
<file path=[Content_Types].xml><?xml version="1.0" encoding="utf-8"?>
<Types xmlns="http://schemas.openxmlformats.org/package/2006/content-types">
  <Default Extension="vml" ContentType="application/vnd.openxmlformats-officedocument.vmlDrawing"/>
  <Default Extension="doc" ContentType="application/msword"/>
  <Default Extension="bin" ContentType="application/vnd.openxmlformats-officedocument.oleObject"/>
  <Default Extension="png" ContentType="image/png"/>
  <Default Extension="jpeg" ContentType="image/jpeg"/>
  <Default Extension="JPG" ContentType="image/.jpg"/>
  <Default Extension="wdp" ContentType="image/vnd.ms-photo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  <p:sldMasterId id="2147483652" r:id="rId3"/>
    <p:sldMasterId id="2147483664" r:id="rId4"/>
  </p:sldMasterIdLst>
  <p:notesMasterIdLst>
    <p:notesMasterId r:id="rId18"/>
  </p:notesMasterIdLst>
  <p:handoutMasterIdLst>
    <p:handoutMasterId r:id="rId19"/>
  </p:handoutMasterIdLst>
  <p:sldIdLst>
    <p:sldId id="256" r:id="rId5"/>
    <p:sldId id="277" r:id="rId6"/>
    <p:sldId id="282" r:id="rId7"/>
    <p:sldId id="257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8" r:id="rId16"/>
    <p:sldId id="281" r:id="rId17"/>
  </p:sldIdLst>
  <p:sldSz cx="12198350" cy="6859270"/>
  <p:notesSz cx="6858000" cy="9144000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6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586105" indent="-128905" algn="l" rtl="0" fontAlgn="base">
      <a:spcBef>
        <a:spcPct val="0"/>
      </a:spcBef>
      <a:spcAft>
        <a:spcPct val="0"/>
      </a:spcAft>
      <a:defRPr sz="26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1171575" indent="-257175" algn="l" rtl="0" fontAlgn="base">
      <a:spcBef>
        <a:spcPct val="0"/>
      </a:spcBef>
      <a:spcAft>
        <a:spcPct val="0"/>
      </a:spcAft>
      <a:defRPr sz="26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758950" indent="-387350" algn="l" rtl="0" fontAlgn="base">
      <a:spcBef>
        <a:spcPct val="0"/>
      </a:spcBef>
      <a:spcAft>
        <a:spcPct val="0"/>
      </a:spcAft>
      <a:defRPr sz="26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2345055" indent="-516255" algn="l" rtl="0" fontAlgn="base">
      <a:spcBef>
        <a:spcPct val="0"/>
      </a:spcBef>
      <a:spcAft>
        <a:spcPct val="0"/>
      </a:spcAft>
      <a:defRPr sz="26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6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6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6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6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4" userDrawn="1">
          <p15:clr>
            <a:srgbClr val="A4A3A4"/>
          </p15:clr>
        </p15:guide>
        <p15:guide id="2" pos="3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FF99"/>
    <a:srgbClr val="DCDDFA"/>
    <a:srgbClr val="FF9900"/>
    <a:srgbClr val="CCFF66"/>
    <a:srgbClr val="FFCC00"/>
    <a:srgbClr val="99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57" autoAdjust="0"/>
    <p:restoredTop sz="86882" autoAdjust="0"/>
  </p:normalViewPr>
  <p:slideViewPr>
    <p:cSldViewPr showGuides="1">
      <p:cViewPr>
        <p:scale>
          <a:sx n="60" d="100"/>
          <a:sy n="60" d="100"/>
        </p:scale>
        <p:origin x="-624" y="-228"/>
      </p:cViewPr>
      <p:guideLst>
        <p:guide orient="horz" pos="2134"/>
        <p:guide pos="30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2" d="100"/>
          <a:sy n="52" d="100"/>
        </p:scale>
        <p:origin x="-1890" y="-90"/>
      </p:cViewPr>
      <p:guideLst>
        <p:guide orient="horz" pos="2845"/>
        <p:guide pos="2172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3" Type="http://schemas.openxmlformats.org/officeDocument/2006/relationships/tags" Target="tags/tag20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lnSpc>
                <a:spcPct val="100000"/>
              </a:lnSpc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lnSpc>
                <a:spcPct val="100000"/>
              </a:lnSpc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4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 eaLnBrk="1" hangingPunct="1">
              <a:lnSpc>
                <a:spcPct val="100000"/>
              </a:lnSpc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4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CF1E5AB5-1DC5-4D2F-9262-864165D1E22F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lnSpc>
                <a:spcPct val="100000"/>
              </a:lnSpc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lnSpc>
                <a:spcPct val="100000"/>
              </a:lnSpc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1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 smtClean="0"/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 eaLnBrk="1" hangingPunct="1">
              <a:lnSpc>
                <a:spcPct val="100000"/>
              </a:lnSpc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3500FBE1-F2D6-4EE3-9160-42A3B438B8E4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586105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1171575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758950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2345055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931795" algn="l" defTabSz="117284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517900" algn="l" defTabSz="117284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104640" algn="l" defTabSz="117284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690745" algn="l" defTabSz="117284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21" y="273113"/>
            <a:ext cx="4013173" cy="1162320"/>
          </a:xfrm>
          <a:prstGeom prst="rect">
            <a:avLst/>
          </a:prstGeom>
        </p:spPr>
        <p:txBody>
          <a:bodyPr lIns="117272" tIns="58636" rIns="117272" bIns="58636" anchor="b"/>
          <a:lstStyle>
            <a:lvl1pPr algn="l">
              <a:defRPr sz="26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9219" y="273116"/>
            <a:ext cx="6819218" cy="5854468"/>
          </a:xfrm>
          <a:prstGeom prst="rect">
            <a:avLst/>
          </a:prstGeom>
        </p:spPr>
        <p:txBody>
          <a:bodyPr lIns="117272" tIns="58636" rIns="117272" bIns="58636"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921" y="1435435"/>
            <a:ext cx="4013173" cy="4692149"/>
          </a:xfrm>
          <a:prstGeom prst="rect">
            <a:avLst/>
          </a:prstGeom>
        </p:spPr>
        <p:txBody>
          <a:bodyPr lIns="117272" tIns="58636" rIns="117272" bIns="58636"/>
          <a:lstStyle>
            <a:lvl1pPr marL="0" indent="0">
              <a:buNone/>
              <a:defRPr sz="1800"/>
            </a:lvl1pPr>
            <a:lvl2pPr marL="586105" indent="0">
              <a:buNone/>
              <a:defRPr sz="1500"/>
            </a:lvl2pPr>
            <a:lvl3pPr marL="1172845" indent="0">
              <a:buNone/>
              <a:defRPr sz="1300"/>
            </a:lvl3pPr>
            <a:lvl4pPr marL="1758950" indent="0">
              <a:buNone/>
              <a:defRPr sz="1200"/>
            </a:lvl4pPr>
            <a:lvl5pPr marL="2345690" indent="0">
              <a:buNone/>
              <a:defRPr sz="1200"/>
            </a:lvl5pPr>
            <a:lvl6pPr marL="2931795" indent="0">
              <a:buNone/>
              <a:defRPr sz="1200"/>
            </a:lvl6pPr>
            <a:lvl7pPr marL="3517900" indent="0">
              <a:buNone/>
              <a:defRPr sz="1200"/>
            </a:lvl7pPr>
            <a:lvl8pPr marL="4104640" indent="0">
              <a:buNone/>
              <a:defRPr sz="1200"/>
            </a:lvl8pPr>
            <a:lvl9pPr marL="4690745" indent="0">
              <a:buNone/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0962" y="4801713"/>
            <a:ext cx="7319010" cy="566870"/>
          </a:xfrm>
          <a:prstGeom prst="rect">
            <a:avLst/>
          </a:prstGeom>
        </p:spPr>
        <p:txBody>
          <a:bodyPr lIns="117272" tIns="58636" rIns="117272" bIns="58636" anchor="b"/>
          <a:lstStyle>
            <a:lvl1pPr algn="l">
              <a:defRPr sz="26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0962" y="612917"/>
            <a:ext cx="7319010" cy="4115753"/>
          </a:xfrm>
          <a:prstGeom prst="rect">
            <a:avLst/>
          </a:prstGeom>
        </p:spPr>
        <p:txBody>
          <a:bodyPr lIns="117272" tIns="58636" rIns="117272" bIns="58636"/>
          <a:lstStyle>
            <a:lvl1pPr marL="0" indent="0">
              <a:buNone/>
              <a:defRPr sz="4100"/>
            </a:lvl1pPr>
            <a:lvl2pPr marL="586105" indent="0">
              <a:buNone/>
              <a:defRPr sz="3600"/>
            </a:lvl2pPr>
            <a:lvl3pPr marL="1172845" indent="0">
              <a:buNone/>
              <a:defRPr sz="3100"/>
            </a:lvl3pPr>
            <a:lvl4pPr marL="1758950" indent="0">
              <a:buNone/>
              <a:defRPr sz="2600"/>
            </a:lvl4pPr>
            <a:lvl5pPr marL="2345690" indent="0">
              <a:buNone/>
              <a:defRPr sz="2600"/>
            </a:lvl5pPr>
            <a:lvl6pPr marL="2931795" indent="0">
              <a:buNone/>
              <a:defRPr sz="2600"/>
            </a:lvl6pPr>
            <a:lvl7pPr marL="3517900" indent="0">
              <a:buNone/>
              <a:defRPr sz="2600"/>
            </a:lvl7pPr>
            <a:lvl8pPr marL="4104640" indent="0">
              <a:buNone/>
              <a:defRPr sz="2600"/>
            </a:lvl8pPr>
            <a:lvl9pPr marL="4690745" indent="0">
              <a:buNone/>
              <a:defRPr sz="26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0962" y="5368583"/>
            <a:ext cx="7319010" cy="805049"/>
          </a:xfrm>
          <a:prstGeom prst="rect">
            <a:avLst/>
          </a:prstGeom>
        </p:spPr>
        <p:txBody>
          <a:bodyPr lIns="117272" tIns="58636" rIns="117272" bIns="58636"/>
          <a:lstStyle>
            <a:lvl1pPr marL="0" indent="0">
              <a:buNone/>
              <a:defRPr sz="1800"/>
            </a:lvl1pPr>
            <a:lvl2pPr marL="586105" indent="0">
              <a:buNone/>
              <a:defRPr sz="1500"/>
            </a:lvl2pPr>
            <a:lvl3pPr marL="1172845" indent="0">
              <a:buNone/>
              <a:defRPr sz="1300"/>
            </a:lvl3pPr>
            <a:lvl4pPr marL="1758950" indent="0">
              <a:buNone/>
              <a:defRPr sz="1200"/>
            </a:lvl4pPr>
            <a:lvl5pPr marL="2345690" indent="0">
              <a:buNone/>
              <a:defRPr sz="1200"/>
            </a:lvl5pPr>
            <a:lvl6pPr marL="2931795" indent="0">
              <a:buNone/>
              <a:defRPr sz="1200"/>
            </a:lvl6pPr>
            <a:lvl7pPr marL="3517900" indent="0">
              <a:buNone/>
              <a:defRPr sz="1200"/>
            </a:lvl7pPr>
            <a:lvl8pPr marL="4104640" indent="0">
              <a:buNone/>
              <a:defRPr sz="1200"/>
            </a:lvl8pPr>
            <a:lvl9pPr marL="4690745" indent="0">
              <a:buNone/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18" y="274700"/>
            <a:ext cx="10978515" cy="1143265"/>
          </a:xfrm>
          <a:prstGeom prst="rect">
            <a:avLst/>
          </a:prstGeom>
        </p:spPr>
        <p:txBody>
          <a:bodyPr lIns="117272" tIns="58636" rIns="117272" bIns="58636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918" y="1600572"/>
            <a:ext cx="10978515" cy="4527011"/>
          </a:xfrm>
          <a:prstGeom prst="rect">
            <a:avLst/>
          </a:prstGeom>
        </p:spPr>
        <p:txBody>
          <a:bodyPr vert="eaVert" lIns="117272" tIns="58636" rIns="117272" bIns="58636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43804" y="274703"/>
            <a:ext cx="2744629" cy="5852880"/>
          </a:xfrm>
          <a:prstGeom prst="rect">
            <a:avLst/>
          </a:prstGeom>
        </p:spPr>
        <p:txBody>
          <a:bodyPr vert="eaVert" lIns="117272" tIns="58636" rIns="117272" bIns="58636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918" y="274703"/>
            <a:ext cx="8030580" cy="5852880"/>
          </a:xfrm>
          <a:prstGeom prst="rect">
            <a:avLst/>
          </a:prstGeom>
        </p:spPr>
        <p:txBody>
          <a:bodyPr vert="eaVert" lIns="117272" tIns="58636" rIns="117272" bIns="58636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876" y="2130921"/>
            <a:ext cx="10368598" cy="1470366"/>
          </a:xfrm>
          <a:prstGeom prst="rect">
            <a:avLst/>
          </a:prstGeom>
        </p:spPr>
        <p:txBody>
          <a:bodyPr lIns="117272" tIns="58636" rIns="117272" bIns="58636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9753" y="3887100"/>
            <a:ext cx="8538845" cy="1753006"/>
          </a:xfrm>
          <a:prstGeom prst="rect">
            <a:avLst/>
          </a:prstGeom>
        </p:spPr>
        <p:txBody>
          <a:bodyPr lIns="117272" tIns="58636" rIns="117272" bIns="58636"/>
          <a:lstStyle>
            <a:lvl1pPr marL="0" indent="0" algn="ctr">
              <a:buNone/>
              <a:defRPr/>
            </a:lvl1pPr>
            <a:lvl2pPr marL="586105" indent="0" algn="ctr">
              <a:buNone/>
              <a:defRPr/>
            </a:lvl2pPr>
            <a:lvl3pPr marL="1172845" indent="0" algn="ctr">
              <a:buNone/>
              <a:defRPr/>
            </a:lvl3pPr>
            <a:lvl4pPr marL="1758950" indent="0" algn="ctr">
              <a:buNone/>
              <a:defRPr/>
            </a:lvl4pPr>
            <a:lvl5pPr marL="2345690" indent="0" algn="ctr">
              <a:buNone/>
              <a:defRPr/>
            </a:lvl5pPr>
            <a:lvl6pPr marL="2931795" indent="0" algn="ctr">
              <a:buNone/>
              <a:defRPr/>
            </a:lvl6pPr>
            <a:lvl7pPr marL="3517900" indent="0" algn="ctr">
              <a:buNone/>
              <a:defRPr/>
            </a:lvl7pPr>
            <a:lvl8pPr marL="4104640" indent="0" algn="ctr">
              <a:buNone/>
              <a:defRPr/>
            </a:lvl8pPr>
            <a:lvl9pPr marL="4690745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18" y="274700"/>
            <a:ext cx="10978515" cy="1143265"/>
          </a:xfrm>
          <a:prstGeom prst="rect">
            <a:avLst/>
          </a:prstGeom>
        </p:spPr>
        <p:txBody>
          <a:bodyPr lIns="117272" tIns="58636" rIns="117272" bIns="58636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918" y="1600572"/>
            <a:ext cx="10978515" cy="4527011"/>
          </a:xfrm>
          <a:prstGeom prst="rect">
            <a:avLst/>
          </a:prstGeom>
        </p:spPr>
        <p:txBody>
          <a:bodyPr lIns="117272" tIns="58636" rIns="117272" bIns="58636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585" y="4407922"/>
            <a:ext cx="10368598" cy="1362390"/>
          </a:xfrm>
          <a:prstGeom prst="rect">
            <a:avLst/>
          </a:prstGeom>
        </p:spPr>
        <p:txBody>
          <a:bodyPr lIns="117272" tIns="58636" rIns="117272" bIns="58636" anchor="t"/>
          <a:lstStyle>
            <a:lvl1pPr algn="l">
              <a:defRPr sz="51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585" y="2907387"/>
            <a:ext cx="10368598" cy="1500535"/>
          </a:xfrm>
          <a:prstGeom prst="rect">
            <a:avLst/>
          </a:prstGeom>
        </p:spPr>
        <p:txBody>
          <a:bodyPr lIns="117272" tIns="58636" rIns="117272" bIns="58636" anchor="b"/>
          <a:lstStyle>
            <a:lvl1pPr marL="0" indent="0">
              <a:buNone/>
              <a:defRPr sz="2600"/>
            </a:lvl1pPr>
            <a:lvl2pPr marL="586105" indent="0">
              <a:buNone/>
              <a:defRPr sz="2300"/>
            </a:lvl2pPr>
            <a:lvl3pPr marL="1172845" indent="0">
              <a:buNone/>
              <a:defRPr sz="2100"/>
            </a:lvl3pPr>
            <a:lvl4pPr marL="1758950" indent="0">
              <a:buNone/>
              <a:defRPr sz="1800"/>
            </a:lvl4pPr>
            <a:lvl5pPr marL="2345690" indent="0">
              <a:buNone/>
              <a:defRPr sz="1800"/>
            </a:lvl5pPr>
            <a:lvl6pPr marL="2931795" indent="0">
              <a:buNone/>
              <a:defRPr sz="1800"/>
            </a:lvl6pPr>
            <a:lvl7pPr marL="3517900" indent="0">
              <a:buNone/>
              <a:defRPr sz="1800"/>
            </a:lvl7pPr>
            <a:lvl8pPr marL="4104640" indent="0">
              <a:buNone/>
              <a:defRPr sz="1800"/>
            </a:lvl8pPr>
            <a:lvl9pPr marL="4690745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18" y="274700"/>
            <a:ext cx="10978515" cy="1143265"/>
          </a:xfrm>
          <a:prstGeom prst="rect">
            <a:avLst/>
          </a:prstGeom>
        </p:spPr>
        <p:txBody>
          <a:bodyPr lIns="117272" tIns="58636" rIns="117272" bIns="58636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917" y="1600572"/>
            <a:ext cx="5387605" cy="4527011"/>
          </a:xfrm>
          <a:prstGeom prst="rect">
            <a:avLst/>
          </a:prstGeom>
        </p:spPr>
        <p:txBody>
          <a:bodyPr lIns="117272" tIns="58636" rIns="117272" bIns="58636"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0828" y="1600572"/>
            <a:ext cx="5387605" cy="4527011"/>
          </a:xfrm>
          <a:prstGeom prst="rect">
            <a:avLst/>
          </a:prstGeom>
        </p:spPr>
        <p:txBody>
          <a:bodyPr lIns="117272" tIns="58636" rIns="117272" bIns="58636"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18" y="274700"/>
            <a:ext cx="10978515" cy="1143265"/>
          </a:xfrm>
          <a:prstGeom prst="rect">
            <a:avLst/>
          </a:prstGeom>
        </p:spPr>
        <p:txBody>
          <a:bodyPr lIns="117272" tIns="58636" rIns="117272" bIns="58636"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919" y="1535469"/>
            <a:ext cx="5389723" cy="639911"/>
          </a:xfrm>
          <a:prstGeom prst="rect">
            <a:avLst/>
          </a:prstGeom>
        </p:spPr>
        <p:txBody>
          <a:bodyPr lIns="117272" tIns="58636" rIns="117272" bIns="58636" anchor="b"/>
          <a:lstStyle>
            <a:lvl1pPr marL="0" indent="0">
              <a:buNone/>
              <a:defRPr sz="3100" b="1"/>
            </a:lvl1pPr>
            <a:lvl2pPr marL="586105" indent="0">
              <a:buNone/>
              <a:defRPr sz="2600" b="1"/>
            </a:lvl2pPr>
            <a:lvl3pPr marL="1172845" indent="0">
              <a:buNone/>
              <a:defRPr sz="2300" b="1"/>
            </a:lvl3pPr>
            <a:lvl4pPr marL="1758950" indent="0">
              <a:buNone/>
              <a:defRPr sz="2100" b="1"/>
            </a:lvl4pPr>
            <a:lvl5pPr marL="2345690" indent="0">
              <a:buNone/>
              <a:defRPr sz="2100" b="1"/>
            </a:lvl5pPr>
            <a:lvl6pPr marL="2931795" indent="0">
              <a:buNone/>
              <a:defRPr sz="2100" b="1"/>
            </a:lvl6pPr>
            <a:lvl7pPr marL="3517900" indent="0">
              <a:buNone/>
              <a:defRPr sz="2100" b="1"/>
            </a:lvl7pPr>
            <a:lvl8pPr marL="4104640" indent="0">
              <a:buNone/>
              <a:defRPr sz="2100" b="1"/>
            </a:lvl8pPr>
            <a:lvl9pPr marL="4690745" indent="0">
              <a:buNone/>
              <a:defRPr sz="21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919" y="2175379"/>
            <a:ext cx="5389723" cy="3952203"/>
          </a:xfrm>
          <a:prstGeom prst="rect">
            <a:avLst/>
          </a:prstGeom>
        </p:spPr>
        <p:txBody>
          <a:bodyPr lIns="117272" tIns="58636" rIns="117272" bIns="58636"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6597" y="1535469"/>
            <a:ext cx="5391840" cy="639911"/>
          </a:xfrm>
          <a:prstGeom prst="rect">
            <a:avLst/>
          </a:prstGeom>
        </p:spPr>
        <p:txBody>
          <a:bodyPr lIns="117272" tIns="58636" rIns="117272" bIns="58636" anchor="b"/>
          <a:lstStyle>
            <a:lvl1pPr marL="0" indent="0">
              <a:buNone/>
              <a:defRPr sz="3100" b="1"/>
            </a:lvl1pPr>
            <a:lvl2pPr marL="586105" indent="0">
              <a:buNone/>
              <a:defRPr sz="2600" b="1"/>
            </a:lvl2pPr>
            <a:lvl3pPr marL="1172845" indent="0">
              <a:buNone/>
              <a:defRPr sz="2300" b="1"/>
            </a:lvl3pPr>
            <a:lvl4pPr marL="1758950" indent="0">
              <a:buNone/>
              <a:defRPr sz="2100" b="1"/>
            </a:lvl4pPr>
            <a:lvl5pPr marL="2345690" indent="0">
              <a:buNone/>
              <a:defRPr sz="2100" b="1"/>
            </a:lvl5pPr>
            <a:lvl6pPr marL="2931795" indent="0">
              <a:buNone/>
              <a:defRPr sz="2100" b="1"/>
            </a:lvl6pPr>
            <a:lvl7pPr marL="3517900" indent="0">
              <a:buNone/>
              <a:defRPr sz="2100" b="1"/>
            </a:lvl7pPr>
            <a:lvl8pPr marL="4104640" indent="0">
              <a:buNone/>
              <a:defRPr sz="2100" b="1"/>
            </a:lvl8pPr>
            <a:lvl9pPr marL="4690745" indent="0">
              <a:buNone/>
              <a:defRPr sz="21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6597" y="2175379"/>
            <a:ext cx="5391840" cy="3952203"/>
          </a:xfrm>
          <a:prstGeom prst="rect">
            <a:avLst/>
          </a:prstGeom>
        </p:spPr>
        <p:txBody>
          <a:bodyPr lIns="117272" tIns="58636" rIns="117272" bIns="58636"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21" y="273113"/>
            <a:ext cx="4013173" cy="1162320"/>
          </a:xfrm>
          <a:prstGeom prst="rect">
            <a:avLst/>
          </a:prstGeom>
        </p:spPr>
        <p:txBody>
          <a:bodyPr lIns="117272" tIns="58636" rIns="117272" bIns="58636" anchor="b"/>
          <a:lstStyle>
            <a:lvl1pPr algn="l">
              <a:defRPr sz="26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9219" y="273116"/>
            <a:ext cx="6819218" cy="5854468"/>
          </a:xfrm>
          <a:prstGeom prst="rect">
            <a:avLst/>
          </a:prstGeom>
        </p:spPr>
        <p:txBody>
          <a:bodyPr lIns="117272" tIns="58636" rIns="117272" bIns="58636"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921" y="1435435"/>
            <a:ext cx="4013173" cy="4692149"/>
          </a:xfrm>
          <a:prstGeom prst="rect">
            <a:avLst/>
          </a:prstGeom>
        </p:spPr>
        <p:txBody>
          <a:bodyPr lIns="117272" tIns="58636" rIns="117272" bIns="58636"/>
          <a:lstStyle>
            <a:lvl1pPr marL="0" indent="0">
              <a:buNone/>
              <a:defRPr sz="1800"/>
            </a:lvl1pPr>
            <a:lvl2pPr marL="586105" indent="0">
              <a:buNone/>
              <a:defRPr sz="1500"/>
            </a:lvl2pPr>
            <a:lvl3pPr marL="1172845" indent="0">
              <a:buNone/>
              <a:defRPr sz="1300"/>
            </a:lvl3pPr>
            <a:lvl4pPr marL="1758950" indent="0">
              <a:buNone/>
              <a:defRPr sz="1200"/>
            </a:lvl4pPr>
            <a:lvl5pPr marL="2345690" indent="0">
              <a:buNone/>
              <a:defRPr sz="1200"/>
            </a:lvl5pPr>
            <a:lvl6pPr marL="2931795" indent="0">
              <a:buNone/>
              <a:defRPr sz="1200"/>
            </a:lvl6pPr>
            <a:lvl7pPr marL="3517900" indent="0">
              <a:buNone/>
              <a:defRPr sz="1200"/>
            </a:lvl7pPr>
            <a:lvl8pPr marL="4104640" indent="0">
              <a:buNone/>
              <a:defRPr sz="1200"/>
            </a:lvl8pPr>
            <a:lvl9pPr marL="4690745" indent="0">
              <a:buNone/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18" y="274700"/>
            <a:ext cx="10978515" cy="1143265"/>
          </a:xfrm>
          <a:prstGeom prst="rect">
            <a:avLst/>
          </a:prstGeom>
        </p:spPr>
        <p:txBody>
          <a:bodyPr lIns="117272" tIns="58636" rIns="117272" bIns="58636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21" y="273113"/>
            <a:ext cx="4013173" cy="1162320"/>
          </a:xfrm>
          <a:prstGeom prst="rect">
            <a:avLst/>
          </a:prstGeom>
        </p:spPr>
        <p:txBody>
          <a:bodyPr lIns="117272" tIns="58636" rIns="117272" bIns="58636" anchor="b"/>
          <a:lstStyle>
            <a:lvl1pPr algn="l">
              <a:defRPr sz="26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9219" y="273116"/>
            <a:ext cx="6819218" cy="5854468"/>
          </a:xfrm>
          <a:prstGeom prst="rect">
            <a:avLst/>
          </a:prstGeom>
        </p:spPr>
        <p:txBody>
          <a:bodyPr lIns="117272" tIns="58636" rIns="117272" bIns="58636"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921" y="1435435"/>
            <a:ext cx="4013173" cy="4692149"/>
          </a:xfrm>
          <a:prstGeom prst="rect">
            <a:avLst/>
          </a:prstGeom>
        </p:spPr>
        <p:txBody>
          <a:bodyPr lIns="117272" tIns="58636" rIns="117272" bIns="58636"/>
          <a:lstStyle>
            <a:lvl1pPr marL="0" indent="0">
              <a:buNone/>
              <a:defRPr sz="1800"/>
            </a:lvl1pPr>
            <a:lvl2pPr marL="586105" indent="0">
              <a:buNone/>
              <a:defRPr sz="1500"/>
            </a:lvl2pPr>
            <a:lvl3pPr marL="1172845" indent="0">
              <a:buNone/>
              <a:defRPr sz="1300"/>
            </a:lvl3pPr>
            <a:lvl4pPr marL="1758950" indent="0">
              <a:buNone/>
              <a:defRPr sz="1200"/>
            </a:lvl4pPr>
            <a:lvl5pPr marL="2345690" indent="0">
              <a:buNone/>
              <a:defRPr sz="1200"/>
            </a:lvl5pPr>
            <a:lvl6pPr marL="2931795" indent="0">
              <a:buNone/>
              <a:defRPr sz="1200"/>
            </a:lvl6pPr>
            <a:lvl7pPr marL="3517900" indent="0">
              <a:buNone/>
              <a:defRPr sz="1200"/>
            </a:lvl7pPr>
            <a:lvl8pPr marL="4104640" indent="0">
              <a:buNone/>
              <a:defRPr sz="1200"/>
            </a:lvl8pPr>
            <a:lvl9pPr marL="4690745" indent="0">
              <a:buNone/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0962" y="4801713"/>
            <a:ext cx="7319010" cy="566870"/>
          </a:xfrm>
          <a:prstGeom prst="rect">
            <a:avLst/>
          </a:prstGeom>
        </p:spPr>
        <p:txBody>
          <a:bodyPr lIns="117272" tIns="58636" rIns="117272" bIns="58636" anchor="b"/>
          <a:lstStyle>
            <a:lvl1pPr algn="l">
              <a:defRPr sz="26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0962" y="612917"/>
            <a:ext cx="7319010" cy="4115753"/>
          </a:xfrm>
          <a:prstGeom prst="rect">
            <a:avLst/>
          </a:prstGeom>
        </p:spPr>
        <p:txBody>
          <a:bodyPr lIns="117272" tIns="58636" rIns="117272" bIns="58636"/>
          <a:lstStyle>
            <a:lvl1pPr marL="0" indent="0">
              <a:buNone/>
              <a:defRPr sz="4100"/>
            </a:lvl1pPr>
            <a:lvl2pPr marL="586105" indent="0">
              <a:buNone/>
              <a:defRPr sz="3600"/>
            </a:lvl2pPr>
            <a:lvl3pPr marL="1172845" indent="0">
              <a:buNone/>
              <a:defRPr sz="3100"/>
            </a:lvl3pPr>
            <a:lvl4pPr marL="1758950" indent="0">
              <a:buNone/>
              <a:defRPr sz="2600"/>
            </a:lvl4pPr>
            <a:lvl5pPr marL="2345690" indent="0">
              <a:buNone/>
              <a:defRPr sz="2600"/>
            </a:lvl5pPr>
            <a:lvl6pPr marL="2931795" indent="0">
              <a:buNone/>
              <a:defRPr sz="2600"/>
            </a:lvl6pPr>
            <a:lvl7pPr marL="3517900" indent="0">
              <a:buNone/>
              <a:defRPr sz="2600"/>
            </a:lvl7pPr>
            <a:lvl8pPr marL="4104640" indent="0">
              <a:buNone/>
              <a:defRPr sz="2600"/>
            </a:lvl8pPr>
            <a:lvl9pPr marL="4690745" indent="0">
              <a:buNone/>
              <a:defRPr sz="26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0962" y="5368583"/>
            <a:ext cx="7319010" cy="805049"/>
          </a:xfrm>
          <a:prstGeom prst="rect">
            <a:avLst/>
          </a:prstGeom>
        </p:spPr>
        <p:txBody>
          <a:bodyPr lIns="117272" tIns="58636" rIns="117272" bIns="58636"/>
          <a:lstStyle>
            <a:lvl1pPr marL="0" indent="0">
              <a:buNone/>
              <a:defRPr sz="1800"/>
            </a:lvl1pPr>
            <a:lvl2pPr marL="586105" indent="0">
              <a:buNone/>
              <a:defRPr sz="1500"/>
            </a:lvl2pPr>
            <a:lvl3pPr marL="1172845" indent="0">
              <a:buNone/>
              <a:defRPr sz="1300"/>
            </a:lvl3pPr>
            <a:lvl4pPr marL="1758950" indent="0">
              <a:buNone/>
              <a:defRPr sz="1200"/>
            </a:lvl4pPr>
            <a:lvl5pPr marL="2345690" indent="0">
              <a:buNone/>
              <a:defRPr sz="1200"/>
            </a:lvl5pPr>
            <a:lvl6pPr marL="2931795" indent="0">
              <a:buNone/>
              <a:defRPr sz="1200"/>
            </a:lvl6pPr>
            <a:lvl7pPr marL="3517900" indent="0">
              <a:buNone/>
              <a:defRPr sz="1200"/>
            </a:lvl7pPr>
            <a:lvl8pPr marL="4104640" indent="0">
              <a:buNone/>
              <a:defRPr sz="1200"/>
            </a:lvl8pPr>
            <a:lvl9pPr marL="4690745" indent="0">
              <a:buNone/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18" y="274700"/>
            <a:ext cx="10978515" cy="1143265"/>
          </a:xfrm>
          <a:prstGeom prst="rect">
            <a:avLst/>
          </a:prstGeom>
        </p:spPr>
        <p:txBody>
          <a:bodyPr lIns="117272" tIns="58636" rIns="117272" bIns="58636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918" y="1600572"/>
            <a:ext cx="10978515" cy="4527011"/>
          </a:xfrm>
          <a:prstGeom prst="rect">
            <a:avLst/>
          </a:prstGeom>
        </p:spPr>
        <p:txBody>
          <a:bodyPr vert="eaVert" lIns="117272" tIns="58636" rIns="117272" bIns="58636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43804" y="274703"/>
            <a:ext cx="2744629" cy="5852880"/>
          </a:xfrm>
          <a:prstGeom prst="rect">
            <a:avLst/>
          </a:prstGeom>
        </p:spPr>
        <p:txBody>
          <a:bodyPr vert="eaVert" lIns="117272" tIns="58636" rIns="117272" bIns="58636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918" y="274703"/>
            <a:ext cx="8030580" cy="5852880"/>
          </a:xfrm>
          <a:prstGeom prst="rect">
            <a:avLst/>
          </a:prstGeom>
        </p:spPr>
        <p:txBody>
          <a:bodyPr vert="eaVert" lIns="117272" tIns="58636" rIns="117272" bIns="58636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0336"/>
          <a:stretch>
            <a:fillRect/>
          </a:stretch>
        </p:blipFill>
        <p:spPr>
          <a:xfrm>
            <a:off x="0" y="2667973"/>
            <a:ext cx="12198350" cy="4191297"/>
          </a:xfrm>
          <a:prstGeom prst="rect">
            <a:avLst/>
          </a:prstGeom>
        </p:spPr>
      </p:pic>
      <p:sp>
        <p:nvSpPr>
          <p:cNvPr id="5" name="矩形 4"/>
          <p:cNvSpPr/>
          <p:nvPr userDrawn="1"/>
        </p:nvSpPr>
        <p:spPr>
          <a:xfrm>
            <a:off x="0" y="1"/>
            <a:ext cx="12198350" cy="3750658"/>
          </a:xfrm>
          <a:prstGeom prst="rect">
            <a:avLst/>
          </a:prstGeo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876" y="2130921"/>
            <a:ext cx="10368598" cy="1470366"/>
          </a:xfrm>
          <a:prstGeom prst="rect">
            <a:avLst/>
          </a:prstGeom>
        </p:spPr>
        <p:txBody>
          <a:bodyPr lIns="117272" tIns="58636" rIns="117272" bIns="58636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9753" y="3887100"/>
            <a:ext cx="8538845" cy="1753006"/>
          </a:xfrm>
          <a:prstGeom prst="rect">
            <a:avLst/>
          </a:prstGeom>
        </p:spPr>
        <p:txBody>
          <a:bodyPr lIns="117272" tIns="58636" rIns="117272" bIns="58636"/>
          <a:lstStyle>
            <a:lvl1pPr marL="0" indent="0" algn="ctr">
              <a:buNone/>
              <a:defRPr/>
            </a:lvl1pPr>
            <a:lvl2pPr marL="586105" indent="0" algn="ctr">
              <a:buNone/>
              <a:defRPr/>
            </a:lvl2pPr>
            <a:lvl3pPr marL="1172845" indent="0" algn="ctr">
              <a:buNone/>
              <a:defRPr/>
            </a:lvl3pPr>
            <a:lvl4pPr marL="1758950" indent="0" algn="ctr">
              <a:buNone/>
              <a:defRPr/>
            </a:lvl4pPr>
            <a:lvl5pPr marL="2345690" indent="0" algn="ctr">
              <a:buNone/>
              <a:defRPr/>
            </a:lvl5pPr>
            <a:lvl6pPr marL="2931795" indent="0" algn="ctr">
              <a:buNone/>
              <a:defRPr/>
            </a:lvl6pPr>
            <a:lvl7pPr marL="3517900" indent="0" algn="ctr">
              <a:buNone/>
              <a:defRPr/>
            </a:lvl7pPr>
            <a:lvl8pPr marL="4104640" indent="0" algn="ctr">
              <a:buNone/>
              <a:defRPr/>
            </a:lvl8pPr>
            <a:lvl9pPr marL="4690745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18" y="274700"/>
            <a:ext cx="10978515" cy="1143265"/>
          </a:xfrm>
          <a:prstGeom prst="rect">
            <a:avLst/>
          </a:prstGeom>
        </p:spPr>
        <p:txBody>
          <a:bodyPr lIns="117272" tIns="58636" rIns="117272" bIns="58636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918" y="1600572"/>
            <a:ext cx="10978515" cy="4527011"/>
          </a:xfrm>
          <a:prstGeom prst="rect">
            <a:avLst/>
          </a:prstGeom>
        </p:spPr>
        <p:txBody>
          <a:bodyPr lIns="117272" tIns="58636" rIns="117272" bIns="58636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585" y="4407922"/>
            <a:ext cx="10368598" cy="1362390"/>
          </a:xfrm>
          <a:prstGeom prst="rect">
            <a:avLst/>
          </a:prstGeom>
        </p:spPr>
        <p:txBody>
          <a:bodyPr lIns="117272" tIns="58636" rIns="117272" bIns="58636" anchor="t"/>
          <a:lstStyle>
            <a:lvl1pPr algn="l">
              <a:defRPr sz="51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585" y="2907387"/>
            <a:ext cx="10368598" cy="1500535"/>
          </a:xfrm>
          <a:prstGeom prst="rect">
            <a:avLst/>
          </a:prstGeom>
        </p:spPr>
        <p:txBody>
          <a:bodyPr lIns="117272" tIns="58636" rIns="117272" bIns="58636" anchor="b"/>
          <a:lstStyle>
            <a:lvl1pPr marL="0" indent="0">
              <a:buNone/>
              <a:defRPr sz="2600"/>
            </a:lvl1pPr>
            <a:lvl2pPr marL="586105" indent="0">
              <a:buNone/>
              <a:defRPr sz="2300"/>
            </a:lvl2pPr>
            <a:lvl3pPr marL="1172845" indent="0">
              <a:buNone/>
              <a:defRPr sz="2100"/>
            </a:lvl3pPr>
            <a:lvl4pPr marL="1758950" indent="0">
              <a:buNone/>
              <a:defRPr sz="1800"/>
            </a:lvl4pPr>
            <a:lvl5pPr marL="2345690" indent="0">
              <a:buNone/>
              <a:defRPr sz="1800"/>
            </a:lvl5pPr>
            <a:lvl6pPr marL="2931795" indent="0">
              <a:buNone/>
              <a:defRPr sz="1800"/>
            </a:lvl6pPr>
            <a:lvl7pPr marL="3517900" indent="0">
              <a:buNone/>
              <a:defRPr sz="1800"/>
            </a:lvl7pPr>
            <a:lvl8pPr marL="4104640" indent="0">
              <a:buNone/>
              <a:defRPr sz="1800"/>
            </a:lvl8pPr>
            <a:lvl9pPr marL="4690745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18" y="274700"/>
            <a:ext cx="10978515" cy="1143265"/>
          </a:xfrm>
          <a:prstGeom prst="rect">
            <a:avLst/>
          </a:prstGeom>
        </p:spPr>
        <p:txBody>
          <a:bodyPr lIns="117272" tIns="58636" rIns="117272" bIns="58636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917" y="1600572"/>
            <a:ext cx="5387605" cy="4527011"/>
          </a:xfrm>
          <a:prstGeom prst="rect">
            <a:avLst/>
          </a:prstGeom>
        </p:spPr>
        <p:txBody>
          <a:bodyPr lIns="117272" tIns="58636" rIns="117272" bIns="58636"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0828" y="1600572"/>
            <a:ext cx="5387605" cy="4527011"/>
          </a:xfrm>
          <a:prstGeom prst="rect">
            <a:avLst/>
          </a:prstGeom>
        </p:spPr>
        <p:txBody>
          <a:bodyPr lIns="117272" tIns="58636" rIns="117272" bIns="58636"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18" y="274700"/>
            <a:ext cx="10978515" cy="1143265"/>
          </a:xfrm>
          <a:prstGeom prst="rect">
            <a:avLst/>
          </a:prstGeom>
        </p:spPr>
        <p:txBody>
          <a:bodyPr lIns="117272" tIns="58636" rIns="117272" bIns="58636"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919" y="1535469"/>
            <a:ext cx="5389723" cy="639911"/>
          </a:xfrm>
          <a:prstGeom prst="rect">
            <a:avLst/>
          </a:prstGeom>
        </p:spPr>
        <p:txBody>
          <a:bodyPr lIns="117272" tIns="58636" rIns="117272" bIns="58636" anchor="b"/>
          <a:lstStyle>
            <a:lvl1pPr marL="0" indent="0">
              <a:buNone/>
              <a:defRPr sz="3100" b="1"/>
            </a:lvl1pPr>
            <a:lvl2pPr marL="586105" indent="0">
              <a:buNone/>
              <a:defRPr sz="2600" b="1"/>
            </a:lvl2pPr>
            <a:lvl3pPr marL="1172845" indent="0">
              <a:buNone/>
              <a:defRPr sz="2300" b="1"/>
            </a:lvl3pPr>
            <a:lvl4pPr marL="1758950" indent="0">
              <a:buNone/>
              <a:defRPr sz="2100" b="1"/>
            </a:lvl4pPr>
            <a:lvl5pPr marL="2345690" indent="0">
              <a:buNone/>
              <a:defRPr sz="2100" b="1"/>
            </a:lvl5pPr>
            <a:lvl6pPr marL="2931795" indent="0">
              <a:buNone/>
              <a:defRPr sz="2100" b="1"/>
            </a:lvl6pPr>
            <a:lvl7pPr marL="3517900" indent="0">
              <a:buNone/>
              <a:defRPr sz="2100" b="1"/>
            </a:lvl7pPr>
            <a:lvl8pPr marL="4104640" indent="0">
              <a:buNone/>
              <a:defRPr sz="2100" b="1"/>
            </a:lvl8pPr>
            <a:lvl9pPr marL="4690745" indent="0">
              <a:buNone/>
              <a:defRPr sz="21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919" y="2175379"/>
            <a:ext cx="5389723" cy="3952203"/>
          </a:xfrm>
          <a:prstGeom prst="rect">
            <a:avLst/>
          </a:prstGeom>
        </p:spPr>
        <p:txBody>
          <a:bodyPr lIns="117272" tIns="58636" rIns="117272" bIns="58636"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6597" y="1535469"/>
            <a:ext cx="5391840" cy="639911"/>
          </a:xfrm>
          <a:prstGeom prst="rect">
            <a:avLst/>
          </a:prstGeom>
        </p:spPr>
        <p:txBody>
          <a:bodyPr lIns="117272" tIns="58636" rIns="117272" bIns="58636" anchor="b"/>
          <a:lstStyle>
            <a:lvl1pPr marL="0" indent="0">
              <a:buNone/>
              <a:defRPr sz="3100" b="1"/>
            </a:lvl1pPr>
            <a:lvl2pPr marL="586105" indent="0">
              <a:buNone/>
              <a:defRPr sz="2600" b="1"/>
            </a:lvl2pPr>
            <a:lvl3pPr marL="1172845" indent="0">
              <a:buNone/>
              <a:defRPr sz="2300" b="1"/>
            </a:lvl3pPr>
            <a:lvl4pPr marL="1758950" indent="0">
              <a:buNone/>
              <a:defRPr sz="2100" b="1"/>
            </a:lvl4pPr>
            <a:lvl5pPr marL="2345690" indent="0">
              <a:buNone/>
              <a:defRPr sz="2100" b="1"/>
            </a:lvl5pPr>
            <a:lvl6pPr marL="2931795" indent="0">
              <a:buNone/>
              <a:defRPr sz="2100" b="1"/>
            </a:lvl6pPr>
            <a:lvl7pPr marL="3517900" indent="0">
              <a:buNone/>
              <a:defRPr sz="2100" b="1"/>
            </a:lvl7pPr>
            <a:lvl8pPr marL="4104640" indent="0">
              <a:buNone/>
              <a:defRPr sz="2100" b="1"/>
            </a:lvl8pPr>
            <a:lvl9pPr marL="4690745" indent="0">
              <a:buNone/>
              <a:defRPr sz="21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6597" y="2175379"/>
            <a:ext cx="5391840" cy="3952203"/>
          </a:xfrm>
          <a:prstGeom prst="rect">
            <a:avLst/>
          </a:prstGeom>
        </p:spPr>
        <p:txBody>
          <a:bodyPr lIns="117272" tIns="58636" rIns="117272" bIns="58636"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18" y="274700"/>
            <a:ext cx="10978515" cy="1143265"/>
          </a:xfrm>
          <a:prstGeom prst="rect">
            <a:avLst/>
          </a:prstGeom>
        </p:spPr>
        <p:txBody>
          <a:bodyPr lIns="117272" tIns="58636" rIns="117272" bIns="58636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0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3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 userDrawn="1"/>
        </p:nvSpPr>
        <p:spPr bwMode="auto">
          <a:xfrm>
            <a:off x="0" y="0"/>
            <a:ext cx="12198350" cy="620858"/>
          </a:xfrm>
          <a:prstGeom prst="rect">
            <a:avLst/>
          </a:prstGeom>
          <a:solidFill>
            <a:srgbClr val="4DB2FF"/>
          </a:solidFill>
          <a:ln w="9525">
            <a:noFill/>
            <a:miter lim="800000"/>
          </a:ln>
        </p:spPr>
        <p:txBody>
          <a:bodyPr wrap="none" lIns="108857" tIns="54428" rIns="108857" bIns="54428" anchor="ctr"/>
          <a:lstStyle/>
          <a:p>
            <a:endParaRPr kumimoji="1" lang="zh-CN" altLang="en-US" sz="3100" b="0" smtClean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3" name="Rectangle 13"/>
          <p:cNvSpPr>
            <a:spLocks noChangeArrowheads="1"/>
          </p:cNvSpPr>
          <p:nvPr userDrawn="1"/>
        </p:nvSpPr>
        <p:spPr bwMode="auto">
          <a:xfrm>
            <a:off x="8680806" y="90007"/>
            <a:ext cx="2892047" cy="46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8857" tIns="54428" rIns="108857" bIns="54428">
            <a:spAutoFit/>
          </a:bodyPr>
          <a:lstStyle/>
          <a:p>
            <a:r>
              <a:rPr kumimoji="1" lang="zh-CN" altLang="en-US" sz="2300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第二章    恒定电流</a:t>
            </a:r>
            <a:endParaRPr kumimoji="1" lang="zh-CN" altLang="en-US" sz="2300" dirty="0" smtClean="0">
              <a:solidFill>
                <a:srgbClr val="FFFF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4" name="图片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8123" y="6190740"/>
            <a:ext cx="1870227" cy="739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586105" algn="ctr" rtl="0" fontAlgn="base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1172845" algn="ctr" rtl="0" fontAlgn="base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758950" algn="ctr" rtl="0" fontAlgn="base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2345690" algn="ctr" rtl="0" fontAlgn="base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440055" indent="-44005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v"/>
        <a:defRPr sz="4100">
          <a:solidFill>
            <a:schemeClr val="tx1"/>
          </a:solidFill>
          <a:latin typeface="+mn-lt"/>
          <a:ea typeface="+mn-ea"/>
          <a:cs typeface="+mn-cs"/>
        </a:defRPr>
      </a:lvl1pPr>
      <a:lvl2pPr marL="952500" indent="-36512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3600">
          <a:solidFill>
            <a:schemeClr val="tx1"/>
          </a:solidFill>
          <a:latin typeface="+mn-lt"/>
          <a:ea typeface="+mn-ea"/>
        </a:defRPr>
      </a:lvl2pPr>
      <a:lvl3pPr marL="1465580" indent="-292100" algn="l" rtl="0" eaLnBrk="0" fontAlgn="base" hangingPunct="0">
        <a:spcBef>
          <a:spcPct val="20000"/>
        </a:spcBef>
        <a:spcAft>
          <a:spcPct val="0"/>
        </a:spcAft>
        <a:buChar char="•"/>
        <a:defRPr sz="3100">
          <a:solidFill>
            <a:schemeClr val="tx1"/>
          </a:solidFill>
          <a:latin typeface="+mn-lt"/>
          <a:ea typeface="+mn-ea"/>
        </a:defRPr>
      </a:lvl3pPr>
      <a:lvl4pPr marL="2051050" indent="-29210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ea typeface="+mn-ea"/>
        </a:defRPr>
      </a:lvl4pPr>
      <a:lvl5pPr marL="2638425" indent="-292100" algn="l" rtl="0" eaLnBrk="0" fontAlgn="base" hangingPunct="0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+mn-ea"/>
        </a:defRPr>
      </a:lvl5pPr>
      <a:lvl6pPr marL="3225165" indent="-293370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+mn-ea"/>
        </a:defRPr>
      </a:lvl6pPr>
      <a:lvl7pPr marL="3811270" indent="-293370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+mn-ea"/>
        </a:defRPr>
      </a:lvl7pPr>
      <a:lvl8pPr marL="4398010" indent="-293370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+mn-ea"/>
        </a:defRPr>
      </a:lvl8pPr>
      <a:lvl9pPr marL="4984115" indent="-293370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6105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2845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58950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690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1795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17900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04640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690745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586105" algn="ctr" rtl="0" fontAlgn="base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1172845" algn="ctr" rtl="0" fontAlgn="base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758950" algn="ctr" rtl="0" fontAlgn="base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2345690" algn="ctr" rtl="0" fontAlgn="base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440055" indent="-44005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v"/>
        <a:defRPr sz="4100">
          <a:solidFill>
            <a:schemeClr val="tx1"/>
          </a:solidFill>
          <a:latin typeface="+mn-lt"/>
          <a:ea typeface="+mn-ea"/>
          <a:cs typeface="+mn-cs"/>
        </a:defRPr>
      </a:lvl1pPr>
      <a:lvl2pPr marL="952500" indent="-36512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3600">
          <a:solidFill>
            <a:schemeClr val="tx1"/>
          </a:solidFill>
          <a:latin typeface="+mn-lt"/>
          <a:ea typeface="+mn-ea"/>
        </a:defRPr>
      </a:lvl2pPr>
      <a:lvl3pPr marL="1465580" indent="-292100" algn="l" rtl="0" eaLnBrk="0" fontAlgn="base" hangingPunct="0">
        <a:spcBef>
          <a:spcPct val="20000"/>
        </a:spcBef>
        <a:spcAft>
          <a:spcPct val="0"/>
        </a:spcAft>
        <a:buChar char="•"/>
        <a:defRPr sz="3100">
          <a:solidFill>
            <a:schemeClr val="tx1"/>
          </a:solidFill>
          <a:latin typeface="+mn-lt"/>
          <a:ea typeface="+mn-ea"/>
        </a:defRPr>
      </a:lvl3pPr>
      <a:lvl4pPr marL="2051050" indent="-29210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ea typeface="+mn-ea"/>
        </a:defRPr>
      </a:lvl4pPr>
      <a:lvl5pPr marL="2638425" indent="-292100" algn="l" rtl="0" eaLnBrk="0" fontAlgn="base" hangingPunct="0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+mn-ea"/>
        </a:defRPr>
      </a:lvl5pPr>
      <a:lvl6pPr marL="3225165" indent="-293370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+mn-ea"/>
        </a:defRPr>
      </a:lvl6pPr>
      <a:lvl7pPr marL="3811270" indent="-293370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+mn-ea"/>
        </a:defRPr>
      </a:lvl7pPr>
      <a:lvl8pPr marL="4398010" indent="-293370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+mn-ea"/>
        </a:defRPr>
      </a:lvl8pPr>
      <a:lvl9pPr marL="4984115" indent="-293370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6105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2845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58950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690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1795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17900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04640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690745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781050"/>
            <a:ext cx="6084888" cy="607853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586105" algn="ctr" rtl="0" fontAlgn="base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1172845" algn="ctr" rtl="0" fontAlgn="base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758950" algn="ctr" rtl="0" fontAlgn="base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2345690" algn="ctr" rtl="0" fontAlgn="base">
        <a:spcBef>
          <a:spcPct val="0"/>
        </a:spcBef>
        <a:spcAft>
          <a:spcPct val="0"/>
        </a:spcAft>
        <a:defRPr sz="5400" b="1" i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440055" indent="-44005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v"/>
        <a:defRPr sz="4100">
          <a:solidFill>
            <a:schemeClr val="tx1"/>
          </a:solidFill>
          <a:latin typeface="+mn-lt"/>
          <a:ea typeface="+mn-ea"/>
          <a:cs typeface="+mn-cs"/>
        </a:defRPr>
      </a:lvl1pPr>
      <a:lvl2pPr marL="952500" indent="-36512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3600">
          <a:solidFill>
            <a:schemeClr val="tx1"/>
          </a:solidFill>
          <a:latin typeface="+mn-lt"/>
          <a:ea typeface="+mn-ea"/>
        </a:defRPr>
      </a:lvl2pPr>
      <a:lvl3pPr marL="1465580" indent="-292100" algn="l" rtl="0" eaLnBrk="0" fontAlgn="base" hangingPunct="0">
        <a:spcBef>
          <a:spcPct val="20000"/>
        </a:spcBef>
        <a:spcAft>
          <a:spcPct val="0"/>
        </a:spcAft>
        <a:buChar char="•"/>
        <a:defRPr sz="3100">
          <a:solidFill>
            <a:schemeClr val="tx1"/>
          </a:solidFill>
          <a:latin typeface="+mn-lt"/>
          <a:ea typeface="+mn-ea"/>
        </a:defRPr>
      </a:lvl3pPr>
      <a:lvl4pPr marL="2051050" indent="-29210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ea typeface="+mn-ea"/>
        </a:defRPr>
      </a:lvl4pPr>
      <a:lvl5pPr marL="2638425" indent="-292100" algn="l" rtl="0" eaLnBrk="0" fontAlgn="base" hangingPunct="0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+mn-ea"/>
        </a:defRPr>
      </a:lvl5pPr>
      <a:lvl6pPr marL="3225165" indent="-293370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+mn-ea"/>
        </a:defRPr>
      </a:lvl6pPr>
      <a:lvl7pPr marL="3811270" indent="-293370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+mn-ea"/>
        </a:defRPr>
      </a:lvl7pPr>
      <a:lvl8pPr marL="4398010" indent="-293370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+mn-ea"/>
        </a:defRPr>
      </a:lvl8pPr>
      <a:lvl9pPr marL="4984115" indent="-293370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6105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2845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58950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690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1795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17900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04640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690745" algn="l" defTabSz="117284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2.xml"/><Relationship Id="rId4" Type="http://schemas.openxmlformats.org/officeDocument/2006/relationships/image" Target="../media/image5.png"/><Relationship Id="rId3" Type="http://schemas.openxmlformats.org/officeDocument/2006/relationships/tags" Target="../tags/tag1.xml"/><Relationship Id="rId2" Type="http://schemas.openxmlformats.org/officeDocument/2006/relationships/image" Target="../media/image4.emf"/><Relationship Id="rId1" Type="http://schemas.openxmlformats.org/officeDocument/2006/relationships/oleObject" Target="../embeddings/Document1.doc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8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5.png"/><Relationship Id="rId3" Type="http://schemas.openxmlformats.org/officeDocument/2006/relationships/tags" Target="../tags/tag11.xml"/><Relationship Id="rId2" Type="http://schemas.openxmlformats.org/officeDocument/2006/relationships/image" Target="../media/image7.emf"/><Relationship Id="rId1" Type="http://schemas.openxmlformats.org/officeDocument/2006/relationships/oleObject" Target="../embeddings/Document6.doc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.png"/><Relationship Id="rId2" Type="http://schemas.openxmlformats.org/officeDocument/2006/relationships/tags" Target="../tags/tag12.xml"/><Relationship Id="rId1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.xml"/><Relationship Id="rId3" Type="http://schemas.openxmlformats.org/officeDocument/2006/relationships/image" Target="../media/image5.png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image" Target="../media/image5.png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5.png"/><Relationship Id="rId3" Type="http://schemas.openxmlformats.org/officeDocument/2006/relationships/tags" Target="../tags/tag4.xml"/><Relationship Id="rId2" Type="http://schemas.openxmlformats.org/officeDocument/2006/relationships/image" Target="../media/image4.emf"/><Relationship Id="rId1" Type="http://schemas.openxmlformats.org/officeDocument/2006/relationships/oleObject" Target="../embeddings/Document2.doc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5.png"/><Relationship Id="rId3" Type="http://schemas.openxmlformats.org/officeDocument/2006/relationships/tags" Target="../tags/tag5.xml"/><Relationship Id="rId2" Type="http://schemas.openxmlformats.org/officeDocument/2006/relationships/image" Target="../media/image7.emf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4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6.xml"/><Relationship Id="rId3" Type="http://schemas.openxmlformats.org/officeDocument/2006/relationships/image" Target="../media/image8.jpeg"/><Relationship Id="rId2" Type="http://schemas.openxmlformats.org/officeDocument/2006/relationships/image" Target="../media/image7.emf"/><Relationship Id="rId1" Type="http://schemas.openxmlformats.org/officeDocument/2006/relationships/oleObject" Target="../embeddings/Document3.doc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5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7.xml"/><Relationship Id="rId3" Type="http://schemas.openxmlformats.org/officeDocument/2006/relationships/image" Target="../media/image9.jpeg"/><Relationship Id="rId2" Type="http://schemas.openxmlformats.org/officeDocument/2006/relationships/image" Target="../media/image7.emf"/><Relationship Id="rId1" Type="http://schemas.openxmlformats.org/officeDocument/2006/relationships/oleObject" Target="../embeddings/Document4.doc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6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5.png"/><Relationship Id="rId3" Type="http://schemas.openxmlformats.org/officeDocument/2006/relationships/tags" Target="../tags/tag8.xml"/><Relationship Id="rId2" Type="http://schemas.openxmlformats.org/officeDocument/2006/relationships/image" Target="../media/image7.emf"/><Relationship Id="rId1" Type="http://schemas.openxmlformats.org/officeDocument/2006/relationships/oleObject" Target="../embeddings/Document5.doc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7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5.png"/><Relationship Id="rId3" Type="http://schemas.openxmlformats.org/officeDocument/2006/relationships/tags" Target="../tags/tag9.xml"/><Relationship Id="rId2" Type="http://schemas.openxmlformats.org/officeDocument/2006/relationships/image" Target="../media/image7.emf"/><Relationship Id="rId1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.png"/><Relationship Id="rId2" Type="http://schemas.openxmlformats.org/officeDocument/2006/relationships/tags" Target="../tags/tag10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对象 1"/>
          <p:cNvGraphicFramePr>
            <a:graphicFrameLocks noChangeAspect="1"/>
          </p:cNvGraphicFramePr>
          <p:nvPr/>
        </p:nvGraphicFramePr>
        <p:xfrm>
          <a:off x="2355899" y="3564809"/>
          <a:ext cx="7216775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Document" r:id="rId1" imgW="2067560" imgH="447040" progId="Word.Document.8">
                  <p:embed/>
                </p:oleObj>
              </mc:Choice>
              <mc:Fallback>
                <p:oleObj name="Document" r:id="rId1" imgW="2067560" imgH="447040" progId="Word.Document.8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899" y="3564809"/>
                        <a:ext cx="7216775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矩形 28"/>
          <p:cNvSpPr>
            <a:spLocks noChangeArrowheads="1"/>
          </p:cNvSpPr>
          <p:nvPr/>
        </p:nvSpPr>
        <p:spPr bwMode="auto">
          <a:xfrm>
            <a:off x="3444135" y="2304669"/>
            <a:ext cx="5672138" cy="955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7250" tIns="58626" rIns="117250" bIns="58626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zh-CN" altLang="en-US" sz="4500" dirty="0">
                <a:latin typeface="黑体" panose="02010609060101010101" pitchFamily="2" charset="-122"/>
                <a:ea typeface="黑体" panose="02010609060101010101" pitchFamily="2" charset="-122"/>
              </a:rPr>
              <a:t>第二章 恒定电流   </a:t>
            </a:r>
            <a:endParaRPr lang="zh-CN" altLang="en-US" sz="45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078" name="矩形 28"/>
          <p:cNvSpPr>
            <a:spLocks noChangeArrowheads="1"/>
          </p:cNvSpPr>
          <p:nvPr/>
        </p:nvSpPr>
        <p:spPr bwMode="auto">
          <a:xfrm>
            <a:off x="1139190" y="3654425"/>
            <a:ext cx="9685020" cy="1002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250" tIns="58626" rIns="117250" bIns="58626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4800" dirty="0" smtClean="0">
                <a:solidFill>
                  <a:srgbClr val="0000FF"/>
                </a:solidFill>
                <a:ea typeface="黑体" panose="02010609060101010101" pitchFamily="2" charset="-122"/>
              </a:rPr>
              <a:t>实验：描绘小灯泡伏安特性曲线</a:t>
            </a:r>
            <a:endParaRPr lang="zh-CN" altLang="en-US" sz="4800" dirty="0" smtClean="0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4" name="直接连接符 13"/>
          <p:cNvCxnSpPr/>
          <p:nvPr/>
        </p:nvCxnSpPr>
        <p:spPr bwMode="auto">
          <a:xfrm>
            <a:off x="3534455" y="2124649"/>
            <a:ext cx="5310188" cy="0"/>
          </a:xfrm>
          <a:prstGeom prst="line">
            <a:avLst/>
          </a:prstGeom>
          <a:ln>
            <a:solidFill>
              <a:srgbClr val="00FFFF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 bwMode="auto">
          <a:xfrm>
            <a:off x="1283640" y="4914959"/>
            <a:ext cx="10396155" cy="45005"/>
          </a:xfrm>
          <a:prstGeom prst="line">
            <a:avLst/>
          </a:prstGeom>
          <a:solidFill>
            <a:srgbClr val="FFFFFF"/>
          </a:solidFill>
          <a:ln w="57150" cap="flat" cmpd="tri" algn="ctr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cxnSp>
      <p:sp>
        <p:nvSpPr>
          <p:cNvPr id="3" name="文本框 2"/>
          <p:cNvSpPr txBox="1"/>
          <p:nvPr/>
        </p:nvSpPr>
        <p:spPr>
          <a:xfrm>
            <a:off x="7179522" y="5274860"/>
            <a:ext cx="4066117" cy="1014730"/>
          </a:xfrm>
          <a:prstGeom prst="rect">
            <a:avLst/>
          </a:prstGeom>
        </p:spPr>
        <p:txBody>
          <a:bodyPr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ctr"/>
            <a:r>
              <a:rPr lang="zh-CN" altLang="en-US" sz="2000">
                <a:latin typeface="Arial" panose="020B0604020202020204" pitchFamily="34" charset="0"/>
                <a:ea typeface="微软雅黑" panose="020B0503020204020204" charset="-122"/>
              </a:rPr>
              <a:t>授课教师：童宇</a:t>
            </a:r>
            <a:endParaRPr lang="zh-CN" altLang="en-US" sz="20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en-US" altLang="zh-CN" sz="20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ctr"/>
            <a:r>
              <a:rPr lang="en-US" altLang="zh-CN" sz="2000">
                <a:latin typeface="Arial" panose="020B0604020202020204" pitchFamily="34" charset="0"/>
                <a:ea typeface="微软雅黑" panose="020B0503020204020204" charset="-122"/>
              </a:rPr>
              <a:t>2023</a:t>
            </a:r>
            <a:r>
              <a:rPr lang="zh-CN" altLang="en-US" sz="2000">
                <a:latin typeface="Arial" panose="020B0604020202020204" pitchFamily="34" charset="0"/>
                <a:ea typeface="微软雅黑" panose="020B0503020204020204" charset="-122"/>
              </a:rPr>
              <a:t>年</a:t>
            </a:r>
            <a:r>
              <a:rPr lang="en-US" altLang="zh-CN" sz="2000">
                <a:latin typeface="Arial" panose="020B0604020202020204" pitchFamily="34" charset="0"/>
                <a:ea typeface="微软雅黑" panose="020B0503020204020204" charset="-122"/>
              </a:rPr>
              <a:t>11</a:t>
            </a:r>
            <a:r>
              <a:rPr lang="zh-CN" altLang="en-US" sz="2000">
                <a:latin typeface="Arial" panose="020B0604020202020204" pitchFamily="34" charset="0"/>
                <a:ea typeface="微软雅黑" panose="020B0503020204020204" charset="-122"/>
              </a:rPr>
              <a:t>月</a:t>
            </a:r>
            <a:r>
              <a:rPr lang="en-US" altLang="zh-CN" sz="2000">
                <a:latin typeface="Arial" panose="020B0604020202020204" pitchFamily="34" charset="0"/>
                <a:ea typeface="微软雅黑" panose="020B0503020204020204" charset="-122"/>
              </a:rPr>
              <a:t>29</a:t>
            </a:r>
            <a:r>
              <a:rPr lang="zh-CN" altLang="en-US" sz="2000">
                <a:latin typeface="Arial" panose="020B0604020202020204" pitchFamily="34" charset="0"/>
                <a:ea typeface="微软雅黑" panose="020B0503020204020204" charset="-122"/>
              </a:rPr>
              <a:t>日</a:t>
            </a:r>
            <a:endParaRPr lang="zh-CN" altLang="en-US" sz="20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8124190" y="-35560"/>
            <a:ext cx="4067810" cy="591185"/>
          </a:xfrm>
          <a:prstGeom prst="rect">
            <a:avLst/>
          </a:prstGeom>
        </p:spPr>
      </p:pic>
      <p:sp>
        <p:nvSpPr>
          <p:cNvPr id="5" name="Rectangle 22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983990" y="234315"/>
            <a:ext cx="4354195" cy="977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</a14:hiddenLine>
            </a:ext>
          </a:extLst>
        </p:spPr>
        <p:txBody>
          <a:bodyPr wrap="square">
            <a:spAutoFit/>
          </a:bodyPr>
          <a:p>
            <a:pPr algn="l" eaLnBrk="1" fontAlgn="base" hangingPunct="1">
              <a:lnSpc>
                <a:spcPct val="120000"/>
              </a:lnSpc>
            </a:pPr>
            <a:r>
              <a:rPr lang="zh-CN" altLang="en-US" sz="4800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《</a:t>
            </a:r>
            <a:r>
              <a:rPr lang="en-US" altLang="zh-CN" sz="4800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sz="4800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电工基础</a:t>
            </a:r>
            <a:r>
              <a:rPr lang="en-US" altLang="zh-CN" sz="4800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en-US" sz="4800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》</a:t>
            </a:r>
            <a:endParaRPr lang="zh-CN" altLang="en-US" sz="4800" b="1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utoUpdateAnimBg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7" name="Rectangle 3"/>
          <p:cNvSpPr>
            <a:spLocks noChangeArrowheads="1"/>
          </p:cNvSpPr>
          <p:nvPr/>
        </p:nvSpPr>
        <p:spPr bwMode="auto">
          <a:xfrm>
            <a:off x="646284" y="950742"/>
            <a:ext cx="612460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．电路的连接方式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(1)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电流表应采用外接</a:t>
            </a:r>
            <a:r>
              <a:rPr lang="zh-CN" altLang="en-US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法</a:t>
            </a:r>
            <a:endParaRPr lang="en-US" altLang="zh-CN" sz="2800" dirty="0" smtClean="0"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2)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滑动变阻器应采用分压式</a:t>
            </a:r>
            <a:r>
              <a:rPr lang="zh-CN" altLang="en-US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连接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646284" y="3114759"/>
            <a:ext cx="5542901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．闭合开关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前，滑动变阻器触头应移到小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灯泡分得电压为零的</a:t>
            </a:r>
            <a:r>
              <a:rPr lang="zh-CN" altLang="en-US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位置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" y="-6023"/>
            <a:ext cx="2183739" cy="646331"/>
          </a:xfrm>
          <a:prstGeom prst="rect">
            <a:avLst/>
          </a:prstGeom>
          <a:solidFill>
            <a:srgbClr val="CCFF66"/>
          </a:solidFill>
        </p:spPr>
        <p:txBody>
          <a:bodyPr wrap="square" lIns="0" tIns="45720" rIns="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CN" altLang="en-US" sz="3600" b="1" cap="all" spc="0" dirty="0" smtClean="0">
                <a:solidFill>
                  <a:schemeClr val="accent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注意事项</a:t>
            </a:r>
            <a:endParaRPr lang="zh-CN" altLang="en-US" sz="3600" b="1" cap="all" spc="0" dirty="0">
              <a:solidFill>
                <a:schemeClr val="accent6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graphicFrame>
        <p:nvGraphicFramePr>
          <p:cNvPr id="2" name="对象 1"/>
          <p:cNvGraphicFramePr>
            <a:graphicFrameLocks noChangeAspect="1"/>
          </p:cNvGraphicFramePr>
          <p:nvPr/>
        </p:nvGraphicFramePr>
        <p:xfrm>
          <a:off x="7224300" y="2169654"/>
          <a:ext cx="3786187" cy="239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文档" r:id="rId1" imgW="956945" imgH="948055" progId="Word.Document.8">
                  <p:embed/>
                </p:oleObj>
              </mc:Choice>
              <mc:Fallback>
                <p:oleObj name="文档" r:id="rId1" imgW="956945" imgH="948055" progId="Word.Document.8">
                  <p:embed/>
                  <p:pic>
                    <p:nvPicPr>
                      <p:cNvPr id="0" name="图片 8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12552"/>
                      <a:stretch>
                        <a:fillRect/>
                      </a:stretch>
                    </p:blipFill>
                    <p:spPr bwMode="auto">
                      <a:xfrm>
                        <a:off x="7224300" y="2169654"/>
                        <a:ext cx="3786187" cy="239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图片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8124190" y="-35560"/>
            <a:ext cx="4067810" cy="5911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8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428116" y="864509"/>
            <a:ext cx="7156223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．电流表选择 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0.6 A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量程，电压表量程选择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3V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量程。</a:t>
            </a:r>
            <a:endParaRPr lang="en-US" altLang="zh-CN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427893" y="4240039"/>
            <a:ext cx="7184622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．误差较大的点要舍去，</a:t>
            </a:r>
            <a:r>
              <a:rPr lang="en-US" altLang="zh-CN" sz="2800" i="1" dirty="0">
                <a:ea typeface="黑体" panose="02010609060101010101" pitchFamily="2" charset="-122"/>
                <a:cs typeface="Times New Roman" panose="02020603050405020304" pitchFamily="18" charset="0"/>
              </a:rPr>
              <a:t>U</a:t>
            </a:r>
            <a:r>
              <a:rPr lang="zh-CN" altLang="en-US" sz="2800" i="1" dirty="0">
                <a:ea typeface="黑体" panose="0201060906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i="1" dirty="0">
                <a:ea typeface="黑体" panose="02010609060101010101" pitchFamily="2" charset="-122"/>
                <a:cs typeface="Times New Roman" panose="02020603050405020304" pitchFamily="18" charset="0"/>
              </a:rPr>
              <a:t>I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图线应是平滑曲线而非折线，且横纵坐标标度适中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5958" name="Rectangle 6"/>
          <p:cNvSpPr>
            <a:spLocks noChangeArrowheads="1"/>
          </p:cNvSpPr>
          <p:nvPr/>
        </p:nvSpPr>
        <p:spPr bwMode="auto">
          <a:xfrm>
            <a:off x="383588" y="2664704"/>
            <a:ext cx="7156222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．保持小电珠电压接近额定值时要缓慢增加，到额定值，读出</a:t>
            </a:r>
            <a:r>
              <a:rPr lang="en-US" altLang="zh-CN" sz="2800" i="1" dirty="0">
                <a:ea typeface="黑体" panose="02010609060101010101" pitchFamily="2" charset="-122"/>
                <a:cs typeface="Times New Roman" panose="02020603050405020304" pitchFamily="18" charset="0"/>
              </a:rPr>
              <a:t>I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后立即断开开关。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" y="-6023"/>
            <a:ext cx="2183739" cy="646331"/>
          </a:xfrm>
          <a:prstGeom prst="rect">
            <a:avLst/>
          </a:prstGeom>
          <a:solidFill>
            <a:srgbClr val="CCFF66"/>
          </a:solidFill>
        </p:spPr>
        <p:txBody>
          <a:bodyPr wrap="square" lIns="0" tIns="45720" rIns="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CN" altLang="en-US" sz="3600" b="1" cap="all" spc="0" dirty="0" smtClean="0">
                <a:solidFill>
                  <a:schemeClr val="accent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注意事项</a:t>
            </a:r>
            <a:endParaRPr lang="zh-CN" altLang="en-US" sz="3600" b="1" cap="all" spc="0" dirty="0">
              <a:solidFill>
                <a:schemeClr val="accent6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54275" name="Picture 3" descr="E:\碎片资源成品\实验：描绘小灯泡的伏安特性曲线\1图片\（实验：描绘小灯泡的伏安特性曲线）图片\图片：I-U图像1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8281" y="1650826"/>
            <a:ext cx="4345197" cy="3219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8124190" y="-35560"/>
            <a:ext cx="4067810" cy="5911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 bldLvl="0" animBg="1"/>
      <p:bldP spid="125957" grpId="0" bldLvl="0" animBg="1"/>
      <p:bldP spid="125958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/>
        </p:nvSpPr>
        <p:spPr>
          <a:xfrm>
            <a:off x="2046" y="591709"/>
            <a:ext cx="12194258" cy="9555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2046" y="665790"/>
            <a:ext cx="12194258" cy="386879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361523" y="1031431"/>
            <a:ext cx="11543262" cy="22942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ctr" eaLnBrk="0" hangingPunct="0">
              <a:lnSpc>
                <a:spcPct val="150000"/>
              </a:lnSpc>
              <a:spcBef>
                <a:spcPct val="20000"/>
              </a:spcBef>
              <a:buClr>
                <a:srgbClr val="AA1054"/>
              </a:buClr>
              <a:buSzPct val="60000"/>
              <a:buFont typeface="Wingdings 3" panose="05040102010807070707" pitchFamily="18" charset="2"/>
              <a:buNone/>
            </a:pPr>
            <a:r>
              <a:rPr lang="zh-CN" altLang="en-US" sz="3200" b="1" dirty="0">
                <a:latin typeface="华文细黑" panose="02010600040101010101" pitchFamily="2" charset="-122"/>
                <a:ea typeface="宋体" panose="02010600030101010101" pitchFamily="2" charset="-122"/>
                <a:sym typeface="+mn-ea"/>
              </a:rPr>
              <a:t>课堂小结</a:t>
            </a:r>
            <a:endParaRPr lang="zh-CN" altLang="en-US" sz="3200" dirty="0">
              <a:latin typeface="华文细黑" panose="02010600040101010101" pitchFamily="2" charset="-122"/>
              <a:ea typeface="宋体" panose="02010600030101010101" pitchFamily="2" charset="-122"/>
              <a:sym typeface="+mn-ea"/>
            </a:endParaRPr>
          </a:p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Clr>
                <a:srgbClr val="AA1054"/>
              </a:buClr>
              <a:buSzPct val="60000"/>
              <a:buFont typeface="Wingdings 3" panose="05040102010807070707" pitchFamily="18" charset="2"/>
              <a:buChar char="u"/>
            </a:pPr>
            <a:r>
              <a:rPr lang="zh-CN" altLang="en-US" sz="2800" dirty="0">
                <a:latin typeface="华文细黑" panose="02010600040101010101" pitchFamily="2" charset="-122"/>
                <a:ea typeface="宋体" panose="02010600030101010101" pitchFamily="2" charset="-122"/>
                <a:sym typeface="+mn-ea"/>
              </a:rPr>
              <a:t>实验电路：小灯泡与滑动变阻器</a:t>
            </a:r>
            <a:r>
              <a:rPr lang="zh-CN" altLang="en-US" sz="2800" dirty="0">
                <a:solidFill>
                  <a:srgbClr val="FF0000"/>
                </a:solidFill>
                <a:latin typeface="华文细黑" panose="02010600040101010101" pitchFamily="2" charset="-122"/>
                <a:ea typeface="宋体" panose="02010600030101010101" pitchFamily="2" charset="-122"/>
                <a:sym typeface="+mn-ea"/>
              </a:rPr>
              <a:t>并联</a:t>
            </a:r>
            <a:endParaRPr lang="zh-CN" altLang="en-US" sz="2800" dirty="0">
              <a:latin typeface="华文细黑" panose="02010600040101010101" pitchFamily="2" charset="-122"/>
              <a:ea typeface="宋体" panose="02010600030101010101" pitchFamily="2" charset="-122"/>
              <a:sym typeface="+mn-ea"/>
            </a:endParaRPr>
          </a:p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Clr>
                <a:srgbClr val="AA1054"/>
              </a:buClr>
              <a:buSzPct val="60000"/>
              <a:buFont typeface="Wingdings 3" panose="05040102010807070707" pitchFamily="18" charset="2"/>
              <a:buChar char="u"/>
            </a:pPr>
            <a:r>
              <a:rPr lang="zh-CN" altLang="en-US" sz="2800" dirty="0">
                <a:latin typeface="华文细黑" panose="02010600040101010101" pitchFamily="2" charset="-122"/>
                <a:ea typeface="宋体" panose="02010600030101010101" pitchFamily="2" charset="-122"/>
                <a:sym typeface="+mn-ea"/>
              </a:rPr>
              <a:t>实验原理：欧姆定律</a:t>
            </a:r>
            <a:endParaRPr lang="zh-CN" altLang="en-US" sz="2800" dirty="0">
              <a:latin typeface="华文细黑" panose="02010600040101010101" pitchFamily="2" charset="-122"/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8124190" y="-35560"/>
            <a:ext cx="4067810" cy="591185"/>
          </a:xfrm>
          <a:prstGeom prst="rect">
            <a:avLst/>
          </a:prstGeom>
        </p:spPr>
      </p:pic>
      <p:sp>
        <p:nvSpPr>
          <p:cNvPr id="11" name="矩形 10"/>
          <p:cNvSpPr/>
          <p:nvPr>
            <p:custDataLst>
              <p:tags r:id="rId4"/>
            </p:custDataLst>
          </p:nvPr>
        </p:nvSpPr>
        <p:spPr>
          <a:xfrm>
            <a:off x="1" y="-6023"/>
            <a:ext cx="2183739" cy="645160"/>
          </a:xfrm>
          <a:prstGeom prst="rect">
            <a:avLst/>
          </a:prstGeom>
          <a:solidFill>
            <a:srgbClr val="CCFF66"/>
          </a:solidFill>
        </p:spPr>
        <p:txBody>
          <a:bodyPr wrap="square" lIns="0" tIns="45720" rIns="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p>
            <a:pPr algn="ctr"/>
            <a:r>
              <a:rPr lang="zh-CN" altLang="en-US" sz="3600" b="1" cap="all" spc="0" dirty="0" smtClean="0">
                <a:solidFill>
                  <a:schemeClr val="accent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课堂小结</a:t>
            </a:r>
            <a:endParaRPr lang="zh-CN" altLang="en-US" sz="3600" b="1" cap="all" spc="0" dirty="0">
              <a:solidFill>
                <a:schemeClr val="accent6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/>
        </p:nvSpPr>
        <p:spPr>
          <a:xfrm>
            <a:off x="2046" y="591709"/>
            <a:ext cx="12194258" cy="9555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2046" y="665790"/>
            <a:ext cx="12194258" cy="386879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361523" y="1031431"/>
            <a:ext cx="11543262" cy="21901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ctr" eaLnBrk="0" hangingPunct="0">
              <a:lnSpc>
                <a:spcPct val="150000"/>
              </a:lnSpc>
              <a:spcBef>
                <a:spcPct val="20000"/>
              </a:spcBef>
              <a:buClr>
                <a:srgbClr val="AA1054"/>
              </a:buClr>
              <a:buSzPct val="60000"/>
              <a:buFont typeface="Wingdings 3" panose="05040102010807070707" pitchFamily="18" charset="2"/>
              <a:buNone/>
            </a:pPr>
            <a:r>
              <a:rPr lang="zh-CN" altLang="en-US" sz="3200" b="1" dirty="0">
                <a:latin typeface="华文细黑" panose="02010600040101010101" pitchFamily="2" charset="-122"/>
                <a:ea typeface="宋体" panose="02010600030101010101" pitchFamily="2" charset="-122"/>
                <a:sym typeface="+mn-ea"/>
              </a:rPr>
              <a:t>课后作业</a:t>
            </a:r>
            <a:endParaRPr lang="zh-CN" altLang="en-US" sz="3200" b="1" dirty="0">
              <a:latin typeface="华文细黑" panose="02010600040101010101" pitchFamily="2" charset="-122"/>
              <a:ea typeface="宋体" panose="02010600030101010101" pitchFamily="2" charset="-122"/>
              <a:sym typeface="+mn-ea"/>
            </a:endParaRPr>
          </a:p>
          <a:p>
            <a:pPr indent="0" algn="just" eaLnBrk="0" hangingPunct="0">
              <a:lnSpc>
                <a:spcPct val="150000"/>
              </a:lnSpc>
              <a:spcBef>
                <a:spcPct val="20000"/>
              </a:spcBef>
              <a:buClr>
                <a:srgbClr val="AA1054"/>
              </a:buClr>
              <a:buSzPct val="60000"/>
              <a:buFont typeface="Wingdings 3" panose="05040102010807070707" pitchFamily="18" charset="2"/>
              <a:buNone/>
            </a:pPr>
            <a:r>
              <a:rPr lang="en-US" altLang="zh-CN" sz="2800" b="0" dirty="0"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b="0" dirty="0"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．请指出该学生实物接线中的错误有哪些</a:t>
            </a:r>
            <a:r>
              <a:rPr lang="zh-CN" altLang="en-US" sz="2800" b="0" dirty="0" smtClean="0"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？</a:t>
            </a:r>
            <a:endParaRPr lang="zh-CN" altLang="en-US" sz="2400" b="0" dirty="0"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indent="0" algn="just" eaLnBrk="0" hangingPunct="0">
              <a:lnSpc>
                <a:spcPct val="150000"/>
              </a:lnSpc>
              <a:spcBef>
                <a:spcPct val="20000"/>
              </a:spcBef>
              <a:buClr>
                <a:srgbClr val="AA1054"/>
              </a:buClr>
              <a:buSzPct val="60000"/>
              <a:buFont typeface="Wingdings 3" panose="05040102010807070707" pitchFamily="18" charset="2"/>
              <a:buNone/>
            </a:pPr>
            <a:endParaRPr lang="zh-CN" altLang="en-US" sz="2400" b="0" dirty="0">
              <a:latin typeface="华文细黑" panose="02010600040101010101" pitchFamily="2" charset="-122"/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8124190" y="-35560"/>
            <a:ext cx="4067810" cy="591185"/>
          </a:xfrm>
          <a:prstGeom prst="rect">
            <a:avLst/>
          </a:prstGeom>
        </p:spPr>
      </p:pic>
      <p:sp>
        <p:nvSpPr>
          <p:cNvPr id="11" name="矩形 10"/>
          <p:cNvSpPr/>
          <p:nvPr>
            <p:custDataLst>
              <p:tags r:id="rId4"/>
            </p:custDataLst>
          </p:nvPr>
        </p:nvSpPr>
        <p:spPr>
          <a:xfrm>
            <a:off x="1" y="-6023"/>
            <a:ext cx="2183739" cy="645160"/>
          </a:xfrm>
          <a:prstGeom prst="rect">
            <a:avLst/>
          </a:prstGeom>
          <a:solidFill>
            <a:srgbClr val="CCFF66"/>
          </a:solidFill>
        </p:spPr>
        <p:txBody>
          <a:bodyPr wrap="square" lIns="0" tIns="45720" rIns="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p>
            <a:pPr algn="ctr"/>
            <a:r>
              <a:rPr lang="zh-CN" altLang="en-US" sz="3600" b="1" cap="all" spc="0" dirty="0" smtClean="0">
                <a:solidFill>
                  <a:schemeClr val="accent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课后作业</a:t>
            </a:r>
            <a:endParaRPr lang="zh-CN" altLang="en-US" sz="3600" b="1" cap="all" spc="0" dirty="0">
              <a:solidFill>
                <a:schemeClr val="accent6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45413" name="Picture 5" descr="8-80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634" b="23189"/>
          <a:stretch>
            <a:fillRect/>
          </a:stretch>
        </p:blipFill>
        <p:spPr bwMode="auto">
          <a:xfrm>
            <a:off x="788855" y="2551221"/>
            <a:ext cx="6675208" cy="4307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矩形 28"/>
          <p:cNvSpPr>
            <a:spLocks noChangeArrowheads="1"/>
          </p:cNvSpPr>
          <p:nvPr/>
        </p:nvSpPr>
        <p:spPr bwMode="auto">
          <a:xfrm>
            <a:off x="968375" y="549910"/>
            <a:ext cx="9685020" cy="2055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250" tIns="58626" rIns="117250" bIns="58626">
            <a:spAutoFit/>
          </a:bodyPr>
          <a:lstStyle/>
          <a:p>
            <a:pPr marL="457200" lvl="1" indent="0" algn="l">
              <a:lnSpc>
                <a:spcPct val="150000"/>
              </a:lnSpc>
              <a:buNone/>
            </a:pPr>
            <a:r>
              <a:rPr lang="zh-CN" sz="4800" dirty="0" smtClean="0">
                <a:solidFill>
                  <a:schemeClr val="accent1"/>
                </a:solidFill>
                <a:ea typeface="黑体" panose="02010609060101010101" pitchFamily="2" charset="-122"/>
              </a:rPr>
              <a:t>思考</a:t>
            </a:r>
            <a:endParaRPr lang="zh-CN" sz="4800" dirty="0" smtClean="0">
              <a:solidFill>
                <a:schemeClr val="accent1"/>
              </a:solidFill>
              <a:ea typeface="黑体" panose="02010609060101010101" pitchFamily="2" charset="-122"/>
            </a:endParaRPr>
          </a:p>
          <a:p>
            <a:pPr marL="457200" lvl="1" indent="0" algn="l">
              <a:lnSpc>
                <a:spcPct val="150000"/>
              </a:lnSpc>
              <a:buNone/>
            </a:pPr>
            <a:r>
              <a:rPr lang="zh-CN" altLang="en-US" sz="36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如何测量出灯泡的电阻？</a:t>
            </a:r>
            <a:endParaRPr lang="zh-CN" altLang="en-US" sz="3600" dirty="0" smtClean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8124190" y="-35560"/>
            <a:ext cx="4067810" cy="591185"/>
          </a:xfrm>
          <a:prstGeom prst="rect">
            <a:avLst/>
          </a:prstGeom>
        </p:spPr>
      </p:pic>
      <p:pic>
        <p:nvPicPr>
          <p:cNvPr id="100" name="图片 99"/>
          <p:cNvPicPr/>
          <p:nvPr/>
        </p:nvPicPr>
        <p:blipFill>
          <a:blip r:embed="rId3"/>
          <a:stretch>
            <a:fillRect/>
          </a:stretch>
        </p:blipFill>
        <p:spPr>
          <a:xfrm>
            <a:off x="3938905" y="2665095"/>
            <a:ext cx="4101465" cy="406654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对象 1"/>
          <p:cNvGraphicFramePr>
            <a:graphicFrameLocks noChangeAspect="1"/>
          </p:cNvGraphicFramePr>
          <p:nvPr/>
        </p:nvGraphicFramePr>
        <p:xfrm>
          <a:off x="2355899" y="1224834"/>
          <a:ext cx="7216775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Document" r:id="rId1" imgW="2067560" imgH="447040" progId="Word.Document.8">
                  <p:embed/>
                </p:oleObj>
              </mc:Choice>
              <mc:Fallback>
                <p:oleObj name="Document" r:id="rId1" imgW="2067560" imgH="447040" progId="Word.Document.8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899" y="1224834"/>
                        <a:ext cx="7216775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矩形 28"/>
          <p:cNvSpPr>
            <a:spLocks noChangeArrowheads="1"/>
          </p:cNvSpPr>
          <p:nvPr/>
        </p:nvSpPr>
        <p:spPr bwMode="auto">
          <a:xfrm>
            <a:off x="1193165" y="1224915"/>
            <a:ext cx="9685020" cy="5655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250" tIns="58626" rIns="117250" bIns="58626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4800" dirty="0" smtClean="0">
                <a:solidFill>
                  <a:schemeClr val="tx1"/>
                </a:solidFill>
                <a:ea typeface="黑体" panose="02010609060101010101" pitchFamily="2" charset="-122"/>
              </a:rPr>
              <a:t>目</a:t>
            </a:r>
            <a:r>
              <a:rPr lang="en-US" altLang="zh-CN" sz="4800" dirty="0" smtClean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zh-CN" altLang="en-US" sz="4800" dirty="0" smtClean="0">
                <a:solidFill>
                  <a:schemeClr val="tx1"/>
                </a:solidFill>
                <a:ea typeface="黑体" panose="02010609060101010101" pitchFamily="2" charset="-122"/>
              </a:rPr>
              <a:t>录</a:t>
            </a:r>
            <a:endParaRPr lang="zh-CN" altLang="en-US" sz="4800" dirty="0" smtClean="0">
              <a:solidFill>
                <a:schemeClr val="tx1"/>
              </a:solidFill>
              <a:ea typeface="黑体" panose="02010609060101010101" pitchFamily="2" charset="-122"/>
            </a:endParaRPr>
          </a:p>
          <a:p>
            <a:pPr marL="1143000" lvl="1" indent="-68580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3600" dirty="0" smtClean="0">
                <a:solidFill>
                  <a:srgbClr val="0000FF"/>
                </a:solidFill>
                <a:latin typeface="华文隶书" panose="02010800040101010101" charset="-122"/>
                <a:ea typeface="华文隶书" panose="02010800040101010101" charset="-122"/>
              </a:rPr>
              <a:t>实验电路</a:t>
            </a:r>
            <a:endParaRPr lang="zh-CN" altLang="en-US" sz="3600" dirty="0" smtClean="0">
              <a:solidFill>
                <a:srgbClr val="0000FF"/>
              </a:solidFill>
              <a:latin typeface="华文隶书" panose="02010800040101010101" charset="-122"/>
              <a:ea typeface="华文隶书" panose="02010800040101010101" charset="-122"/>
            </a:endParaRPr>
          </a:p>
          <a:p>
            <a:pPr marL="1143000" lvl="1" indent="-68580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3600" dirty="0" smtClean="0">
                <a:solidFill>
                  <a:srgbClr val="0000FF"/>
                </a:solidFill>
                <a:latin typeface="华文隶书" panose="02010800040101010101" charset="-122"/>
                <a:ea typeface="华文隶书" panose="02010800040101010101" charset="-122"/>
              </a:rPr>
              <a:t> </a:t>
            </a:r>
            <a:r>
              <a:rPr lang="zh-CN" altLang="en-US" sz="3600" dirty="0" smtClean="0">
                <a:solidFill>
                  <a:srgbClr val="0000FF"/>
                </a:solidFill>
                <a:latin typeface="华文隶书" panose="02010800040101010101" charset="-122"/>
                <a:ea typeface="华文隶书" panose="02010800040101010101" charset="-122"/>
              </a:rPr>
              <a:t>实验原理</a:t>
            </a:r>
            <a:r>
              <a:rPr lang="zh-CN" altLang="en-US" sz="3600" dirty="0" smtClean="0">
                <a:solidFill>
                  <a:srgbClr val="FF0000"/>
                </a:solidFill>
                <a:latin typeface="华文隶书" panose="02010800040101010101" charset="-122"/>
                <a:ea typeface="华文隶书" panose="02010800040101010101" charset="-122"/>
              </a:rPr>
              <a:t>（难点）</a:t>
            </a:r>
            <a:endParaRPr lang="zh-CN" altLang="en-US" sz="3600" dirty="0" smtClean="0">
              <a:solidFill>
                <a:srgbClr val="0000FF"/>
              </a:solidFill>
              <a:latin typeface="华文隶书" panose="02010800040101010101" charset="-122"/>
              <a:ea typeface="华文隶书" panose="02010800040101010101" charset="-122"/>
            </a:endParaRPr>
          </a:p>
          <a:p>
            <a:pPr marL="1143000" lvl="1" indent="-68580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3600" dirty="0" smtClean="0">
                <a:solidFill>
                  <a:srgbClr val="0000FF"/>
                </a:solidFill>
                <a:latin typeface="华文隶书" panose="02010800040101010101" charset="-122"/>
                <a:ea typeface="华文隶书" panose="02010800040101010101" charset="-122"/>
              </a:rPr>
              <a:t>实验器材</a:t>
            </a:r>
            <a:endParaRPr lang="zh-CN" altLang="en-US" sz="3600" dirty="0" smtClean="0">
              <a:solidFill>
                <a:srgbClr val="0000FF"/>
              </a:solidFill>
              <a:latin typeface="华文隶书" panose="02010800040101010101" charset="-122"/>
              <a:ea typeface="华文隶书" panose="02010800040101010101" charset="-122"/>
            </a:endParaRPr>
          </a:p>
          <a:p>
            <a:pPr marL="1143000" lvl="1" indent="-68580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3600" dirty="0" smtClean="0">
                <a:solidFill>
                  <a:srgbClr val="0000FF"/>
                </a:solidFill>
                <a:latin typeface="华文隶书" panose="02010800040101010101" charset="-122"/>
                <a:ea typeface="华文隶书" panose="02010800040101010101" charset="-122"/>
              </a:rPr>
              <a:t>实验步骤</a:t>
            </a:r>
            <a:r>
              <a:rPr lang="zh-CN" altLang="en-US" sz="3600" dirty="0" smtClean="0">
                <a:solidFill>
                  <a:srgbClr val="FF0000"/>
                </a:solidFill>
                <a:latin typeface="华文隶书" panose="02010800040101010101" charset="-122"/>
                <a:ea typeface="华文隶书" panose="02010800040101010101" charset="-122"/>
              </a:rPr>
              <a:t>（重点）</a:t>
            </a:r>
            <a:endParaRPr lang="zh-CN" altLang="en-US" sz="3600" dirty="0" smtClean="0">
              <a:solidFill>
                <a:srgbClr val="0000FF"/>
              </a:solidFill>
              <a:latin typeface="华文隶书" panose="02010800040101010101" charset="-122"/>
              <a:ea typeface="华文隶书" panose="02010800040101010101" charset="-122"/>
            </a:endParaRPr>
          </a:p>
          <a:p>
            <a:pPr marL="1143000" lvl="1" indent="-685800" algn="ctr">
              <a:lnSpc>
                <a:spcPct val="120000"/>
              </a:lnSpc>
              <a:buFont typeface="Wingdings" panose="05000000000000000000" charset="0"/>
              <a:buChar char="Ø"/>
            </a:pPr>
            <a:endParaRPr lang="zh-CN" altLang="en-US" sz="3600" dirty="0" smtClean="0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1143000" lvl="1" indent="-685800" algn="ctr">
              <a:lnSpc>
                <a:spcPct val="120000"/>
              </a:lnSpc>
              <a:buFont typeface="Wingdings" panose="05000000000000000000" charset="0"/>
              <a:buChar char="Ø"/>
            </a:pPr>
            <a:endParaRPr lang="zh-CN" altLang="en-US" sz="3600" dirty="0" smtClean="0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4" name="直接连接符 3"/>
          <p:cNvCxnSpPr/>
          <p:nvPr/>
        </p:nvCxnSpPr>
        <p:spPr bwMode="auto">
          <a:xfrm>
            <a:off x="1238555" y="5860474"/>
            <a:ext cx="10396155" cy="45005"/>
          </a:xfrm>
          <a:prstGeom prst="line">
            <a:avLst/>
          </a:prstGeom>
          <a:solidFill>
            <a:srgbClr val="FFFFFF"/>
          </a:solidFill>
          <a:ln w="57150" cap="flat" cmpd="tri" algn="ctr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cxnSp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8124190" y="-35560"/>
            <a:ext cx="4067810" cy="5911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518556" y="1102017"/>
            <a:ext cx="5670630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一、实验目的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:</a:t>
            </a:r>
            <a:endParaRPr lang="en-US" altLang="zh-CN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描绘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小灯泡的伏安特性曲线。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6742" name="Rectangle 6"/>
          <p:cNvSpPr>
            <a:spLocks noChangeArrowheads="1"/>
          </p:cNvSpPr>
          <p:nvPr/>
        </p:nvSpPr>
        <p:spPr bwMode="auto">
          <a:xfrm>
            <a:off x="518555" y="2708902"/>
            <a:ext cx="32403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二</a:t>
            </a:r>
            <a:r>
              <a:rPr lang="zh-CN" altLang="en-US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、电路选择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16744" name="Object 2"/>
          <p:cNvGraphicFramePr>
            <a:graphicFrameLocks noChangeAspect="1"/>
          </p:cNvGraphicFramePr>
          <p:nvPr/>
        </p:nvGraphicFramePr>
        <p:xfrm>
          <a:off x="4704020" y="4104869"/>
          <a:ext cx="3786571" cy="2396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文档" r:id="rId1" imgW="956945" imgH="948055" progId="Word.Document.8">
                  <p:embed/>
                </p:oleObj>
              </mc:Choice>
              <mc:Fallback>
                <p:oleObj name="文档" r:id="rId1" imgW="956945" imgH="948055" progId="Word.Document.8">
                  <p:embed/>
                  <p:pic>
                    <p:nvPicPr>
                      <p:cNvPr id="0" name="图片 1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12552"/>
                      <a:stretch>
                        <a:fillRect/>
                      </a:stretch>
                    </p:blipFill>
                    <p:spPr bwMode="auto">
                      <a:xfrm>
                        <a:off x="4704020" y="4104869"/>
                        <a:ext cx="3786571" cy="23960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矩形 6"/>
          <p:cNvSpPr/>
          <p:nvPr/>
        </p:nvSpPr>
        <p:spPr>
          <a:xfrm>
            <a:off x="0" y="-5715"/>
            <a:ext cx="2373630" cy="645160"/>
          </a:xfrm>
          <a:prstGeom prst="rect">
            <a:avLst/>
          </a:prstGeom>
          <a:solidFill>
            <a:srgbClr val="CCFF66"/>
          </a:solidFill>
        </p:spPr>
        <p:txBody>
          <a:bodyPr wrap="square" lIns="0" tIns="45720" rIns="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CN" altLang="en-US" sz="3600" b="1" cap="all" spc="0" dirty="0" smtClean="0">
                <a:solidFill>
                  <a:schemeClr val="accent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实验电路</a:t>
            </a:r>
            <a:endParaRPr lang="zh-CN" altLang="en-US" sz="3600" b="1" cap="all" spc="0" dirty="0">
              <a:solidFill>
                <a:schemeClr val="accent6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18554" y="3519804"/>
            <a:ext cx="3689413" cy="3060340"/>
          </a:xfrm>
          <a:prstGeom prst="wedgeRectCallout">
            <a:avLst>
              <a:gd name="adj1" fmla="val 84216"/>
              <a:gd name="adj2" fmla="val 15431"/>
            </a:avLst>
          </a:prstGeom>
          <a:solidFill>
            <a:srgbClr val="00FFFF"/>
          </a:solidFill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cs typeface="Times New Roman" panose="02020603050405020304" pitchFamily="18" charset="0"/>
              </a:rPr>
              <a:t>使灯泡两端的电压应该由零逐渐增大到额定电压，所以滑动变阻器分压接法电路</a:t>
            </a:r>
            <a:endParaRPr kumimoji="0" lang="zh-CN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0" name="矩形标注 9"/>
          <p:cNvSpPr/>
          <p:nvPr/>
        </p:nvSpPr>
        <p:spPr bwMode="auto">
          <a:xfrm>
            <a:off x="7134290" y="2326258"/>
            <a:ext cx="3960439" cy="1699044"/>
          </a:xfrm>
          <a:prstGeom prst="wedgeRectCallout">
            <a:avLst>
              <a:gd name="adj1" fmla="val -42198"/>
              <a:gd name="adj2" fmla="val 94057"/>
            </a:avLst>
          </a:prstGeom>
          <a:solidFill>
            <a:srgbClr val="00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小灯泡的电阻值较小，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应选用电流表外接法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8124190" y="-35560"/>
            <a:ext cx="4067810" cy="5911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2" grpId="0"/>
      <p:bldP spid="2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流程图: 过程 9"/>
          <p:cNvSpPr/>
          <p:nvPr/>
        </p:nvSpPr>
        <p:spPr bwMode="auto">
          <a:xfrm>
            <a:off x="6099175" y="640308"/>
            <a:ext cx="6099175" cy="6197010"/>
          </a:xfrm>
          <a:prstGeom prst="flowChart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32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graphicFrame>
        <p:nvGraphicFramePr>
          <p:cNvPr id="117766" name="Object 2"/>
          <p:cNvGraphicFramePr>
            <a:graphicFrameLocks noChangeAspect="1"/>
          </p:cNvGraphicFramePr>
          <p:nvPr/>
        </p:nvGraphicFramePr>
        <p:xfrm>
          <a:off x="1091870" y="4329894"/>
          <a:ext cx="3360900" cy="2127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文档" r:id="rId1" imgW="956945" imgH="948055" progId="Word.Document.8">
                  <p:embed/>
                </p:oleObj>
              </mc:Choice>
              <mc:Fallback>
                <p:oleObj name="文档" r:id="rId1" imgW="956945" imgH="948055" progId="Word.Document.8">
                  <p:embed/>
                  <p:pic>
                    <p:nvPicPr>
                      <p:cNvPr id="0" name="图片 40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12552"/>
                      <a:stretch>
                        <a:fillRect/>
                      </a:stretch>
                    </p:blipFill>
                    <p:spPr bwMode="auto">
                      <a:xfrm>
                        <a:off x="1091870" y="4329894"/>
                        <a:ext cx="3360900" cy="21277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67" name="Rectangle 7"/>
          <p:cNvSpPr>
            <a:spLocks noChangeArrowheads="1"/>
          </p:cNvSpPr>
          <p:nvPr/>
        </p:nvSpPr>
        <p:spPr bwMode="auto">
          <a:xfrm>
            <a:off x="518554" y="1503285"/>
            <a:ext cx="5445606" cy="2585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用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电流表和电压表测出灯泡在不同电压下的电流，建立</a:t>
            </a:r>
            <a:r>
              <a:rPr lang="en-US" altLang="zh-CN" sz="2800" i="1" dirty="0">
                <a:ea typeface="黑体" panose="02010609060101010101" pitchFamily="2" charset="-122"/>
                <a:cs typeface="Times New Roman" panose="02020603050405020304" pitchFamily="18" charset="0"/>
              </a:rPr>
              <a:t>U</a:t>
            </a:r>
            <a:r>
              <a:rPr lang="zh-CN" altLang="en-US" sz="2800" i="1" dirty="0">
                <a:ea typeface="黑体" panose="0201060906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i="1" dirty="0">
                <a:ea typeface="黑体" panose="02010609060101010101" pitchFamily="2" charset="-122"/>
                <a:cs typeface="Times New Roman" panose="02020603050405020304" pitchFamily="18" charset="0"/>
              </a:rPr>
              <a:t>I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坐标系，描出的点用平滑的曲线连接起来即得到小灯泡的伏安特性曲线。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17768" name="Picture 8" descr="ws_4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764"/>
          <a:stretch>
            <a:fillRect/>
          </a:stretch>
        </p:blipFill>
        <p:spPr bwMode="auto">
          <a:xfrm>
            <a:off x="7764360" y="1328645"/>
            <a:ext cx="2835692" cy="216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矩形 6"/>
          <p:cNvSpPr/>
          <p:nvPr/>
        </p:nvSpPr>
        <p:spPr>
          <a:xfrm>
            <a:off x="1" y="-6023"/>
            <a:ext cx="2183739" cy="646331"/>
          </a:xfrm>
          <a:prstGeom prst="rect">
            <a:avLst/>
          </a:prstGeom>
          <a:solidFill>
            <a:srgbClr val="CCFF66"/>
          </a:solidFill>
        </p:spPr>
        <p:txBody>
          <a:bodyPr wrap="square" lIns="0" tIns="45720" rIns="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CN" altLang="en-US" sz="3600" b="1" cap="all" spc="0" dirty="0" smtClean="0">
                <a:solidFill>
                  <a:schemeClr val="accent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实验原理</a:t>
            </a:r>
            <a:endParaRPr lang="zh-CN" altLang="en-US" sz="3600" b="1" cap="all" spc="0" dirty="0">
              <a:solidFill>
                <a:schemeClr val="accent6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48525" y="750045"/>
            <a:ext cx="3240360" cy="564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三、实验原理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7764360" y="4106176"/>
            <a:ext cx="3648915" cy="1967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小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灯泡的电阻会随着电压的升高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灯丝温度随之升高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而增大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8124190" y="-35560"/>
            <a:ext cx="4067810" cy="5911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7" grpId="0" bldLvl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923600" y="819504"/>
            <a:ext cx="328536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三、实验器材</a:t>
            </a:r>
            <a:r>
              <a:rPr lang="zh-CN" altLang="en-US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：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" y="-6023"/>
            <a:ext cx="2183739" cy="646331"/>
          </a:xfrm>
          <a:prstGeom prst="rect">
            <a:avLst/>
          </a:prstGeom>
          <a:solidFill>
            <a:srgbClr val="CCFF66"/>
          </a:solidFill>
        </p:spPr>
        <p:txBody>
          <a:bodyPr wrap="square" lIns="0" tIns="45720" rIns="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CN" altLang="en-US" sz="3600" b="1" cap="all" spc="0" dirty="0" smtClean="0">
                <a:solidFill>
                  <a:schemeClr val="accent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实验器材</a:t>
            </a:r>
            <a:endParaRPr lang="zh-CN" altLang="en-US" sz="3600" b="1" cap="all" spc="0" dirty="0">
              <a:solidFill>
                <a:schemeClr val="accent6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graphicFrame>
        <p:nvGraphicFramePr>
          <p:cNvPr id="2" name="对象 1"/>
          <p:cNvGraphicFramePr>
            <a:graphicFrameLocks noChangeAspect="1"/>
          </p:cNvGraphicFramePr>
          <p:nvPr/>
        </p:nvGraphicFramePr>
        <p:xfrm>
          <a:off x="2619888" y="1965964"/>
          <a:ext cx="4260838" cy="34832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文档" r:id="rId1" imgW="956945" imgH="948055" progId="Word.Document.8">
                  <p:embed/>
                </p:oleObj>
              </mc:Choice>
              <mc:Fallback>
                <p:oleObj name="文档" r:id="rId1" imgW="956945" imgH="948055" progId="Word.Document.8">
                  <p:embed/>
                  <p:pic>
                    <p:nvPicPr>
                      <p:cNvPr id="0" name="图片 5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12552"/>
                      <a:stretch>
                        <a:fillRect/>
                      </a:stretch>
                    </p:blipFill>
                    <p:spPr bwMode="auto">
                      <a:xfrm>
                        <a:off x="2619888" y="1965964"/>
                        <a:ext cx="4260838" cy="34832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矩形标注 2"/>
          <p:cNvSpPr/>
          <p:nvPr/>
        </p:nvSpPr>
        <p:spPr bwMode="auto">
          <a:xfrm>
            <a:off x="1283640" y="2574699"/>
            <a:ext cx="1530170" cy="450050"/>
          </a:xfrm>
          <a:prstGeom prst="wedgeRectCallout">
            <a:avLst>
              <a:gd name="adj1" fmla="val 104865"/>
              <a:gd name="adj2" fmla="val 76512"/>
            </a:avLst>
          </a:prstGeom>
          <a:solidFill>
            <a:srgbClr val="00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/>
          <a:lstStyle/>
          <a:p>
            <a:pPr algn="ctr"/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小灯泡</a:t>
            </a:r>
            <a:endParaRPr kumimoji="0" lang="zh-CN" altLang="en-US" sz="2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1" name="矩形标注 10"/>
          <p:cNvSpPr/>
          <p:nvPr/>
        </p:nvSpPr>
        <p:spPr bwMode="auto">
          <a:xfrm>
            <a:off x="6099175" y="2370359"/>
            <a:ext cx="1530170" cy="450050"/>
          </a:xfrm>
          <a:prstGeom prst="wedgeRectCallout">
            <a:avLst>
              <a:gd name="adj1" fmla="val -54833"/>
              <a:gd name="adj2" fmla="val 101034"/>
            </a:avLst>
          </a:prstGeom>
          <a:solidFill>
            <a:srgbClr val="00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/>
          <a:lstStyle/>
          <a:p>
            <a:pPr algn="ctr"/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电流表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矩形标注 11"/>
          <p:cNvSpPr/>
          <p:nvPr/>
        </p:nvSpPr>
        <p:spPr bwMode="auto">
          <a:xfrm>
            <a:off x="3702575" y="1240810"/>
            <a:ext cx="1530170" cy="450050"/>
          </a:xfrm>
          <a:prstGeom prst="wedgeRectCallout">
            <a:avLst>
              <a:gd name="adj1" fmla="val -32166"/>
              <a:gd name="adj2" fmla="val 136064"/>
            </a:avLst>
          </a:prstGeom>
          <a:solidFill>
            <a:srgbClr val="00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/>
          <a:lstStyle/>
          <a:p>
            <a:pPr algn="ctr"/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电压表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矩形标注 12"/>
          <p:cNvSpPr/>
          <p:nvPr/>
        </p:nvSpPr>
        <p:spPr bwMode="auto">
          <a:xfrm>
            <a:off x="705725" y="3710517"/>
            <a:ext cx="2108085" cy="450050"/>
          </a:xfrm>
          <a:prstGeom prst="wedgeRectCallout">
            <a:avLst>
              <a:gd name="adj1" fmla="val 71154"/>
              <a:gd name="adj2" fmla="val 55494"/>
            </a:avLst>
          </a:prstGeom>
          <a:solidFill>
            <a:srgbClr val="00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/>
          <a:lstStyle/>
          <a:p>
            <a:pPr algn="ctr"/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滑动变阻器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矩形标注 13"/>
          <p:cNvSpPr/>
          <p:nvPr/>
        </p:nvSpPr>
        <p:spPr bwMode="auto">
          <a:xfrm>
            <a:off x="3443880" y="5796888"/>
            <a:ext cx="1530170" cy="450050"/>
          </a:xfrm>
          <a:prstGeom prst="wedgeRectCallout">
            <a:avLst>
              <a:gd name="adj1" fmla="val -17742"/>
              <a:gd name="adj2" fmla="val -179211"/>
            </a:avLst>
          </a:prstGeom>
          <a:solidFill>
            <a:srgbClr val="00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/>
          <a:lstStyle/>
          <a:p>
            <a:pPr algn="ctr"/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电源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矩形标注 14"/>
          <p:cNvSpPr/>
          <p:nvPr/>
        </p:nvSpPr>
        <p:spPr bwMode="auto">
          <a:xfrm>
            <a:off x="6989737" y="3935967"/>
            <a:ext cx="1179668" cy="450050"/>
          </a:xfrm>
          <a:prstGeom prst="wedgeRectCallout">
            <a:avLst>
              <a:gd name="adj1" fmla="val -61015"/>
              <a:gd name="adj2" fmla="val 104537"/>
            </a:avLst>
          </a:prstGeom>
          <a:solidFill>
            <a:srgbClr val="00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/>
          <a:lstStyle/>
          <a:p>
            <a:pPr algn="ctr"/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导线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矩形标注 15"/>
          <p:cNvSpPr/>
          <p:nvPr/>
        </p:nvSpPr>
        <p:spPr bwMode="auto">
          <a:xfrm>
            <a:off x="5422118" y="5796888"/>
            <a:ext cx="1530170" cy="450050"/>
          </a:xfrm>
          <a:prstGeom prst="wedgeRectCallout">
            <a:avLst>
              <a:gd name="adj1" fmla="val -30106"/>
              <a:gd name="adj2" fmla="val -158193"/>
            </a:avLst>
          </a:prstGeom>
          <a:solidFill>
            <a:srgbClr val="00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/>
          <a:lstStyle/>
          <a:p>
            <a:pPr algn="ctr"/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开关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52227" name="Picture 3" descr="E:\碎片资源成品\实验：描绘小灯泡的伏安特性曲线\1图片\（实验：描绘小灯泡的伏安特性曲线）图片\图片：I-U图像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9906" y="2345267"/>
            <a:ext cx="3602037" cy="273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矩形标注 16"/>
          <p:cNvSpPr/>
          <p:nvPr/>
        </p:nvSpPr>
        <p:spPr bwMode="auto">
          <a:xfrm>
            <a:off x="8790754" y="5517842"/>
            <a:ext cx="1530170" cy="450050"/>
          </a:xfrm>
          <a:prstGeom prst="wedgeRectCallout">
            <a:avLst>
              <a:gd name="adj1" fmla="val -17742"/>
              <a:gd name="adj2" fmla="val -186217"/>
            </a:avLst>
          </a:prstGeom>
          <a:solidFill>
            <a:srgbClr val="00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/>
          <a:lstStyle/>
          <a:p>
            <a:pPr algn="ctr"/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坐标纸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8124190" y="-35560"/>
            <a:ext cx="4067810" cy="5911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3"/>
          <p:cNvSpPr>
            <a:spLocks noChangeArrowheads="1"/>
          </p:cNvSpPr>
          <p:nvPr/>
        </p:nvSpPr>
        <p:spPr bwMode="auto">
          <a:xfrm>
            <a:off x="912759" y="3737841"/>
            <a:ext cx="10662967" cy="2585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．测出小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灯泡在不同电压下的电流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1)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闭合开关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前，滑动变阻器触头应移到最左端，以使开关闭合时小灯泡电压能从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0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开始变化；同时，这样做也防止开关刚闭合时小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灯泡两端电压过大而烧坏灯丝。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9813" name="Rectangle 5"/>
          <p:cNvSpPr>
            <a:spLocks noChangeArrowheads="1"/>
          </p:cNvSpPr>
          <p:nvPr/>
        </p:nvSpPr>
        <p:spPr bwMode="auto">
          <a:xfrm>
            <a:off x="743581" y="819504"/>
            <a:ext cx="6030670" cy="2585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．连接</a:t>
            </a:r>
            <a:r>
              <a:rPr lang="zh-CN" altLang="en-US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电路</a:t>
            </a:r>
            <a:endParaRPr lang="zh-CN" altLang="en-US" sz="2800" dirty="0" smtClean="0"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将小</a:t>
            </a:r>
            <a:r>
              <a:rPr lang="zh-CN" altLang="en-US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灯泡、电流表、电压表、滑动变阻器、电源、开关用导线连接成如图所示电路。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19814" name="Object 2"/>
          <p:cNvGraphicFramePr>
            <a:graphicFrameLocks noChangeAspect="1"/>
          </p:cNvGraphicFramePr>
          <p:nvPr/>
        </p:nvGraphicFramePr>
        <p:xfrm>
          <a:off x="7827275" y="1125799"/>
          <a:ext cx="3786571" cy="2396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文档" r:id="rId1" imgW="956945" imgH="948055" progId="Word.Document.8">
                  <p:embed/>
                </p:oleObj>
              </mc:Choice>
              <mc:Fallback>
                <p:oleObj name="文档" r:id="rId1" imgW="956945" imgH="948055" progId="Word.Document.8">
                  <p:embed/>
                  <p:pic>
                    <p:nvPicPr>
                      <p:cNvPr id="0" name="图片 6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12552"/>
                      <a:stretch>
                        <a:fillRect/>
                      </a:stretch>
                    </p:blipFill>
                    <p:spPr bwMode="auto">
                      <a:xfrm>
                        <a:off x="7827275" y="1125799"/>
                        <a:ext cx="3786571" cy="23960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矩形 5"/>
          <p:cNvSpPr/>
          <p:nvPr/>
        </p:nvSpPr>
        <p:spPr>
          <a:xfrm>
            <a:off x="1" y="-6023"/>
            <a:ext cx="2183739" cy="646331"/>
          </a:xfrm>
          <a:prstGeom prst="rect">
            <a:avLst/>
          </a:prstGeom>
          <a:solidFill>
            <a:srgbClr val="CCFF66"/>
          </a:solidFill>
        </p:spPr>
        <p:txBody>
          <a:bodyPr wrap="square" lIns="0" tIns="45720" rIns="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CN" altLang="en-US" sz="3600" b="1" cap="all" spc="0" dirty="0" smtClean="0">
                <a:solidFill>
                  <a:schemeClr val="accent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实验步骤</a:t>
            </a:r>
            <a:endParaRPr lang="zh-CN" altLang="en-US" sz="3600" b="1" cap="all" spc="0" dirty="0">
              <a:solidFill>
                <a:schemeClr val="accent6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8124190" y="-35560"/>
            <a:ext cx="4067810" cy="5911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bldLvl="0" animBg="1"/>
      <p:bldP spid="119813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835" name="Object 2"/>
          <p:cNvGraphicFramePr>
            <a:graphicFrameLocks noChangeAspect="1"/>
          </p:cNvGraphicFramePr>
          <p:nvPr/>
        </p:nvGraphicFramePr>
        <p:xfrm>
          <a:off x="7539258" y="2134094"/>
          <a:ext cx="3786571" cy="2396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文档" r:id="rId1" imgW="956945" imgH="948055" progId="Word.Document.8">
                  <p:embed/>
                </p:oleObj>
              </mc:Choice>
              <mc:Fallback>
                <p:oleObj name="文档" r:id="rId1" imgW="956945" imgH="948055" progId="Word.Document.8">
                  <p:embed/>
                  <p:pic>
                    <p:nvPicPr>
                      <p:cNvPr id="0" name="图片 7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12552"/>
                      <a:stretch>
                        <a:fillRect/>
                      </a:stretch>
                    </p:blipFill>
                    <p:spPr bwMode="auto">
                      <a:xfrm>
                        <a:off x="7539258" y="2134094"/>
                        <a:ext cx="3786571" cy="23960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432025" y="836807"/>
            <a:ext cx="10853567" cy="1938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(2)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移动滑动变阻器触头位置，测出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10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组不同的电压值</a:t>
            </a:r>
            <a:r>
              <a:rPr lang="en-US" altLang="zh-CN" sz="2800" i="1" dirty="0">
                <a:ea typeface="黑体" panose="02010609060101010101" pitchFamily="2" charset="-122"/>
                <a:cs typeface="Times New Roman" panose="02020603050405020304" pitchFamily="18" charset="0"/>
              </a:rPr>
              <a:t>U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和电流值</a:t>
            </a:r>
            <a:r>
              <a:rPr lang="en-US" altLang="zh-CN" sz="2800" i="1" dirty="0">
                <a:ea typeface="黑体" panose="02010609060101010101" pitchFamily="2" charset="-122"/>
                <a:cs typeface="Times New Roman" panose="02020603050405020304" pitchFamily="18" charset="0"/>
              </a:rPr>
              <a:t>I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，并将测量数据填入表格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.</a:t>
            </a:r>
            <a:endParaRPr lang="en-US" altLang="zh-CN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21037" name="Group 205"/>
          <p:cNvGraphicFramePr>
            <a:graphicFrameLocks noGrp="1"/>
          </p:cNvGraphicFramePr>
          <p:nvPr/>
        </p:nvGraphicFramePr>
        <p:xfrm>
          <a:off x="432025" y="2277002"/>
          <a:ext cx="6340602" cy="1513238"/>
        </p:xfrm>
        <a:graphic>
          <a:graphicData uri="http://schemas.openxmlformats.org/drawingml/2006/table">
            <a:tbl>
              <a:tblPr/>
              <a:tblGrid>
                <a:gridCol w="1020765"/>
                <a:gridCol w="601446"/>
                <a:gridCol w="768751"/>
                <a:gridCol w="770868"/>
                <a:gridCol w="768750"/>
                <a:gridCol w="768751"/>
                <a:gridCol w="768750"/>
                <a:gridCol w="872521"/>
              </a:tblGrid>
              <a:tr h="9082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 V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0.2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0.4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0.6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0.8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1.0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1.2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497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/A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0936" name="Rectangle 104"/>
          <p:cNvSpPr>
            <a:spLocks noChangeArrowheads="1"/>
          </p:cNvSpPr>
          <p:nvPr/>
        </p:nvSpPr>
        <p:spPr bwMode="auto">
          <a:xfrm>
            <a:off x="-2507439" y="3593712"/>
            <a:ext cx="219984" cy="494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96" tIns="54448" rIns="108896" bIns="54448" anchor="ctr">
            <a:spAutoFit/>
          </a:bodyPr>
          <a:lstStyle/>
          <a:p>
            <a:pPr eaLnBrk="0" hangingPunct="0"/>
            <a:endParaRPr lang="zh-CN" altLang="en-US"/>
          </a:p>
        </p:txBody>
      </p:sp>
      <p:graphicFrame>
        <p:nvGraphicFramePr>
          <p:cNvPr id="121040" name="Group 208"/>
          <p:cNvGraphicFramePr>
            <a:graphicFrameLocks noGrp="1"/>
          </p:cNvGraphicFramePr>
          <p:nvPr/>
        </p:nvGraphicFramePr>
        <p:xfrm>
          <a:off x="432025" y="4038096"/>
          <a:ext cx="6723918" cy="1371918"/>
        </p:xfrm>
        <a:graphic>
          <a:graphicData uri="http://schemas.openxmlformats.org/drawingml/2006/table">
            <a:tbl>
              <a:tblPr/>
              <a:tblGrid>
                <a:gridCol w="959350"/>
                <a:gridCol w="972055"/>
                <a:gridCol w="808988"/>
                <a:gridCol w="811106"/>
                <a:gridCol w="808988"/>
                <a:gridCol w="808988"/>
              </a:tblGrid>
              <a:tr h="82315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kumimoji="0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 V</a:t>
                      </a:r>
                      <a:endParaRPr kumimoji="0" lang="en-US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1.6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2.0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2.4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2.8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3.0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76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/A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84" marR="121984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1" y="-6023"/>
            <a:ext cx="2183739" cy="646331"/>
          </a:xfrm>
          <a:prstGeom prst="rect">
            <a:avLst/>
          </a:prstGeom>
          <a:solidFill>
            <a:srgbClr val="CCFF66"/>
          </a:solidFill>
        </p:spPr>
        <p:txBody>
          <a:bodyPr wrap="square" lIns="0" tIns="45720" rIns="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CN" altLang="en-US" sz="3600" b="1" cap="all" spc="0" dirty="0" smtClean="0">
                <a:solidFill>
                  <a:schemeClr val="accent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实验步骤</a:t>
            </a:r>
            <a:endParaRPr lang="zh-CN" altLang="en-US" sz="3600" b="1" cap="all" spc="0" dirty="0">
              <a:solidFill>
                <a:schemeClr val="accent6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8124190" y="-35560"/>
            <a:ext cx="4067810" cy="5911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Rectangle 3"/>
          <p:cNvSpPr>
            <a:spLocks noChangeArrowheads="1"/>
          </p:cNvSpPr>
          <p:nvPr/>
        </p:nvSpPr>
        <p:spPr bwMode="auto">
          <a:xfrm>
            <a:off x="640631" y="5860064"/>
            <a:ext cx="4559556" cy="645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．拆除电路，整理仪器。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605343" y="729494"/>
            <a:ext cx="6168907" cy="5170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画出伏安特性曲线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1)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在坐标纸上以</a:t>
            </a:r>
            <a:r>
              <a:rPr lang="en-US" altLang="zh-CN" sz="2800" i="1" dirty="0">
                <a:solidFill>
                  <a:srgbClr val="FF0000"/>
                </a:solidFill>
                <a:ea typeface="黑体" panose="02010609060101010101" pitchFamily="2" charset="-122"/>
                <a:cs typeface="Times New Roman" panose="02020603050405020304" pitchFamily="18" charset="0"/>
              </a:rPr>
              <a:t>U</a:t>
            </a:r>
            <a:r>
              <a:rPr lang="zh-CN" altLang="en-US" sz="2800" dirty="0">
                <a:solidFill>
                  <a:srgbClr val="FF0000"/>
                </a:solidFill>
                <a:ea typeface="黑体" panose="02010609060101010101" pitchFamily="2" charset="-122"/>
                <a:cs typeface="Times New Roman" panose="02020603050405020304" pitchFamily="18" charset="0"/>
              </a:rPr>
              <a:t>为横轴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、以</a:t>
            </a:r>
            <a:r>
              <a:rPr lang="en-US" altLang="zh-CN" sz="2800" i="1" dirty="0">
                <a:solidFill>
                  <a:srgbClr val="FF0000"/>
                </a:solidFill>
                <a:ea typeface="黑体" panose="02010609060101010101" pitchFamily="2" charset="-122"/>
                <a:cs typeface="Times New Roman" panose="02020603050405020304" pitchFamily="18" charset="0"/>
              </a:rPr>
              <a:t>I</a:t>
            </a:r>
            <a:r>
              <a:rPr lang="zh-CN" altLang="en-US" sz="2800" dirty="0">
                <a:solidFill>
                  <a:srgbClr val="FF0000"/>
                </a:solidFill>
                <a:ea typeface="黑体" panose="02010609060101010101" pitchFamily="2" charset="-122"/>
                <a:cs typeface="Times New Roman" panose="02020603050405020304" pitchFamily="18" charset="0"/>
              </a:rPr>
              <a:t>为纵轴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，建立坐标系。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2)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在坐标纸上描出各组数据所对应的点。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坐标系纵轴和横轴的</a:t>
            </a:r>
            <a:r>
              <a:rPr lang="zh-CN" altLang="en-US" sz="2800" dirty="0">
                <a:solidFill>
                  <a:srgbClr val="FF0000"/>
                </a:solidFill>
                <a:ea typeface="黑体" panose="02010609060101010101" pitchFamily="2" charset="-122"/>
                <a:cs typeface="Times New Roman" panose="02020603050405020304" pitchFamily="18" charset="0"/>
              </a:rPr>
              <a:t>标度要适中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，以使所描图线充分占据整个坐标纸为宜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)</a:t>
            </a:r>
            <a:endParaRPr lang="en-US" altLang="zh-CN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ea typeface="黑体" panose="02010609060101010101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2800" dirty="0">
                <a:ea typeface="黑体" panose="02010609060101010101" pitchFamily="2" charset="-122"/>
                <a:cs typeface="Times New Roman" panose="02020603050405020304" pitchFamily="18" charset="0"/>
              </a:rPr>
              <a:t>3)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将描出的点用平滑的曲线连接起来就得到小</a:t>
            </a:r>
            <a:r>
              <a:rPr lang="zh-CN" altLang="en-US" sz="2800" dirty="0">
                <a:ea typeface="黑体" panose="02010609060101010101" pitchFamily="2" charset="-122"/>
                <a:cs typeface="Times New Roman" panose="02020603050405020304" pitchFamily="18" charset="0"/>
              </a:rPr>
              <a:t>灯泡的伏安特性曲线。</a:t>
            </a:r>
            <a:endParaRPr lang="zh-CN" altLang="en-US" sz="2800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" y="-6023"/>
            <a:ext cx="2183739" cy="646331"/>
          </a:xfrm>
          <a:prstGeom prst="rect">
            <a:avLst/>
          </a:prstGeom>
          <a:solidFill>
            <a:srgbClr val="CCFF66"/>
          </a:solidFill>
        </p:spPr>
        <p:txBody>
          <a:bodyPr wrap="square" lIns="0" tIns="45720" rIns="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CN" altLang="en-US" sz="3600" b="1" cap="all" spc="0" dirty="0" smtClean="0">
                <a:solidFill>
                  <a:schemeClr val="accent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实验步骤</a:t>
            </a:r>
            <a:endParaRPr lang="zh-CN" altLang="en-US" sz="3600" b="1" cap="all" spc="0" dirty="0">
              <a:solidFill>
                <a:schemeClr val="accent6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5" name="Picture 3" descr="E:\碎片资源成品\实验：描绘小灯泡的伏安特性曲线\1图片\（实验：描绘小灯泡的伏安特性曲线）图片\图片：I-U图像2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1189" y="1379449"/>
            <a:ext cx="4783623" cy="3626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8124190" y="-35560"/>
            <a:ext cx="4067810" cy="5911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bldLvl="0" animBg="1"/>
      <p:bldP spid="121860" grpId="0" bldLvl="0" animBg="1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commondata" val="eyJoZGlkIjoiMTU2YzI2MzEzNTBhNjRmMGUzODMyYzZjMDQ0N2E1M2YifQ==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3_Default Design">
  <a:themeElements>
    <a:clrScheme name="3_Default Design 3">
      <a:dk1>
        <a:srgbClr val="080808"/>
      </a:dk1>
      <a:lt1>
        <a:srgbClr val="FFFFFF"/>
      </a:lt1>
      <a:dk2>
        <a:srgbClr val="A59A55"/>
      </a:dk2>
      <a:lt2>
        <a:srgbClr val="DDDDDD"/>
      </a:lt2>
      <a:accent1>
        <a:srgbClr val="4AB1E4"/>
      </a:accent1>
      <a:accent2>
        <a:srgbClr val="8F038F"/>
      </a:accent2>
      <a:accent3>
        <a:srgbClr val="FFFFFF"/>
      </a:accent3>
      <a:accent4>
        <a:srgbClr val="060606"/>
      </a:accent4>
      <a:accent5>
        <a:srgbClr val="B1D5EF"/>
      </a:accent5>
      <a:accent6>
        <a:srgbClr val="810281"/>
      </a:accent6>
      <a:hlink>
        <a:srgbClr val="F77A1D"/>
      </a:hlink>
      <a:folHlink>
        <a:srgbClr val="5BBE4E"/>
      </a:folHlink>
    </a:clrScheme>
    <a:fontScheme name="3_Default Design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3_Default Design 1">
        <a:dk1>
          <a:srgbClr val="5F5F5F"/>
        </a:dk1>
        <a:lt1>
          <a:srgbClr val="FFFFFF"/>
        </a:lt1>
        <a:dk2>
          <a:srgbClr val="C36609"/>
        </a:dk2>
        <a:lt2>
          <a:srgbClr val="DDDDDD"/>
        </a:lt2>
        <a:accent1>
          <a:srgbClr val="D2B94E"/>
        </a:accent1>
        <a:accent2>
          <a:srgbClr val="2395B9"/>
        </a:accent2>
        <a:accent3>
          <a:srgbClr val="FFFFFF"/>
        </a:accent3>
        <a:accent4>
          <a:srgbClr val="505050"/>
        </a:accent4>
        <a:accent5>
          <a:srgbClr val="E5D9B2"/>
        </a:accent5>
        <a:accent6>
          <a:srgbClr val="1F87A7"/>
        </a:accent6>
        <a:hlink>
          <a:srgbClr val="5C984E"/>
        </a:hlink>
        <a:folHlink>
          <a:srgbClr val="B5C77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5F5F5F"/>
        </a:dk1>
        <a:lt1>
          <a:srgbClr val="FFFFFF"/>
        </a:lt1>
        <a:dk2>
          <a:srgbClr val="9FC591"/>
        </a:dk2>
        <a:lt2>
          <a:srgbClr val="DDDDDD"/>
        </a:lt2>
        <a:accent1>
          <a:srgbClr val="7B82B7"/>
        </a:accent1>
        <a:accent2>
          <a:srgbClr val="8D337C"/>
        </a:accent2>
        <a:accent3>
          <a:srgbClr val="FFFFFF"/>
        </a:accent3>
        <a:accent4>
          <a:srgbClr val="505050"/>
        </a:accent4>
        <a:accent5>
          <a:srgbClr val="BFC1D8"/>
        </a:accent5>
        <a:accent6>
          <a:srgbClr val="7F2D70"/>
        </a:accent6>
        <a:hlink>
          <a:srgbClr val="CC87E1"/>
        </a:hlink>
        <a:folHlink>
          <a:srgbClr val="76C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80808"/>
        </a:dk1>
        <a:lt1>
          <a:srgbClr val="FFFFFF"/>
        </a:lt1>
        <a:dk2>
          <a:srgbClr val="A59A55"/>
        </a:dk2>
        <a:lt2>
          <a:srgbClr val="DDDDDD"/>
        </a:lt2>
        <a:accent1>
          <a:srgbClr val="4AB1E4"/>
        </a:accent1>
        <a:accent2>
          <a:srgbClr val="8F038F"/>
        </a:accent2>
        <a:accent3>
          <a:srgbClr val="FFFFFF"/>
        </a:accent3>
        <a:accent4>
          <a:srgbClr val="060606"/>
        </a:accent4>
        <a:accent5>
          <a:srgbClr val="B1D5EF"/>
        </a:accent5>
        <a:accent6>
          <a:srgbClr val="810281"/>
        </a:accent6>
        <a:hlink>
          <a:srgbClr val="F77A1D"/>
        </a:hlink>
        <a:folHlink>
          <a:srgbClr val="5BBE4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8_Default Design">
  <a:themeElements>
    <a:clrScheme name="8_Default Design 3">
      <a:dk1>
        <a:srgbClr val="080808"/>
      </a:dk1>
      <a:lt1>
        <a:srgbClr val="FFFFFF"/>
      </a:lt1>
      <a:dk2>
        <a:srgbClr val="A59A55"/>
      </a:dk2>
      <a:lt2>
        <a:srgbClr val="DDDDDD"/>
      </a:lt2>
      <a:accent1>
        <a:srgbClr val="4AB1E4"/>
      </a:accent1>
      <a:accent2>
        <a:srgbClr val="8F038F"/>
      </a:accent2>
      <a:accent3>
        <a:srgbClr val="FFFFFF"/>
      </a:accent3>
      <a:accent4>
        <a:srgbClr val="060606"/>
      </a:accent4>
      <a:accent5>
        <a:srgbClr val="B1D5EF"/>
      </a:accent5>
      <a:accent6>
        <a:srgbClr val="810281"/>
      </a:accent6>
      <a:hlink>
        <a:srgbClr val="F77A1D"/>
      </a:hlink>
      <a:folHlink>
        <a:srgbClr val="5BBE4E"/>
      </a:folHlink>
    </a:clrScheme>
    <a:fontScheme name="8_Default Design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8_Default Design 1">
        <a:dk1>
          <a:srgbClr val="5F5F5F"/>
        </a:dk1>
        <a:lt1>
          <a:srgbClr val="FFFFFF"/>
        </a:lt1>
        <a:dk2>
          <a:srgbClr val="C36609"/>
        </a:dk2>
        <a:lt2>
          <a:srgbClr val="DDDDDD"/>
        </a:lt2>
        <a:accent1>
          <a:srgbClr val="D2B94E"/>
        </a:accent1>
        <a:accent2>
          <a:srgbClr val="2395B9"/>
        </a:accent2>
        <a:accent3>
          <a:srgbClr val="FFFFFF"/>
        </a:accent3>
        <a:accent4>
          <a:srgbClr val="505050"/>
        </a:accent4>
        <a:accent5>
          <a:srgbClr val="E5D9B2"/>
        </a:accent5>
        <a:accent6>
          <a:srgbClr val="1F87A7"/>
        </a:accent6>
        <a:hlink>
          <a:srgbClr val="5C984E"/>
        </a:hlink>
        <a:folHlink>
          <a:srgbClr val="B5C77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Default Design 2">
        <a:dk1>
          <a:srgbClr val="5F5F5F"/>
        </a:dk1>
        <a:lt1>
          <a:srgbClr val="FFFFFF"/>
        </a:lt1>
        <a:dk2>
          <a:srgbClr val="9FC591"/>
        </a:dk2>
        <a:lt2>
          <a:srgbClr val="DDDDDD"/>
        </a:lt2>
        <a:accent1>
          <a:srgbClr val="7B82B7"/>
        </a:accent1>
        <a:accent2>
          <a:srgbClr val="8D337C"/>
        </a:accent2>
        <a:accent3>
          <a:srgbClr val="FFFFFF"/>
        </a:accent3>
        <a:accent4>
          <a:srgbClr val="505050"/>
        </a:accent4>
        <a:accent5>
          <a:srgbClr val="BFC1D8"/>
        </a:accent5>
        <a:accent6>
          <a:srgbClr val="7F2D70"/>
        </a:accent6>
        <a:hlink>
          <a:srgbClr val="CC87E1"/>
        </a:hlink>
        <a:folHlink>
          <a:srgbClr val="76C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Default Design 3">
        <a:dk1>
          <a:srgbClr val="080808"/>
        </a:dk1>
        <a:lt1>
          <a:srgbClr val="FFFFFF"/>
        </a:lt1>
        <a:dk2>
          <a:srgbClr val="A59A55"/>
        </a:dk2>
        <a:lt2>
          <a:srgbClr val="DDDDDD"/>
        </a:lt2>
        <a:accent1>
          <a:srgbClr val="4AB1E4"/>
        </a:accent1>
        <a:accent2>
          <a:srgbClr val="8F038F"/>
        </a:accent2>
        <a:accent3>
          <a:srgbClr val="FFFFFF"/>
        </a:accent3>
        <a:accent4>
          <a:srgbClr val="060606"/>
        </a:accent4>
        <a:accent5>
          <a:srgbClr val="B1D5EF"/>
        </a:accent5>
        <a:accent6>
          <a:srgbClr val="810281"/>
        </a:accent6>
        <a:hlink>
          <a:srgbClr val="F77A1D"/>
        </a:hlink>
        <a:folHlink>
          <a:srgbClr val="5BBE4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6_Default Design">
  <a:themeElements>
    <a:clrScheme name="6_Default Design 3">
      <a:dk1>
        <a:srgbClr val="080808"/>
      </a:dk1>
      <a:lt1>
        <a:srgbClr val="FFFFFF"/>
      </a:lt1>
      <a:dk2>
        <a:srgbClr val="A59A55"/>
      </a:dk2>
      <a:lt2>
        <a:srgbClr val="DDDDDD"/>
      </a:lt2>
      <a:accent1>
        <a:srgbClr val="4AB1E4"/>
      </a:accent1>
      <a:accent2>
        <a:srgbClr val="8F038F"/>
      </a:accent2>
      <a:accent3>
        <a:srgbClr val="FFFFFF"/>
      </a:accent3>
      <a:accent4>
        <a:srgbClr val="060606"/>
      </a:accent4>
      <a:accent5>
        <a:srgbClr val="B1D5EF"/>
      </a:accent5>
      <a:accent6>
        <a:srgbClr val="810281"/>
      </a:accent6>
      <a:hlink>
        <a:srgbClr val="F77A1D"/>
      </a:hlink>
      <a:folHlink>
        <a:srgbClr val="5BBE4E"/>
      </a:folHlink>
    </a:clrScheme>
    <a:fontScheme name="6_Default Design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6_Default Design 1">
        <a:dk1>
          <a:srgbClr val="5F5F5F"/>
        </a:dk1>
        <a:lt1>
          <a:srgbClr val="FFFFFF"/>
        </a:lt1>
        <a:dk2>
          <a:srgbClr val="C36609"/>
        </a:dk2>
        <a:lt2>
          <a:srgbClr val="DDDDDD"/>
        </a:lt2>
        <a:accent1>
          <a:srgbClr val="D2B94E"/>
        </a:accent1>
        <a:accent2>
          <a:srgbClr val="2395B9"/>
        </a:accent2>
        <a:accent3>
          <a:srgbClr val="FFFFFF"/>
        </a:accent3>
        <a:accent4>
          <a:srgbClr val="505050"/>
        </a:accent4>
        <a:accent5>
          <a:srgbClr val="E5D9B2"/>
        </a:accent5>
        <a:accent6>
          <a:srgbClr val="1F87A7"/>
        </a:accent6>
        <a:hlink>
          <a:srgbClr val="5C984E"/>
        </a:hlink>
        <a:folHlink>
          <a:srgbClr val="B5C77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efault Design 2">
        <a:dk1>
          <a:srgbClr val="5F5F5F"/>
        </a:dk1>
        <a:lt1>
          <a:srgbClr val="FFFFFF"/>
        </a:lt1>
        <a:dk2>
          <a:srgbClr val="9FC591"/>
        </a:dk2>
        <a:lt2>
          <a:srgbClr val="DDDDDD"/>
        </a:lt2>
        <a:accent1>
          <a:srgbClr val="7B82B7"/>
        </a:accent1>
        <a:accent2>
          <a:srgbClr val="8D337C"/>
        </a:accent2>
        <a:accent3>
          <a:srgbClr val="FFFFFF"/>
        </a:accent3>
        <a:accent4>
          <a:srgbClr val="505050"/>
        </a:accent4>
        <a:accent5>
          <a:srgbClr val="BFC1D8"/>
        </a:accent5>
        <a:accent6>
          <a:srgbClr val="7F2D70"/>
        </a:accent6>
        <a:hlink>
          <a:srgbClr val="CC87E1"/>
        </a:hlink>
        <a:folHlink>
          <a:srgbClr val="76C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efault Design 3">
        <a:dk1>
          <a:srgbClr val="080808"/>
        </a:dk1>
        <a:lt1>
          <a:srgbClr val="FFFFFF"/>
        </a:lt1>
        <a:dk2>
          <a:srgbClr val="A59A55"/>
        </a:dk2>
        <a:lt2>
          <a:srgbClr val="DDDDDD"/>
        </a:lt2>
        <a:accent1>
          <a:srgbClr val="4AB1E4"/>
        </a:accent1>
        <a:accent2>
          <a:srgbClr val="8F038F"/>
        </a:accent2>
        <a:accent3>
          <a:srgbClr val="FFFFFF"/>
        </a:accent3>
        <a:accent4>
          <a:srgbClr val="060606"/>
        </a:accent4>
        <a:accent5>
          <a:srgbClr val="B1D5EF"/>
        </a:accent5>
        <a:accent6>
          <a:srgbClr val="810281"/>
        </a:accent6>
        <a:hlink>
          <a:srgbClr val="F77A1D"/>
        </a:hlink>
        <a:folHlink>
          <a:srgbClr val="5BBE4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920</Words>
  <Application>WPS 演示</Application>
  <PresentationFormat>自定义</PresentationFormat>
  <Paragraphs>145</Paragraphs>
  <Slides>13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3</vt:i4>
      </vt:variant>
      <vt:variant>
        <vt:lpstr>嵌入 OLE 服务器</vt:lpstr>
      </vt:variant>
      <vt:variant>
        <vt:i4>8</vt:i4>
      </vt:variant>
      <vt:variant>
        <vt:lpstr>幻灯片标题</vt:lpstr>
      </vt:variant>
      <vt:variant>
        <vt:i4>13</vt:i4>
      </vt:variant>
    </vt:vector>
  </HeadingPairs>
  <TitlesOfParts>
    <vt:vector size="43" baseType="lpstr">
      <vt:lpstr>Arial</vt:lpstr>
      <vt:lpstr>宋体</vt:lpstr>
      <vt:lpstr>Wingdings</vt:lpstr>
      <vt:lpstr>Times New Roman</vt:lpstr>
      <vt:lpstr>楷体_GB2312</vt:lpstr>
      <vt:lpstr>新宋体</vt:lpstr>
      <vt:lpstr>黑体</vt:lpstr>
      <vt:lpstr>隶书</vt:lpstr>
      <vt:lpstr>华文行楷</vt:lpstr>
      <vt:lpstr>微软雅黑</vt:lpstr>
      <vt:lpstr>Arial Unicode MS</vt:lpstr>
      <vt:lpstr>华文新魏</vt:lpstr>
      <vt:lpstr>Wingdings</vt:lpstr>
      <vt:lpstr>幼圆</vt:lpstr>
      <vt:lpstr>方正姚体</vt:lpstr>
      <vt:lpstr>方正舒体</vt:lpstr>
      <vt:lpstr>华文隶书</vt:lpstr>
      <vt:lpstr>Wingdings 3</vt:lpstr>
      <vt:lpstr>华文细黑</vt:lpstr>
      <vt:lpstr>3_Default Design</vt:lpstr>
      <vt:lpstr>8_Default Design</vt:lpstr>
      <vt:lpstr>6_Default Design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Guild Design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www.themegallery.com</dc:creator>
  <cp:lastModifiedBy>Inuyasha</cp:lastModifiedBy>
  <cp:revision>1235</cp:revision>
  <dcterms:created xsi:type="dcterms:W3CDTF">2007-02-20T07:59:00Z</dcterms:created>
  <dcterms:modified xsi:type="dcterms:W3CDTF">2023-11-28T13:08:43Z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2052-12.1.0.15990</vt:lpwstr>
  </property>
  <property fmtid="{D5CDD505-2E9C-101B-9397-08002B2CF9AE}" pid="3" name="ICV">
    <vt:lpwstr>CD8FA7BFEA704A9789D372CA4672DCA4_12</vt:lpwstr>
  </property>
</Properties>
</file>