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58" r:id="rId4"/>
    <p:sldId id="284" r:id="rId6"/>
    <p:sldId id="285" r:id="rId7"/>
    <p:sldId id="303" r:id="rId8"/>
    <p:sldId id="313" r:id="rId9"/>
    <p:sldId id="314" r:id="rId10"/>
    <p:sldId id="315" r:id="rId11"/>
    <p:sldId id="286" r:id="rId12"/>
    <p:sldId id="287" r:id="rId13"/>
    <p:sldId id="288" r:id="rId14"/>
    <p:sldId id="304" r:id="rId1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6C55-6C14-4F0D-928C-D7F1BE70B2F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A7F06-DD11-4AE6-B329-9207FC2C2537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10"/>
          <a:stretch>
            <a:fillRect/>
          </a:stretch>
        </p:blipFill>
        <p:spPr>
          <a:xfrm>
            <a:off x="-369144" y="0"/>
            <a:ext cx="9809747" cy="6853084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297178" y="1414008"/>
            <a:ext cx="7587343" cy="1806423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297178" y="3305665"/>
            <a:ext cx="7587344" cy="1655762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grpSp>
        <p:nvGrpSpPr>
          <p:cNvPr id="6" name="组合 5"/>
          <p:cNvGrpSpPr/>
          <p:nvPr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36944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513461"/>
              <a:ext cx="12192000" cy="34454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7" name="组合 6"/>
          <p:cNvGrpSpPr/>
          <p:nvPr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369443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513461"/>
              <a:ext cx="12192000" cy="34454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7486"/>
          <a:stretch>
            <a:fillRect/>
          </a:stretch>
        </p:blipFill>
        <p:spPr>
          <a:xfrm>
            <a:off x="-2124000" y="0"/>
            <a:ext cx="9809747" cy="6853084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00880"/>
          <a:stretch>
            <a:fillRect/>
          </a:stretch>
        </p:blipFill>
        <p:spPr>
          <a:xfrm>
            <a:off x="7308000" y="4135"/>
            <a:ext cx="9810160" cy="68538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744889" y="1709057"/>
            <a:ext cx="8702221" cy="1699786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chemeClr val="bg2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744890" y="3500890"/>
            <a:ext cx="8702220" cy="1500187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369443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513461"/>
              <a:ext cx="12192000" cy="34454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18731"/>
            <a:ext cx="5157787" cy="752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18731"/>
            <a:ext cx="5183188" cy="7524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10" name="组合 9"/>
          <p:cNvGrpSpPr/>
          <p:nvPr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369443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513461"/>
              <a:ext cx="12192000" cy="34454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840" y="4135"/>
            <a:ext cx="9810160" cy="685386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968829" y="1360715"/>
            <a:ext cx="7032172" cy="1854848"/>
          </a:xfrm>
        </p:spPr>
        <p:txBody>
          <a:bodyPr anchor="b"/>
          <a:lstStyle>
            <a:lvl1pPr algn="dist">
              <a:defRPr b="1">
                <a:solidFill>
                  <a:schemeClr val="bg2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13"/>
          </p:nvPr>
        </p:nvSpPr>
        <p:spPr>
          <a:xfrm>
            <a:off x="968829" y="3287483"/>
            <a:ext cx="7032172" cy="134281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</a:lstStyle>
          <a:p>
            <a:pPr lvl="0"/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pic>
          <p:nvPicPr>
            <p:cNvPr id="6" name="图片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369443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513461"/>
              <a:ext cx="12192000" cy="34454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7" y="457200"/>
            <a:ext cx="4165200" cy="1600200"/>
          </a:xfrm>
        </p:spPr>
        <p:txBody>
          <a:bodyPr anchor="t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7" y="2125482"/>
            <a:ext cx="4165200" cy="373531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grpSp>
        <p:nvGrpSpPr>
          <p:cNvPr id="8" name="组合 7"/>
          <p:cNvGrpSpPr/>
          <p:nvPr/>
        </p:nvGrpSpPr>
        <p:grpSpPr>
          <a:xfrm>
            <a:off x="0" y="0"/>
            <a:ext cx="12192000" cy="6858001"/>
            <a:chOff x="0" y="0"/>
            <a:chExt cx="12192000" cy="6858001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369443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6513461"/>
              <a:ext cx="12192000" cy="344540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tags" Target="../tags/tag3.xml"/><Relationship Id="rId12" Type="http://schemas.openxmlformats.org/officeDocument/2006/relationships/tags" Target="../tags/tag2.xml"/><Relationship Id="rId11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13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8" Type="http://schemas.openxmlformats.org/officeDocument/2006/relationships/notesSlide" Target="../notesSlides/notesSlide4.xml"/><Relationship Id="rId17" Type="http://schemas.openxmlformats.org/officeDocument/2006/relationships/slideLayout" Target="../slideLayouts/slideLayout7.xml"/><Relationship Id="rId16" Type="http://schemas.openxmlformats.org/officeDocument/2006/relationships/tags" Target="../tags/tag34.xml"/><Relationship Id="rId15" Type="http://schemas.openxmlformats.org/officeDocument/2006/relationships/tags" Target="../tags/tag33.xml"/><Relationship Id="rId14" Type="http://schemas.openxmlformats.org/officeDocument/2006/relationships/tags" Target="../tags/tag32.xml"/><Relationship Id="rId13" Type="http://schemas.openxmlformats.org/officeDocument/2006/relationships/tags" Target="../tags/tag31.xml"/><Relationship Id="rId12" Type="http://schemas.openxmlformats.org/officeDocument/2006/relationships/tags" Target="../tags/tag30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tags" Target="../tags/tag19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3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3.xm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4.xm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5.xml"/><Relationship Id="rId1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112895" y="1874520"/>
            <a:ext cx="7771765" cy="1724660"/>
          </a:xfrm>
        </p:spPr>
        <p:txBody>
          <a:bodyPr>
            <a:normAutofit fontScale="90000"/>
          </a:bodyPr>
          <a:p>
            <a:pPr fontAlgn="auto">
              <a:lnSpc>
                <a:spcPct val="150000"/>
              </a:lnSpc>
            </a:pPr>
            <a:r>
              <a:rPr lang="zh-CN" altLang="en-US" sz="4800">
                <a:solidFill>
                  <a:schemeClr val="tx1"/>
                </a:solidFill>
              </a:rPr>
              <a:t>《幼儿园教育活动设计与指导》课程导论</a:t>
            </a:r>
            <a:br>
              <a:rPr lang="zh-CN" altLang="en-US" sz="4800">
                <a:solidFill>
                  <a:schemeClr val="tx1"/>
                </a:solidFill>
              </a:rPr>
            </a:br>
            <a:endParaRPr lang="zh-CN" altLang="en-US" sz="4800">
              <a:solidFill>
                <a:schemeClr val="tx1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297045" y="3829685"/>
            <a:ext cx="7587615" cy="2416810"/>
          </a:xfrm>
        </p:spPr>
        <p:txBody>
          <a:bodyPr>
            <a:normAutofit lnSpcReduction="10000"/>
          </a:bodyPr>
          <a:p>
            <a:r>
              <a:rPr lang="zh-CN" altLang="en-US" sz="40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幼儿师范学院   姜晨</a:t>
            </a:r>
            <a:endParaRPr lang="zh-CN" altLang="en-US" sz="40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endParaRPr lang="zh-CN" altLang="en-US" sz="40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微信：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18780757752</a:t>
            </a:r>
            <a:endParaRPr lang="en-US" altLang="zh-CN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QQ</a:t>
            </a:r>
            <a:r>
              <a:rPr lang="zh-CN" altLang="en-US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：</a:t>
            </a:r>
            <a:r>
              <a:rPr lang="en-US" altLang="zh-CN" sz="3200" b="1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</a:rPr>
              <a:t>444268566</a:t>
            </a:r>
            <a:endParaRPr lang="en-US" altLang="zh-CN" sz="3200" b="1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文本框 21"/>
          <p:cNvSpPr txBox="1"/>
          <p:nvPr>
            <p:custDataLst>
              <p:tags r:id="rId1"/>
            </p:custDataLst>
          </p:nvPr>
        </p:nvSpPr>
        <p:spPr>
          <a:xfrm>
            <a:off x="5469890" y="308610"/>
            <a:ext cx="2301240" cy="70802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/>
          <a:p>
            <a:pPr algn="ctr"/>
            <a:r>
              <a:rPr lang="zh-CN" altLang="en-US" sz="3600" b="1">
                <a:solidFill>
                  <a:schemeClr val="bg2"/>
                </a:solidFill>
                <a:latin typeface="+mj-lt"/>
                <a:ea typeface="+mj-ea"/>
                <a:cs typeface="+mj-cs"/>
              </a:rPr>
              <a:t>教学过程</a:t>
            </a:r>
            <a:endParaRPr lang="zh-CN" altLang="en-US" sz="3600" b="1">
              <a:solidFill>
                <a:schemeClr val="bg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" name="矩形: 圆角 23"/>
          <p:cNvSpPr/>
          <p:nvPr>
            <p:custDataLst>
              <p:tags r:id="rId2"/>
            </p:custDataLst>
          </p:nvPr>
        </p:nvSpPr>
        <p:spPr>
          <a:xfrm>
            <a:off x="198920" y="2352057"/>
            <a:ext cx="690750" cy="675666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2400" b="1" dirty="0">
                <a:solidFill>
                  <a:schemeClr val="tx1"/>
                </a:solidFill>
              </a:rPr>
              <a:t>01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38" name="文本框 37"/>
          <p:cNvSpPr txBox="1"/>
          <p:nvPr>
            <p:custDataLst>
              <p:tags r:id="rId3"/>
            </p:custDataLst>
          </p:nvPr>
        </p:nvSpPr>
        <p:spPr>
          <a:xfrm>
            <a:off x="889488" y="2312706"/>
            <a:ext cx="2886287" cy="715273"/>
          </a:xfrm>
          <a:prstGeom prst="rect">
            <a:avLst/>
          </a:prstGeom>
          <a:noFill/>
        </p:spPr>
        <p:txBody>
          <a:bodyPr wrap="square" anchor="b" anchorCtr="0">
            <a:normAutofit/>
          </a:bodyPr>
          <a:lstStyle>
            <a:defPPr>
              <a:defRPr lang="zh-CN"/>
            </a:defPPr>
            <a:lvl1pPr>
              <a:defRPr>
                <a:solidFill>
                  <a:srgbClr val="474546"/>
                </a:solidFill>
                <a:latin typeface="+mj-lt"/>
              </a:defRPr>
            </a:lvl1pPr>
          </a:lstStyle>
          <a:p>
            <a:pPr algn="l"/>
            <a:r>
              <a:rPr lang="zh-CN" altLang="en-US" sz="32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+mj-cs"/>
              </a:rPr>
              <a:t>导入新课</a:t>
            </a:r>
            <a:endParaRPr lang="zh-CN" altLang="en-US" sz="3200" dirty="0">
              <a:solidFill>
                <a:schemeClr val="tx1"/>
              </a:solidFill>
              <a:latin typeface="黑体" panose="02010609060101010101" charset="-122"/>
              <a:ea typeface="黑体" panose="02010609060101010101" charset="-122"/>
              <a:cs typeface="+mj-cs"/>
            </a:endParaRPr>
          </a:p>
        </p:txBody>
      </p:sp>
      <p:sp>
        <p:nvSpPr>
          <p:cNvPr id="41" name="矩形: 圆角 23"/>
          <p:cNvSpPr/>
          <p:nvPr>
            <p:custDataLst>
              <p:tags r:id="rId4"/>
            </p:custDataLst>
          </p:nvPr>
        </p:nvSpPr>
        <p:spPr>
          <a:xfrm>
            <a:off x="3897997" y="2352057"/>
            <a:ext cx="690750" cy="675666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2400" b="1" dirty="0">
                <a:solidFill>
                  <a:schemeClr val="tx1"/>
                </a:solidFill>
              </a:rPr>
              <a:t>02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42" name="文本框 41"/>
          <p:cNvSpPr txBox="1"/>
          <p:nvPr>
            <p:custDataLst>
              <p:tags r:id="rId5"/>
            </p:custDataLst>
          </p:nvPr>
        </p:nvSpPr>
        <p:spPr>
          <a:xfrm>
            <a:off x="4638095" y="2332391"/>
            <a:ext cx="2886287" cy="715273"/>
          </a:xfrm>
          <a:prstGeom prst="rect">
            <a:avLst/>
          </a:prstGeom>
          <a:noFill/>
        </p:spPr>
        <p:txBody>
          <a:bodyPr wrap="square" anchor="b" anchorCtr="0">
            <a:normAutofit/>
          </a:bodyPr>
          <a:lstStyle>
            <a:defPPr>
              <a:defRPr lang="zh-CN"/>
            </a:defPPr>
            <a:lvl1pPr>
              <a:defRPr>
                <a:solidFill>
                  <a:srgbClr val="474546"/>
                </a:solidFill>
                <a:latin typeface="+mj-lt"/>
              </a:defRPr>
            </a:lvl1pPr>
          </a:lstStyle>
          <a:p>
            <a:r>
              <a:rPr lang="zh-CN" altLang="en-US" sz="3200" dirty="0">
                <a:solidFill>
                  <a:schemeClr val="tx1"/>
                </a:solidFill>
                <a:ea typeface="+mj-ea"/>
                <a:cs typeface="+mj-cs"/>
              </a:rPr>
              <a:t>小组讨论</a:t>
            </a:r>
            <a:endParaRPr lang="zh-CN" altLang="en-US" sz="32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48" name="矩形: 圆角 23"/>
          <p:cNvSpPr/>
          <p:nvPr>
            <p:custDataLst>
              <p:tags r:id="rId6"/>
            </p:custDataLst>
          </p:nvPr>
        </p:nvSpPr>
        <p:spPr>
          <a:xfrm>
            <a:off x="198920" y="4088859"/>
            <a:ext cx="690750" cy="675666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2400" b="1" dirty="0">
                <a:solidFill>
                  <a:schemeClr val="tx1"/>
                </a:solidFill>
              </a:rPr>
              <a:t>04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49" name="文本框 48"/>
          <p:cNvSpPr txBox="1"/>
          <p:nvPr>
            <p:custDataLst>
              <p:tags r:id="rId7"/>
            </p:custDataLst>
          </p:nvPr>
        </p:nvSpPr>
        <p:spPr>
          <a:xfrm>
            <a:off x="889488" y="4049508"/>
            <a:ext cx="2886287" cy="715273"/>
          </a:xfrm>
          <a:prstGeom prst="rect">
            <a:avLst/>
          </a:prstGeom>
          <a:noFill/>
        </p:spPr>
        <p:txBody>
          <a:bodyPr wrap="square" anchor="b" anchorCtr="0">
            <a:normAutofit/>
          </a:bodyPr>
          <a:lstStyle>
            <a:defPPr>
              <a:defRPr lang="zh-CN"/>
            </a:defPPr>
            <a:lvl1pPr>
              <a:defRPr>
                <a:solidFill>
                  <a:srgbClr val="474546"/>
                </a:solidFill>
                <a:latin typeface="+mj-lt"/>
              </a:defRPr>
            </a:lvl1pPr>
          </a:lstStyle>
          <a:p>
            <a:r>
              <a:rPr lang="zh-CN" altLang="en-US" sz="3200" dirty="0">
                <a:solidFill>
                  <a:schemeClr val="tx1"/>
                </a:solidFill>
                <a:ea typeface="+mj-ea"/>
                <a:cs typeface="+mj-cs"/>
              </a:rPr>
              <a:t>自主探究</a:t>
            </a:r>
            <a:endParaRPr lang="zh-CN" altLang="en-US" sz="32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51" name="矩形: 圆角 23"/>
          <p:cNvSpPr/>
          <p:nvPr>
            <p:custDataLst>
              <p:tags r:id="rId8"/>
            </p:custDataLst>
          </p:nvPr>
        </p:nvSpPr>
        <p:spPr>
          <a:xfrm>
            <a:off x="3897998" y="4088859"/>
            <a:ext cx="690750" cy="675666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2400" b="1" dirty="0">
                <a:solidFill>
                  <a:schemeClr val="tx1"/>
                </a:solidFill>
              </a:rPr>
              <a:t>05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52" name="文本框 51"/>
          <p:cNvSpPr txBox="1"/>
          <p:nvPr>
            <p:custDataLst>
              <p:tags r:id="rId9"/>
            </p:custDataLst>
          </p:nvPr>
        </p:nvSpPr>
        <p:spPr>
          <a:xfrm>
            <a:off x="4653336" y="4049508"/>
            <a:ext cx="2886287" cy="715273"/>
          </a:xfrm>
          <a:prstGeom prst="rect">
            <a:avLst/>
          </a:prstGeom>
          <a:noFill/>
        </p:spPr>
        <p:txBody>
          <a:bodyPr wrap="square" anchor="b" anchorCtr="0">
            <a:normAutofit/>
          </a:bodyPr>
          <a:lstStyle>
            <a:defPPr>
              <a:defRPr lang="zh-CN"/>
            </a:defPPr>
            <a:lvl1pPr>
              <a:defRPr>
                <a:solidFill>
                  <a:srgbClr val="474546"/>
                </a:solidFill>
                <a:latin typeface="+mj-lt"/>
              </a:defRPr>
            </a:lvl1pPr>
          </a:lstStyle>
          <a:p>
            <a:r>
              <a:rPr lang="zh-CN" altLang="en-US" sz="3200" dirty="0">
                <a:solidFill>
                  <a:schemeClr val="tx1"/>
                </a:solidFill>
                <a:ea typeface="+mj-ea"/>
                <a:cs typeface="+mj-cs"/>
              </a:rPr>
              <a:t>个别指导</a:t>
            </a:r>
            <a:endParaRPr lang="zh-CN" altLang="en-US" sz="32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20" name="矩形: 圆角 23"/>
          <p:cNvSpPr/>
          <p:nvPr>
            <p:custDataLst>
              <p:tags r:id="rId10"/>
            </p:custDataLst>
          </p:nvPr>
        </p:nvSpPr>
        <p:spPr>
          <a:xfrm>
            <a:off x="7597075" y="2352057"/>
            <a:ext cx="690750" cy="675666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2400" b="1" dirty="0">
                <a:solidFill>
                  <a:schemeClr val="tx1"/>
                </a:solidFill>
              </a:rPr>
              <a:t>03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21" name="文本框 20"/>
          <p:cNvSpPr txBox="1"/>
          <p:nvPr>
            <p:custDataLst>
              <p:tags r:id="rId11"/>
            </p:custDataLst>
          </p:nvPr>
        </p:nvSpPr>
        <p:spPr>
          <a:xfrm>
            <a:off x="8337173" y="2312706"/>
            <a:ext cx="2886287" cy="715273"/>
          </a:xfrm>
          <a:prstGeom prst="rect">
            <a:avLst/>
          </a:prstGeom>
          <a:noFill/>
        </p:spPr>
        <p:txBody>
          <a:bodyPr wrap="square" anchor="b" anchorCtr="0">
            <a:normAutofit/>
          </a:bodyPr>
          <a:lstStyle>
            <a:defPPr>
              <a:defRPr lang="zh-CN"/>
            </a:defPPr>
            <a:lvl1pPr>
              <a:defRPr>
                <a:solidFill>
                  <a:srgbClr val="474546"/>
                </a:solidFill>
                <a:latin typeface="+mj-lt"/>
              </a:defRPr>
            </a:lvl1pPr>
          </a:lstStyle>
          <a:p>
            <a:r>
              <a:rPr lang="zh-CN" altLang="en-US" sz="3200" dirty="0">
                <a:solidFill>
                  <a:schemeClr val="tx1"/>
                </a:solidFill>
                <a:ea typeface="+mj-ea"/>
                <a:cs typeface="+mj-cs"/>
              </a:rPr>
              <a:t>理论讲授</a:t>
            </a:r>
            <a:endParaRPr lang="zh-CN" altLang="en-US" sz="32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29" name="矩形: 圆角 23"/>
          <p:cNvSpPr/>
          <p:nvPr>
            <p:custDataLst>
              <p:tags r:id="rId12"/>
            </p:custDataLst>
          </p:nvPr>
        </p:nvSpPr>
        <p:spPr>
          <a:xfrm>
            <a:off x="7597075" y="4088859"/>
            <a:ext cx="690750" cy="675666"/>
          </a:xfrm>
          <a:prstGeom prst="roundRect">
            <a:avLst/>
          </a:prstGeom>
          <a:noFill/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0000" tIns="46800" rIns="90000" bIns="46800" numCol="1" spcCol="0" rtlCol="0" fromWordArt="0" anchor="ctr" anchorCtr="0" forceAA="0" compatLnSpc="1">
            <a:normAutofit/>
          </a:bodyPr>
          <a:lstStyle/>
          <a:p>
            <a:pPr algn="ctr"/>
            <a:r>
              <a:rPr lang="en-US" altLang="zh-CN" sz="2400" b="1" dirty="0">
                <a:solidFill>
                  <a:schemeClr val="tx1"/>
                </a:solidFill>
              </a:rPr>
              <a:t>06</a:t>
            </a:r>
            <a:endParaRPr lang="zh-CN" altLang="en-US" sz="2400" b="1" dirty="0">
              <a:solidFill>
                <a:schemeClr val="tx1"/>
              </a:solidFill>
            </a:endParaRPr>
          </a:p>
        </p:txBody>
      </p:sp>
      <p:sp>
        <p:nvSpPr>
          <p:cNvPr id="30" name="文本框 29"/>
          <p:cNvSpPr txBox="1"/>
          <p:nvPr>
            <p:custDataLst>
              <p:tags r:id="rId13"/>
            </p:custDataLst>
          </p:nvPr>
        </p:nvSpPr>
        <p:spPr>
          <a:xfrm>
            <a:off x="8337173" y="4049508"/>
            <a:ext cx="2886287" cy="715273"/>
          </a:xfrm>
          <a:prstGeom prst="rect">
            <a:avLst/>
          </a:prstGeom>
          <a:noFill/>
        </p:spPr>
        <p:txBody>
          <a:bodyPr wrap="square" anchor="b" anchorCtr="0">
            <a:normAutofit/>
          </a:bodyPr>
          <a:lstStyle>
            <a:defPPr>
              <a:defRPr lang="zh-CN"/>
            </a:defPPr>
            <a:lvl1pPr>
              <a:defRPr>
                <a:solidFill>
                  <a:srgbClr val="474546"/>
                </a:solidFill>
                <a:latin typeface="+mj-lt"/>
              </a:defRPr>
            </a:lvl1pPr>
          </a:lstStyle>
          <a:p>
            <a:r>
              <a:rPr lang="zh-CN" altLang="en-US" sz="3200" dirty="0">
                <a:solidFill>
                  <a:schemeClr val="tx1"/>
                </a:solidFill>
                <a:ea typeface="+mj-ea"/>
                <a:cs typeface="+mj-cs"/>
              </a:rPr>
              <a:t>课堂小结</a:t>
            </a:r>
            <a:endParaRPr lang="zh-CN" altLang="en-US" sz="32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23" name="文本框 22"/>
          <p:cNvSpPr txBox="1"/>
          <p:nvPr>
            <p:custDataLst>
              <p:tags r:id="rId14"/>
            </p:custDataLst>
          </p:nvPr>
        </p:nvSpPr>
        <p:spPr>
          <a:xfrm>
            <a:off x="3605829" y="-25893"/>
            <a:ext cx="1863907" cy="189180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altLang="zh-CN" sz="10000" b="1" dirty="0">
                <a:solidFill>
                  <a:schemeClr val="bg2"/>
                </a:solidFill>
              </a:rPr>
              <a:t>C</a:t>
            </a:r>
            <a:endParaRPr lang="zh-CN" altLang="en-US" sz="10000" b="1" dirty="0">
              <a:solidFill>
                <a:schemeClr val="bg2"/>
              </a:solidFill>
            </a:endParaRPr>
          </a:p>
        </p:txBody>
      </p:sp>
      <p:sp>
        <p:nvSpPr>
          <p:cNvPr id="26" name="文本框 25"/>
          <p:cNvSpPr txBox="1"/>
          <p:nvPr>
            <p:custDataLst>
              <p:tags r:id="rId15"/>
            </p:custDataLst>
          </p:nvPr>
        </p:nvSpPr>
        <p:spPr>
          <a:xfrm>
            <a:off x="5469735" y="1016651"/>
            <a:ext cx="1601859" cy="39878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chemeClr val="bg2"/>
                </a:solidFill>
              </a:rPr>
              <a:t>ONTENTS</a:t>
            </a:r>
            <a:endParaRPr lang="zh-CN" altLang="en-US" sz="2000" dirty="0">
              <a:solidFill>
                <a:schemeClr val="bg2"/>
              </a:solidFill>
            </a:endParaRPr>
          </a:p>
        </p:txBody>
      </p:sp>
    </p:spTree>
    <p:custDataLst>
      <p:tags r:id="rId16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44980" y="1708785"/>
            <a:ext cx="8702040" cy="2846705"/>
          </a:xfrm>
        </p:spPr>
        <p:txBody>
          <a:bodyPr>
            <a:normAutofit/>
          </a:bodyPr>
          <a:lstStyle/>
          <a:p>
            <a:r>
              <a:rPr lang="en-US" altLang="zh-CN">
                <a:solidFill>
                  <a:schemeClr val="tx1"/>
                </a:solidFill>
              </a:rPr>
              <a:t>1.</a:t>
            </a:r>
            <a:r>
              <a:rPr lang="zh-CN" altLang="en-US">
                <a:solidFill>
                  <a:schemeClr val="tx1"/>
                </a:solidFill>
              </a:rPr>
              <a:t>选</a:t>
            </a:r>
            <a:r>
              <a:rPr lang="en-US" altLang="zh-CN">
                <a:solidFill>
                  <a:schemeClr val="tx1"/>
                </a:solidFill>
              </a:rPr>
              <a:t>1</a:t>
            </a:r>
            <a:r>
              <a:rPr lang="zh-CN" altLang="en-US">
                <a:solidFill>
                  <a:schemeClr val="tx1"/>
                </a:solidFill>
              </a:rPr>
              <a:t>名课代表</a:t>
            </a:r>
            <a:br>
              <a:rPr lang="zh-CN" altLang="en-US">
                <a:solidFill>
                  <a:schemeClr val="tx1"/>
                </a:solidFill>
              </a:rPr>
            </a:br>
            <a:br>
              <a:rPr lang="zh-CN" altLang="en-US">
                <a:solidFill>
                  <a:schemeClr val="tx1"/>
                </a:solidFill>
              </a:rPr>
            </a:br>
            <a:br>
              <a:rPr lang="zh-CN" altLang="en-US">
                <a:solidFill>
                  <a:schemeClr val="tx1"/>
                </a:solidFill>
              </a:rPr>
            </a:br>
            <a:endParaRPr lang="zh-CN" altLang="en-US" sz="3200">
              <a:solidFill>
                <a:schemeClr val="tx1"/>
              </a:solidFill>
            </a:endParaRPr>
          </a:p>
        </p:txBody>
      </p:sp>
      <p:sp>
        <p:nvSpPr>
          <p:cNvPr id="4" name="文本占位符 3"/>
          <p:cNvSpPr/>
          <p:nvPr>
            <p:ph type="body" idx="1"/>
          </p:nvPr>
        </p:nvSpPr>
        <p:spPr/>
        <p:txBody>
          <a:bodyPr/>
          <a:p>
            <a:r>
              <a:rPr lang="en-US" altLang="zh-CN" sz="4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2.</a:t>
            </a:r>
            <a:r>
              <a:rPr lang="zh-CN" altLang="en-US" sz="4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分组</a:t>
            </a:r>
            <a:r>
              <a:rPr lang="en-US" altLang="zh-CN" sz="4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4</a:t>
            </a:r>
            <a:r>
              <a:rPr lang="zh-CN" altLang="en-US" sz="4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  <a:t>人一组</a:t>
            </a:r>
            <a:br>
              <a:rPr lang="zh-CN" altLang="en-US" sz="4400" b="1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ea"/>
              </a:rPr>
            </a:br>
            <a:endParaRPr lang="zh-CN" altLang="en-US" sz="4400" b="1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1416685"/>
          </a:xfrm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小组讨论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16280" y="1603375"/>
            <a:ext cx="10972800" cy="475043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dirty="0"/>
              <a:t>问题</a:t>
            </a:r>
            <a:r>
              <a:rPr lang="en-US" altLang="zh-CN" sz="3600" dirty="0"/>
              <a:t>1</a:t>
            </a:r>
            <a:r>
              <a:rPr lang="zh-CN" altLang="en-US" sz="3600" dirty="0"/>
              <a:t>：什么是幼儿园教育活动？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dirty="0"/>
              <a:t>问题</a:t>
            </a:r>
            <a:r>
              <a:rPr lang="en-US" altLang="zh-CN" sz="3600" dirty="0"/>
              <a:t>2</a:t>
            </a:r>
            <a:r>
              <a:rPr lang="zh-CN" altLang="en-US" sz="3600" dirty="0"/>
              <a:t>：幼儿园教育活动的特点是什么？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dirty="0"/>
              <a:t>问题</a:t>
            </a:r>
            <a:r>
              <a:rPr lang="en-US" altLang="zh-CN" sz="3600" dirty="0"/>
              <a:t>3</a:t>
            </a:r>
            <a:r>
              <a:rPr lang="zh-CN" altLang="en-US" sz="3600" dirty="0"/>
              <a:t>：幼儿园教育活动有哪些类型？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dirty="0"/>
              <a:t>问题</a:t>
            </a:r>
            <a:r>
              <a:rPr lang="en-US" altLang="zh-CN" sz="3600" dirty="0"/>
              <a:t>4</a:t>
            </a:r>
            <a:r>
              <a:rPr lang="zh-CN" altLang="en-US" sz="3600" dirty="0"/>
              <a:t>：幼儿园教育活动为何区别于小学教育？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dirty="0">
                <a:solidFill>
                  <a:srgbClr val="FF0000"/>
                </a:solidFill>
              </a:rPr>
              <a:t>讨论时间</a:t>
            </a:r>
            <a:r>
              <a:rPr lang="en-US" altLang="zh-CN" sz="3600" dirty="0">
                <a:solidFill>
                  <a:srgbClr val="FF0000"/>
                </a:solidFill>
              </a:rPr>
              <a:t>10</a:t>
            </a:r>
            <a:r>
              <a:rPr lang="zh-CN" altLang="en-US" sz="3600" dirty="0">
                <a:solidFill>
                  <a:srgbClr val="FF0000"/>
                </a:solidFill>
              </a:rPr>
              <a:t>分钟，请将结果记录在纸上，并分享。</a:t>
            </a:r>
            <a:endParaRPr lang="zh-CN" altLang="en-US" sz="3600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dirty="0">
                <a:solidFill>
                  <a:srgbClr val="FF0000"/>
                </a:solidFill>
              </a:rPr>
              <a:t>（请写上日期、班级、小组成员名字、问题和答案）</a:t>
            </a:r>
            <a:endParaRPr lang="zh-CN" altLang="en-US" sz="3600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endParaRPr lang="zh-CN" altLang="en-US" sz="3600" dirty="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1416685"/>
          </a:xfrm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《幼儿园教育活动设计与指导》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838200" y="2099310"/>
            <a:ext cx="10515600" cy="3651250"/>
          </a:xfrm>
        </p:spPr>
        <p:txBody>
          <a:bodyPr>
            <a:normAutofit fontScale="9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dirty="0"/>
              <a:t>课程类别：专业必修，理论</a:t>
            </a:r>
            <a:r>
              <a:rPr lang="en-US" altLang="zh-CN" sz="3600" dirty="0"/>
              <a:t>+</a:t>
            </a:r>
            <a:r>
              <a:rPr lang="zh-CN" altLang="en-US" sz="3600" dirty="0"/>
              <a:t>实践课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dirty="0"/>
              <a:t>学时：</a:t>
            </a:r>
            <a:r>
              <a:rPr lang="en-US" altLang="zh-CN" sz="3600" dirty="0"/>
              <a:t>96</a:t>
            </a:r>
            <a:r>
              <a:rPr lang="zh-CN" altLang="en-US" sz="3600" dirty="0"/>
              <a:t>课时      学分：</a:t>
            </a:r>
            <a:r>
              <a:rPr lang="en-US" altLang="zh-CN" sz="3600" dirty="0"/>
              <a:t>6</a:t>
            </a:r>
            <a:r>
              <a:rPr lang="zh-CN" altLang="en-US" sz="3600" dirty="0"/>
              <a:t>学分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dirty="0"/>
              <a:t>考核方式：考查（平时成绩</a:t>
            </a:r>
            <a:r>
              <a:rPr lang="en-US" altLang="zh-CN" sz="3600" dirty="0"/>
              <a:t>50%</a:t>
            </a:r>
            <a:r>
              <a:rPr lang="zh-CN" altLang="en-US" sz="3600" dirty="0"/>
              <a:t>，期末成绩</a:t>
            </a:r>
            <a:r>
              <a:rPr lang="en-US" altLang="zh-CN" sz="3600" dirty="0"/>
              <a:t>50%</a:t>
            </a:r>
            <a:r>
              <a:rPr lang="zh-CN" altLang="en-US" sz="3600" dirty="0"/>
              <a:t>）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dirty="0"/>
              <a:t>课程分</a:t>
            </a:r>
            <a:r>
              <a:rPr lang="en-US" altLang="zh-CN" sz="3600" dirty="0"/>
              <a:t>3</a:t>
            </a:r>
            <a:r>
              <a:rPr lang="zh-CN" altLang="en-US" sz="3600" dirty="0"/>
              <a:t>学期完成教学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zh-CN" altLang="en-US" sz="3600" dirty="0">
                <a:solidFill>
                  <a:srgbClr val="FF0000"/>
                </a:solidFill>
              </a:rPr>
              <a:t>第</a:t>
            </a:r>
            <a:r>
              <a:rPr lang="en-US" altLang="zh-CN" sz="3600" dirty="0">
                <a:solidFill>
                  <a:srgbClr val="FF0000"/>
                </a:solidFill>
              </a:rPr>
              <a:t>3</a:t>
            </a:r>
            <a:r>
              <a:rPr lang="zh-CN" altLang="en-US" sz="3600" dirty="0">
                <a:solidFill>
                  <a:srgbClr val="FF0000"/>
                </a:solidFill>
              </a:rPr>
              <a:t>学期是健康领域；第</a:t>
            </a:r>
            <a:r>
              <a:rPr lang="en-US" altLang="zh-CN" sz="3600" dirty="0">
                <a:solidFill>
                  <a:srgbClr val="FF0000"/>
                </a:solidFill>
              </a:rPr>
              <a:t>4</a:t>
            </a:r>
            <a:r>
              <a:rPr lang="zh-CN" altLang="en-US" sz="3600" dirty="0">
                <a:solidFill>
                  <a:srgbClr val="FF0000"/>
                </a:solidFill>
              </a:rPr>
              <a:t>学期是语言、科学领域；第</a:t>
            </a:r>
            <a:r>
              <a:rPr lang="en-US" altLang="zh-CN" sz="3600" dirty="0">
                <a:solidFill>
                  <a:srgbClr val="FF0000"/>
                </a:solidFill>
              </a:rPr>
              <a:t>5</a:t>
            </a:r>
            <a:r>
              <a:rPr lang="zh-CN" altLang="en-US" sz="3600" dirty="0">
                <a:solidFill>
                  <a:srgbClr val="FF0000"/>
                </a:solidFill>
              </a:rPr>
              <a:t>学期是社会、艺术领域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endParaRPr lang="zh-CN" altLang="en-US" sz="3600" dirty="0"/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1416685"/>
          </a:xfrm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课堂纪律与要求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719455" y="1603375"/>
            <a:ext cx="10515600" cy="4335145"/>
          </a:xfrm>
        </p:spPr>
        <p:txBody>
          <a:bodyPr>
            <a:normAutofit fontScale="9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altLang="zh-CN" sz="3600" dirty="0"/>
              <a:t>1. </a:t>
            </a:r>
            <a:r>
              <a:rPr lang="zh-CN" altLang="en-US" sz="3600" dirty="0"/>
              <a:t>早餐不能带进教室或教学楼吃。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CN" sz="3600" dirty="0"/>
              <a:t>2. </a:t>
            </a:r>
            <a:r>
              <a:rPr lang="zh-CN" altLang="en-US" sz="3600" dirty="0"/>
              <a:t>上课四大件：教材、笔记本、笔、</a:t>
            </a:r>
            <a:r>
              <a:rPr lang="zh-CN" altLang="en-US" sz="3600" dirty="0">
                <a:solidFill>
                  <a:srgbClr val="0070C0"/>
                </a:solidFill>
              </a:rPr>
              <a:t>笔记本电脑</a:t>
            </a:r>
            <a:r>
              <a:rPr lang="zh-CN" altLang="en-US" sz="3600" dirty="0"/>
              <a:t>。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3. </a:t>
            </a:r>
            <a:r>
              <a:rPr lang="zh-CN" altLang="en-US" sz="3600" dirty="0">
                <a:solidFill>
                  <a:srgbClr val="FF0000"/>
                </a:solidFill>
              </a:rPr>
              <a:t>不要打游戏、看视频、逛淘宝、刷微博，否则小组实训作业成绩全组取消。</a:t>
            </a:r>
            <a:endParaRPr lang="zh-CN" altLang="en-US" sz="3600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CN" sz="3600" dirty="0"/>
              <a:t>4. </a:t>
            </a:r>
            <a:r>
              <a:rPr lang="zh-CN" altLang="en-US" sz="3600" dirty="0"/>
              <a:t>要提前</a:t>
            </a:r>
            <a:r>
              <a:rPr lang="en-US" altLang="zh-CN" sz="3600" dirty="0"/>
              <a:t>10</a:t>
            </a:r>
            <a:r>
              <a:rPr lang="zh-CN" altLang="en-US" sz="3600" dirty="0"/>
              <a:t>分钟进教室，打完上课铃就开始点名。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5.</a:t>
            </a:r>
            <a:r>
              <a:rPr lang="zh-CN" altLang="en-US" sz="3600" dirty="0">
                <a:solidFill>
                  <a:srgbClr val="FF0000"/>
                </a:solidFill>
              </a:rPr>
              <a:t>注意自己的着装，不要穿拖鞋、露肩装、超短裙、超短裤、睡衣等寝室装、约会装来教室上课。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endParaRPr lang="zh-CN" altLang="en-US" sz="3600" dirty="0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441960" y="424180"/>
          <a:ext cx="11506200" cy="75495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885"/>
                <a:gridCol w="5655945"/>
                <a:gridCol w="1499235"/>
                <a:gridCol w="1459934"/>
                <a:gridCol w="1673201"/>
              </a:tblGrid>
              <a:tr h="640080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</a:rPr>
                        <a:t>教 学 内 容</a:t>
                      </a:r>
                      <a:endParaRPr lang="zh-CN" altLang="en-US" sz="2800">
                        <a:solidFill>
                          <a:schemeClr val="tx1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 hMerge="1">
                  <a:tcPr anchor="b" anchorCtr="0">
                    <a:solidFill>
                      <a:schemeClr val="tx1">
                        <a:alpha val="10000"/>
                      </a:schemeClr>
                    </a:solidFill>
                  </a:tcPr>
                </a:tc>
                <a:tc gridSpan="3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</a:rPr>
                        <a:t>学时数</a:t>
                      </a:r>
                      <a:endParaRPr lang="zh-CN" altLang="en-US" sz="2800">
                        <a:solidFill>
                          <a:schemeClr val="tx1"/>
                        </a:solidFill>
                      </a:endParaRPr>
                    </a:p>
                    <a:p>
                      <a:pPr algn="l">
                        <a:buNone/>
                      </a:pPr>
                      <a:r>
                        <a:rPr lang="zh-CN" altLang="en-US" sz="2800">
                          <a:solidFill>
                            <a:schemeClr val="tx1"/>
                          </a:solidFill>
                        </a:rPr>
                        <a:t>    理论        实践       合计</a:t>
                      </a:r>
                      <a:endParaRPr lang="zh-CN" altLang="en-US" sz="2800">
                        <a:solidFill>
                          <a:schemeClr val="tx1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 hMerge="1">
                  <a:tcPr/>
                </a:tc>
                <a:tc hMerge="1">
                  <a:tcPr anchor="b" anchorCtr="0">
                    <a:solidFill>
                      <a:schemeClr val="tx1">
                        <a:alpha val="10000"/>
                      </a:schemeClr>
                    </a:solidFill>
                  </a:tcPr>
                </a:tc>
              </a:tr>
              <a:tr h="105029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tx1"/>
                          </a:solidFill>
                        </a:rPr>
                        <a:t>第一章</a:t>
                      </a: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chemeClr val="tx1"/>
                          </a:solidFill>
                        </a:rPr>
                        <a:t>幼儿园教育活动概述</a:t>
                      </a: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altLang="zh-CN" sz="2400" b="1">
                        <a:solidFill>
                          <a:schemeClr val="tx1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en-US" altLang="zh-CN" sz="2400" b="1">
                        <a:solidFill>
                          <a:schemeClr val="tx1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altLang="zh-CN" sz="2400" b="1">
                        <a:solidFill>
                          <a:schemeClr val="tx1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</a:tr>
              <a:tr h="90614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</a:rPr>
                        <a:t>第二章</a:t>
                      </a:r>
                      <a:endParaRPr lang="zh-CN" altLang="en-US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</a:rPr>
                        <a:t>幼儿园教育活动的核心经验解读</a:t>
                      </a:r>
                      <a:endParaRPr lang="zh-CN" altLang="en-US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altLang="zh-CN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altLang="zh-CN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altLang="zh-CN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</a:tr>
              <a:tr h="86677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</a:rPr>
                        <a:t>第三章</a:t>
                      </a:r>
                      <a:endParaRPr lang="zh-CN" altLang="en-US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</a:rPr>
                        <a:t>幼儿园教育活动设计</a:t>
                      </a:r>
                      <a:endParaRPr lang="zh-CN" altLang="en-US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altLang="zh-CN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altLang="zh-CN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altLang="zh-CN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</a:tr>
              <a:tr h="9594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</a:rPr>
                        <a:t>第四章</a:t>
                      </a:r>
                      <a:endParaRPr lang="zh-CN" altLang="en-US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</a:rPr>
                        <a:t>幼儿园教育活动实施</a:t>
                      </a:r>
                      <a:endParaRPr lang="zh-CN" altLang="en-US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altLang="zh-CN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altLang="zh-CN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FF0000"/>
                          </a:solidFill>
                        </a:rPr>
                        <a:t>16</a:t>
                      </a:r>
                      <a:endParaRPr lang="en-US" altLang="zh-CN" sz="2400" b="1">
                        <a:solidFill>
                          <a:srgbClr val="FF0000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</a:tr>
              <a:tr h="564515">
                <a:tc gridSpan="2"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2400" b="1">
                          <a:solidFill>
                            <a:schemeClr val="tx1"/>
                          </a:solidFill>
                        </a:rPr>
                        <a:t>合计学时</a:t>
                      </a:r>
                      <a:endParaRPr lang="zh-CN" altLang="en-US" sz="2400" b="1">
                        <a:solidFill>
                          <a:schemeClr val="tx1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 hMerge="1">
                  <a:tcPr anchor="b" anchorCtr="0">
                    <a:solidFill>
                      <a:schemeClr val="tx1">
                        <a:alpha val="1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altLang="zh-CN" sz="2400" b="1">
                        <a:solidFill>
                          <a:schemeClr val="tx1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</a:rPr>
                        <a:t>16</a:t>
                      </a:r>
                      <a:endParaRPr lang="en-US" altLang="zh-CN" sz="2400" b="1">
                        <a:solidFill>
                          <a:schemeClr val="tx1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chemeClr val="tx1"/>
                          </a:solidFill>
                        </a:rPr>
                        <a:t>32</a:t>
                      </a:r>
                      <a:endParaRPr lang="en-US" altLang="zh-CN" sz="2400" b="1">
                        <a:solidFill>
                          <a:schemeClr val="tx1"/>
                        </a:solidFill>
                      </a:endParaRPr>
                    </a:p>
                  </a:txBody>
                  <a:tcPr anchor="b" anchorCtr="0">
                    <a:solidFill>
                      <a:schemeClr val="tx1">
                        <a:alpha val="0"/>
                      </a:schemeClr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4" name="内容占位符 3"/>
          <p:cNvGraphicFramePr/>
          <p:nvPr>
            <p:ph idx="1"/>
          </p:nvPr>
        </p:nvGraphicFramePr>
        <p:xfrm>
          <a:off x="213360" y="365125"/>
          <a:ext cx="11728450" cy="523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5690"/>
                <a:gridCol w="3387725"/>
                <a:gridCol w="3083560"/>
                <a:gridCol w="1769745"/>
                <a:gridCol w="1141730"/>
              </a:tblGrid>
              <a:tr h="984885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>
                          <a:solidFill>
                            <a:srgbClr val="00B050"/>
                          </a:solidFill>
                        </a:rPr>
                        <a:t>实训模块</a:t>
                      </a:r>
                      <a:endParaRPr lang="zh-CN" altLang="en-US" sz="320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>
                          <a:solidFill>
                            <a:srgbClr val="FFC000"/>
                          </a:solidFill>
                        </a:rPr>
                        <a:t>实训内容</a:t>
                      </a:r>
                      <a:endParaRPr lang="zh-CN" altLang="en-US" sz="3200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>
                          <a:solidFill>
                            <a:srgbClr val="FF0000"/>
                          </a:solidFill>
                        </a:rPr>
                        <a:t>实训要求</a:t>
                      </a:r>
                      <a:endParaRPr lang="zh-CN" altLang="en-US" sz="320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>
                          <a:solidFill>
                            <a:srgbClr val="00B0F0"/>
                          </a:solidFill>
                        </a:rPr>
                        <a:t>每组人数</a:t>
                      </a:r>
                      <a:endParaRPr lang="zh-CN" altLang="en-US" sz="320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3200">
                          <a:solidFill>
                            <a:srgbClr val="00B0F0"/>
                          </a:solidFill>
                        </a:rPr>
                        <a:t>学时</a:t>
                      </a:r>
                      <a:endParaRPr lang="zh-CN" altLang="en-US" sz="320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</a:tr>
              <a:tr h="129222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 b="1">
                          <a:solidFill>
                            <a:srgbClr val="00B050"/>
                          </a:solidFill>
                        </a:rPr>
                        <a:t>1. </a:t>
                      </a:r>
                      <a:r>
                        <a:rPr lang="zh-CN" altLang="en-US" sz="2400" b="1">
                          <a:solidFill>
                            <a:srgbClr val="00B050"/>
                          </a:solidFill>
                        </a:rPr>
                        <a:t>幼儿园教育活动核心经验解读</a:t>
                      </a:r>
                      <a:endParaRPr lang="zh-CN" altLang="en-US" sz="2400" b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C000"/>
                          </a:solidFill>
                        </a:rPr>
                        <a:t>《指南》中关于健康领域的核心经验</a:t>
                      </a:r>
                      <a:endParaRPr lang="zh-CN" altLang="en-US" sz="2400" b="1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</a:rPr>
                        <a:t>用树图的方式绘制核心经验图谱</a:t>
                      </a:r>
                      <a:endParaRPr lang="zh-CN" altLang="en-US" sz="24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00B0F0"/>
                          </a:solidFill>
                        </a:rPr>
                        <a:t>4</a:t>
                      </a:r>
                      <a:endParaRPr lang="en-US" altLang="zh-CN" sz="2400" b="1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00B0F0"/>
                          </a:solidFill>
                          <a:sym typeface="+mn-ea"/>
                        </a:rPr>
                        <a:t>4</a:t>
                      </a:r>
                      <a:endParaRPr lang="en-US" altLang="zh-CN" sz="2400" b="1">
                        <a:solidFill>
                          <a:srgbClr val="00B0F0"/>
                        </a:solidFill>
                        <a:sym typeface="+mn-ea"/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</a:tr>
              <a:tr h="11861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 b="1">
                          <a:solidFill>
                            <a:srgbClr val="00B050"/>
                          </a:solidFill>
                        </a:rPr>
                        <a:t>2. </a:t>
                      </a:r>
                      <a:r>
                        <a:rPr lang="zh-CN" altLang="en-US" sz="2400" b="1">
                          <a:solidFill>
                            <a:srgbClr val="00B050"/>
                          </a:solidFill>
                        </a:rPr>
                        <a:t>幼儿园教育活动设计</a:t>
                      </a:r>
                      <a:endParaRPr lang="zh-CN" altLang="en-US" sz="2400" b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C000"/>
                          </a:solidFill>
                        </a:rPr>
                        <a:t>幼儿园主题教育活动的编制</a:t>
                      </a:r>
                      <a:endParaRPr lang="zh-CN" altLang="en-US" sz="2400" b="1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</a:rPr>
                        <a:t>编制主题网络图、设计教案</a:t>
                      </a:r>
                      <a:endParaRPr lang="zh-CN" altLang="en-US" sz="24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00B0F0"/>
                          </a:solidFill>
                        </a:rPr>
                        <a:t>4</a:t>
                      </a:r>
                      <a:endParaRPr lang="en-US" altLang="zh-CN" sz="2400" b="1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00B0F0"/>
                          </a:solidFill>
                          <a:sym typeface="+mn-ea"/>
                        </a:rPr>
                        <a:t>4</a:t>
                      </a:r>
                      <a:endParaRPr lang="en-US" altLang="zh-CN" sz="2400" b="1">
                        <a:solidFill>
                          <a:srgbClr val="00B0F0"/>
                        </a:solidFill>
                        <a:sym typeface="+mn-ea"/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</a:tr>
              <a:tr h="16871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 b="1">
                          <a:solidFill>
                            <a:srgbClr val="00B050"/>
                          </a:solidFill>
                        </a:rPr>
                        <a:t>3. </a:t>
                      </a:r>
                      <a:r>
                        <a:rPr lang="zh-CN" altLang="en-US" sz="2400" b="1">
                          <a:solidFill>
                            <a:srgbClr val="00B050"/>
                          </a:solidFill>
                        </a:rPr>
                        <a:t>幼儿园教育活动实施</a:t>
                      </a:r>
                      <a:endParaRPr lang="zh-CN" altLang="en-US" sz="2400" b="1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C000"/>
                          </a:solidFill>
                        </a:rPr>
                        <a:t>幼儿园集体教学活动“一课三研”</a:t>
                      </a:r>
                      <a:endParaRPr lang="zh-CN" altLang="en-US" sz="2400" b="1">
                        <a:solidFill>
                          <a:srgbClr val="FFC00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 b="1">
                          <a:solidFill>
                            <a:srgbClr val="FF0000"/>
                          </a:solidFill>
                        </a:rPr>
                        <a:t>进行“一课三研”，设计一份成熟的健康活动教案，并说课</a:t>
                      </a:r>
                      <a:endParaRPr lang="zh-CN" altLang="en-US" sz="2400" b="1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00B0F0"/>
                          </a:solidFill>
                        </a:rPr>
                        <a:t>4</a:t>
                      </a:r>
                      <a:endParaRPr lang="en-US" altLang="zh-CN" sz="2400" b="1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 b="1">
                          <a:solidFill>
                            <a:srgbClr val="00B0F0"/>
                          </a:solidFill>
                          <a:sym typeface="+mn-ea"/>
                        </a:rPr>
                        <a:t>4</a:t>
                      </a:r>
                      <a:endParaRPr lang="en-US" altLang="zh-CN" sz="2400" b="1">
                        <a:solidFill>
                          <a:srgbClr val="00B0F0"/>
                        </a:solidFill>
                        <a:sym typeface="+mn-ea"/>
                      </a:endParaRPr>
                    </a:p>
                  </a:txBody>
                  <a:tcPr>
                    <a:solidFill>
                      <a:schemeClr val="tx1">
                        <a:alpha val="6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表格 2"/>
          <p:cNvGraphicFramePr/>
          <p:nvPr/>
        </p:nvGraphicFramePr>
        <p:xfrm>
          <a:off x="213360" y="5107940"/>
          <a:ext cx="11746865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1565"/>
                <a:gridCol w="3375025"/>
                <a:gridCol w="3070860"/>
                <a:gridCol w="1797050"/>
                <a:gridCol w="1142365"/>
              </a:tblGrid>
              <a:tr h="1186180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2400">
                          <a:solidFill>
                            <a:srgbClr val="00B05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4. </a:t>
                      </a:r>
                      <a:r>
                        <a:rPr lang="zh-CN" altLang="en-US" sz="2400">
                          <a:solidFill>
                            <a:srgbClr val="00B050"/>
                          </a:solidFill>
                          <a:latin typeface="黑体" panose="02010609060101010101" charset="-122"/>
                          <a:ea typeface="黑体" panose="02010609060101010101" charset="-122"/>
                          <a:cs typeface="黑体" panose="02010609060101010101" charset="-122"/>
                          <a:sym typeface="+mn-ea"/>
                        </a:rPr>
                        <a:t>幼儿园教育活动实施</a:t>
                      </a:r>
                      <a:endParaRPr lang="zh-CN" altLang="en-US" sz="2400" b="1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zh-CN" altLang="en-US" sz="2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rgbClr val="FFC000"/>
                          </a:solidFill>
                          <a:effectLst/>
                        </a:rPr>
                        <a:t>幼儿园集体教学活动组织与实施</a:t>
                      </a:r>
                      <a:endParaRPr lang="zh-CN" altLang="en-US" sz="2400">
                        <a:solidFill>
                          <a:srgbClr val="FFC000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2400">
                          <a:solidFill>
                            <a:srgbClr val="FF0000"/>
                          </a:solidFill>
                          <a:effectLst/>
                        </a:rPr>
                        <a:t>根据教案进行教学活动组织与实施</a:t>
                      </a:r>
                      <a:endParaRPr lang="zh-CN" altLang="en-US" sz="240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rgbClr val="00B0F0"/>
                          </a:solidFill>
                          <a:effectLst/>
                          <a:latin typeface="黑体" panose="02010609060101010101" charset="-122"/>
                          <a:ea typeface="黑体" panose="02010609060101010101" charset="-122"/>
                        </a:rPr>
                        <a:t>8</a:t>
                      </a:r>
                      <a:endParaRPr lang="en-US" altLang="zh-CN" sz="2400">
                        <a:solidFill>
                          <a:srgbClr val="00B0F0"/>
                        </a:solidFill>
                        <a:effectLst/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en-US" altLang="zh-CN" sz="2400">
                          <a:solidFill>
                            <a:srgbClr val="00B0F0"/>
                          </a:solidFill>
                          <a:latin typeface="黑体" panose="02010609060101010101" charset="-122"/>
                          <a:ea typeface="黑体" panose="02010609060101010101" charset="-122"/>
                          <a:sym typeface="+mn-ea"/>
                        </a:rPr>
                        <a:t>4</a:t>
                      </a:r>
                      <a:endParaRPr lang="en-US" altLang="zh-CN" sz="2400">
                        <a:solidFill>
                          <a:srgbClr val="00B0F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黑体" panose="02010609060101010101" charset="-122"/>
                        <a:ea typeface="黑体" panose="02010609060101010101" charset="-122"/>
                        <a:sym typeface="+mn-ea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</p:txBody>
      </p:sp>
      <p:pic>
        <p:nvPicPr>
          <p:cNvPr id="4" name="图片 3" descr="QQ图片2018030413453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38275" y="6350"/>
            <a:ext cx="9163050" cy="673417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</p:txBody>
      </p:sp>
      <p:pic>
        <p:nvPicPr>
          <p:cNvPr id="4" name="图片 3" descr="QQ图片2018030413462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05155" y="76200"/>
            <a:ext cx="11087100" cy="677037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</p:txBody>
      </p:sp>
      <p:pic>
        <p:nvPicPr>
          <p:cNvPr id="4" name="图片 3" descr="QQ图片20180304134757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845310" y="17145"/>
            <a:ext cx="8394700" cy="673862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838200" y="365125"/>
            <a:ext cx="10515600" cy="1416685"/>
          </a:xfrm>
        </p:spPr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zh-CN" altLang="en-US" dirty="0">
                <a:solidFill>
                  <a:schemeClr val="tx1"/>
                </a:solidFill>
              </a:rPr>
              <a:t>考核方式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70560" y="1781175"/>
            <a:ext cx="11155045" cy="4456430"/>
          </a:xfrm>
        </p:spPr>
        <p:txBody>
          <a:bodyPr>
            <a:normAutofit fontScale="90000" lnSpcReduction="1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en-US" altLang="zh-CN" sz="3600" dirty="0"/>
              <a:t>1. </a:t>
            </a:r>
            <a:r>
              <a:rPr lang="zh-CN" altLang="en-US" sz="3600" dirty="0"/>
              <a:t>平时成绩</a:t>
            </a:r>
            <a:r>
              <a:rPr lang="en-US" altLang="zh-CN" sz="3600" dirty="0"/>
              <a:t>50%+</a:t>
            </a:r>
            <a:r>
              <a:rPr lang="zh-CN" altLang="en-US" sz="3600" dirty="0"/>
              <a:t>期末考试</a:t>
            </a:r>
            <a:r>
              <a:rPr lang="en-US" altLang="zh-CN" sz="3600" dirty="0"/>
              <a:t>50%</a:t>
            </a:r>
            <a:endParaRPr lang="en-US" altLang="zh-CN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CN" sz="3600" dirty="0"/>
              <a:t>2. </a:t>
            </a:r>
            <a:r>
              <a:rPr lang="zh-CN" altLang="en-US" sz="3600" dirty="0"/>
              <a:t>平时成绩分为考勤</a:t>
            </a:r>
            <a:r>
              <a:rPr lang="en-US" altLang="zh-CN" sz="3600" dirty="0"/>
              <a:t>20%</a:t>
            </a:r>
            <a:r>
              <a:rPr lang="zh-CN" altLang="en-US" sz="3600" dirty="0"/>
              <a:t>、实训</a:t>
            </a:r>
            <a:r>
              <a:rPr lang="en-US" altLang="zh-CN" sz="3600" dirty="0"/>
              <a:t>80%</a:t>
            </a:r>
            <a:r>
              <a:rPr lang="zh-CN" altLang="en-US" sz="3600" dirty="0"/>
              <a:t>（以百分比核算）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CN" sz="3600" dirty="0">
                <a:solidFill>
                  <a:srgbClr val="FF0000"/>
                </a:solidFill>
              </a:rPr>
              <a:t>3. </a:t>
            </a:r>
            <a:r>
              <a:rPr lang="zh-CN" altLang="en-US" sz="3600" dirty="0">
                <a:solidFill>
                  <a:srgbClr val="FF0000"/>
                </a:solidFill>
              </a:rPr>
              <a:t>关于出勤：请假必须要有辅导员开的假条，可允许在我上课的平行班补</a:t>
            </a:r>
            <a:r>
              <a:rPr lang="en-US" altLang="zh-CN" sz="3600" dirty="0">
                <a:solidFill>
                  <a:srgbClr val="FF0000"/>
                </a:solidFill>
              </a:rPr>
              <a:t>1</a:t>
            </a:r>
            <a:r>
              <a:rPr lang="zh-CN" altLang="en-US" sz="3600" dirty="0">
                <a:solidFill>
                  <a:srgbClr val="FF0000"/>
                </a:solidFill>
              </a:rPr>
              <a:t>次课，作为销假；如无请假条无故旷课，则没有补课机会。</a:t>
            </a:r>
            <a:endParaRPr lang="zh-CN" altLang="en-US" sz="3600" dirty="0">
              <a:solidFill>
                <a:srgbClr val="FF0000"/>
              </a:solidFill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altLang="zh-CN" sz="3600" dirty="0"/>
              <a:t>4. </a:t>
            </a:r>
            <a:r>
              <a:rPr lang="zh-CN" altLang="en-US" sz="3600" dirty="0"/>
              <a:t>实训项目</a:t>
            </a:r>
            <a:r>
              <a:rPr lang="en-US" altLang="zh-CN" sz="3600" dirty="0"/>
              <a:t>2</a:t>
            </a:r>
            <a:r>
              <a:rPr lang="zh-CN" altLang="en-US" sz="3600" dirty="0"/>
              <a:t>次不参加或旷课三分之一以上者，取消期末考试资格。</a:t>
            </a:r>
            <a:endParaRPr lang="zh-CN" altLang="en-US" sz="3600" dirty="0"/>
          </a:p>
          <a:p>
            <a:pPr marL="0" indent="0" algn="just">
              <a:lnSpc>
                <a:spcPct val="120000"/>
              </a:lnSpc>
              <a:buNone/>
            </a:pPr>
            <a:endParaRPr lang="zh-CN" altLang="en-US" sz="3600" dirty="0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76695"/>
</p:tagLst>
</file>

<file path=ppt/tags/tag10.xml><?xml version="1.0" encoding="utf-8"?>
<p:tagLst xmlns:p="http://schemas.openxmlformats.org/presentationml/2006/main">
  <p:tag name="KSO_WM_SLIDE_SIZE" val="828*343"/>
  <p:tag name="KSO_WM_SLIDE_POSITION" val="66*144"/>
  <p:tag name="KSO_WM_SLIDE_LAYOUT_CNT" val="1_1"/>
  <p:tag name="KSO_WM_SLIDE_LAYOUT" val="a_f"/>
  <p:tag name="KSO_WM_BEAUTIFY_FLAG" val="#wm#"/>
  <p:tag name="KSO_WM_SLIDE_TYPE" val="text"/>
  <p:tag name="KSO_WM_SLIDE_ITEM_CNT" val="1"/>
  <p:tag name="KSO_WM_TAG_VERSION" val="1.0"/>
  <p:tag name="KSO_WM_COMBINE_RELATE_SLIDE_ID" val="background20176279_2"/>
  <p:tag name="KSO_WM_TEMPLATE_CATEGORY" val="custom"/>
  <p:tag name="KSO_WM_TEMPLATE_INDEX" val="20176695"/>
  <p:tag name="KSO_WM_SLIDE_ID" val="custom20176695_2"/>
  <p:tag name="KSO_WM_SLIDE_INDEX" val="2"/>
  <p:tag name="KSO_WM_TEMPLATE_SUBCATEGORY" val="combine"/>
  <p:tag name="KSO_WM_DIAGRAM_GROUP_CODE" val="-1"/>
</p:tagLst>
</file>

<file path=ppt/tags/tag11.xml><?xml version="1.0" encoding="utf-8"?>
<p:tagLst xmlns:p="http://schemas.openxmlformats.org/presentationml/2006/main">
  <p:tag name="KSO_WM_BEAUTIFY_FLAG" val="#wm#"/>
  <p:tag name="KSO_WM_TEMPLATE_CATEGORY" val="custom"/>
  <p:tag name="KSO_WM_TEMPLATE_INDEX" val="20176695"/>
</p:tagLst>
</file>

<file path=ppt/tags/tag12.xml><?xml version="1.0" encoding="utf-8"?>
<p:tagLst xmlns:p="http://schemas.openxmlformats.org/presentationml/2006/main">
  <p:tag name="KSO_WM_BEAUTIFY_FLAG" val="#wm#"/>
  <p:tag name="KSO_WM_TEMPLATE_CATEGORY" val="custom"/>
  <p:tag name="KSO_WM_TEMPLATE_INDEX" val="20176695"/>
</p:tagLst>
</file>

<file path=ppt/tags/tag13.xml><?xml version="1.0" encoding="utf-8"?>
<p:tagLst xmlns:p="http://schemas.openxmlformats.org/presentationml/2006/main">
  <p:tag name="KSO_WM_BEAUTIFY_FLAG" val="#wm#"/>
  <p:tag name="KSO_WM_TEMPLATE_CATEGORY" val="custom"/>
  <p:tag name="KSO_WM_TEMPLATE_INDEX" val="20176695"/>
</p:tagLst>
</file>

<file path=ppt/tags/tag14.xml><?xml version="1.0" encoding="utf-8"?>
<p:tagLst xmlns:p="http://schemas.openxmlformats.org/presentationml/2006/main">
  <p:tag name="KSO_WM_BEAUTIFY_FLAG" val="#wm#"/>
  <p:tag name="KSO_WM_TEMPLATE_CATEGORY" val="custom"/>
  <p:tag name="KSO_WM_TEMPLATE_INDEX" val="20176695"/>
</p:tagLst>
</file>

<file path=ppt/tags/tag15.xml><?xml version="1.0" encoding="utf-8"?>
<p:tagLst xmlns:p="http://schemas.openxmlformats.org/presentationml/2006/main">
  <p:tag name="KSO_WM_BEAUTIFY_FLAG" val="#wm#"/>
  <p:tag name="KSO_WM_TEMPLATE_CATEGORY" val="custom"/>
  <p:tag name="KSO_WM_TEMPLATE_INDEX" val="20176695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PRESET_TEXT_LEN" val="17"/>
  <p:tag name="KSO_WM_UNIT_PRESET_TEXT_INDEX" val="3"/>
  <p:tag name="KSO_WM_UNIT_CLEAR" val="0"/>
  <p:tag name="KSO_WM_UNIT_COMPATIBLE" val="0"/>
  <p:tag name="KSO_WM_UNIT_HIGHLIGHT" val="0"/>
  <p:tag name="KSO_WM_UNIT_ISCONTENTSTITLE" val="0"/>
  <p:tag name="KSO_WM_UNIT_VALUE" val="40"/>
  <p:tag name="KSO_WM_UNIT_LAYERLEVEL" val="1"/>
  <p:tag name="KSO_WM_UNIT_INDEX" val="1"/>
  <p:tag name="KSO_WM_UNIT_TYPE" val="a"/>
  <p:tag name="KSO_WM_UNIT_ID" val="custom20176695_2*a*1"/>
</p:tagLst>
</file>

<file path=ppt/tags/tag1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PRESET_TEXT_LEN" val="465"/>
  <p:tag name="KSO_WM_UNIT_PRESET_TEXT_INDEX" val="5"/>
  <p:tag name="KSO_WM_UNIT_CLEAR" val="0"/>
  <p:tag name="KSO_WM_UNIT_COMPATIBLE" val="0"/>
  <p:tag name="KSO_WM_UNIT_HIGHLIGHT" val="0"/>
  <p:tag name="KSO_WM_UNIT_VALUE" val="585"/>
  <p:tag name="KSO_WM_UNIT_LAYERLEVEL" val="1"/>
  <p:tag name="KSO_WM_UNIT_INDEX" val="1"/>
  <p:tag name="KSO_WM_UNIT_TYPE" val="f"/>
  <p:tag name="KSO_WM_UNIT_ID" val="custom20176695_2*f*1"/>
</p:tagLst>
</file>

<file path=ppt/tags/tag18.xml><?xml version="1.0" encoding="utf-8"?>
<p:tagLst xmlns:p="http://schemas.openxmlformats.org/presentationml/2006/main">
  <p:tag name="KSO_WM_SLIDE_SIZE" val="828*343"/>
  <p:tag name="KSO_WM_SLIDE_POSITION" val="66*144"/>
  <p:tag name="KSO_WM_SLIDE_LAYOUT_CNT" val="1_1"/>
  <p:tag name="KSO_WM_SLIDE_LAYOUT" val="a_f"/>
  <p:tag name="KSO_WM_BEAUTIFY_FLAG" val="#wm#"/>
  <p:tag name="KSO_WM_SLIDE_TYPE" val="text"/>
  <p:tag name="KSO_WM_SLIDE_ITEM_CNT" val="1"/>
  <p:tag name="KSO_WM_TAG_VERSION" val="1.0"/>
  <p:tag name="KSO_WM_COMBINE_RELATE_SLIDE_ID" val="background20176279_2"/>
  <p:tag name="KSO_WM_TEMPLATE_CATEGORY" val="custom"/>
  <p:tag name="KSO_WM_TEMPLATE_INDEX" val="20176695"/>
  <p:tag name="KSO_WM_SLIDE_ID" val="custom20176695_2"/>
  <p:tag name="KSO_WM_SLIDE_INDEX" val="2"/>
  <p:tag name="KSO_WM_TEMPLATE_SUBCATEGORY" val="combine"/>
  <p:tag name="KSO_WM_DIAGRAM_GROUP_CODE" val="-1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TYPE" val="a"/>
  <p:tag name="KSO_WM_UNIT_INDEX" val="1"/>
  <p:tag name="KSO_WM_UNIT_LAYERLEVEL" val="1"/>
  <p:tag name="KSO_WM_UNIT_VALUE" val="3"/>
  <p:tag name="KSO_WM_UNIT_ISCONTENTSTITLE" val="1"/>
  <p:tag name="KSO_WM_UNIT_HIGHLIGHT" val="0"/>
  <p:tag name="KSO_WM_UNIT_COMPATIBLE" val="0"/>
  <p:tag name="KSO_WM_UNIT_CLEAR" val="0"/>
  <p:tag name="KSO_WM_DIAGRAM_GROUP_CODE" val="l1_1"/>
  <p:tag name="KSO_WM_UNIT_ID" val="custom20176695_10*a*1"/>
  <p:tag name="KSO_WM_UNIT_PRESET_TEXT" val="目 录"/>
  <p:tag name="KSO_WM_UNIT_TEXT_FILL_FORE_SCHEMECOLOR_INDEX" val="16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76695"/>
</p:tagLst>
</file>

<file path=ppt/tags/tag2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TYPE" val="l_h_i"/>
  <p:tag name="KSO_WM_UNIT_INDEX" val="1_1_1"/>
  <p:tag name="KSO_WM_UNIT_LAYERLEVEL" val="1_1_1"/>
  <p:tag name="KSO_WM_DIAGRAM_GROUP_CODE" val="l1-1"/>
  <p:tag name="KSO_WM_UNIT_ID" val="custom20176695_10*l_h_i*1_1_1"/>
  <p:tag name="KSO_WM_UNIT_LINE_FORE_SCHEMECOLOR_INDEX" val="6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2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ISCONTENTSTITLE" val="0"/>
  <p:tag name="KSO_WM_UNIT_TYPE" val="l_h_a"/>
  <p:tag name="KSO_WM_UNIT_INDEX" val="1_1_1"/>
  <p:tag name="KSO_WM_UNIT_LAYERLEVEL" val="1_1_1"/>
  <p:tag name="KSO_WM_UNIT_VALUE" val="10"/>
  <p:tag name="KSO_WM_UNIT_HIGHLIGHT" val="0"/>
  <p:tag name="KSO_WM_UNIT_COMPATIBLE" val="0"/>
  <p:tag name="KSO_WM_UNIT_CLEAR" val="0"/>
  <p:tag name="KSO_WM_UNIT_PRESET_TEXT_INDEX" val="3"/>
  <p:tag name="KSO_WM_UNIT_PRESET_TEXT_LEN" val="12"/>
  <p:tag name="KSO_WM_DIAGRAM_GROUP_CODE" val="l1-1"/>
  <p:tag name="KSO_WM_UNIT_ID" val="custom20176695_10*l_h_a*1_1_1"/>
  <p:tag name="KSO_WM_UNIT_TEXT_FILL_FORE_SCHEMECOLOR_INDEX" val="13"/>
  <p:tag name="KSO_WM_UNIT_TEXT_FILL_TYPE" val="1"/>
  <p:tag name="KSO_WM_UNIT_USESOURCEFORMAT_APPLY" val="1"/>
</p:tagLst>
</file>

<file path=ppt/tags/tag2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TYPE" val="l_h_i"/>
  <p:tag name="KSO_WM_UNIT_INDEX" val="1_2_1"/>
  <p:tag name="KSO_WM_UNIT_LAYERLEVEL" val="1_1_1"/>
  <p:tag name="KSO_WM_DIAGRAM_GROUP_CODE" val="l1-1"/>
  <p:tag name="KSO_WM_UNIT_ID" val="custom20176695_10*l_h_i*1_2_1"/>
  <p:tag name="KSO_WM_UNIT_LINE_FORE_SCHEMECOLOR_INDEX" val="6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2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ISCONTENTSTITLE" val="0"/>
  <p:tag name="KSO_WM_UNIT_TYPE" val="l_h_a"/>
  <p:tag name="KSO_WM_UNIT_INDEX" val="1_2_1"/>
  <p:tag name="KSO_WM_UNIT_LAYERLEVEL" val="1_1_1"/>
  <p:tag name="KSO_WM_UNIT_VALUE" val="10"/>
  <p:tag name="KSO_WM_UNIT_HIGHLIGHT" val="0"/>
  <p:tag name="KSO_WM_UNIT_COMPATIBLE" val="0"/>
  <p:tag name="KSO_WM_UNIT_CLEAR" val="0"/>
  <p:tag name="KSO_WM_UNIT_PRESET_TEXT_INDEX" val="3"/>
  <p:tag name="KSO_WM_UNIT_PRESET_TEXT_LEN" val="12"/>
  <p:tag name="KSO_WM_DIAGRAM_GROUP_CODE" val="l1-1"/>
  <p:tag name="KSO_WM_UNIT_ID" val="custom20176695_10*l_h_a*1_2_1"/>
  <p:tag name="KSO_WM_UNIT_TEXT_FILL_FORE_SCHEMECOLOR_INDEX" val="13"/>
  <p:tag name="KSO_WM_UNIT_TEXT_FILL_TYPE" val="1"/>
  <p:tag name="KSO_WM_UNIT_USESOURCEFORMAT_APPLY" val="1"/>
</p:tagLst>
</file>

<file path=ppt/tags/tag2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TYPE" val="l_h_i"/>
  <p:tag name="KSO_WM_UNIT_INDEX" val="1_4_1"/>
  <p:tag name="KSO_WM_UNIT_LAYERLEVEL" val="1_1_1"/>
  <p:tag name="KSO_WM_DIAGRAM_GROUP_CODE" val="l1-1"/>
  <p:tag name="KSO_WM_UNIT_ID" val="custom20176695_10*l_h_i*1_4_1"/>
  <p:tag name="KSO_WM_UNIT_LINE_FORE_SCHEMECOLOR_INDEX" val="6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2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ISCONTENTSTITLE" val="0"/>
  <p:tag name="KSO_WM_UNIT_TYPE" val="l_h_a"/>
  <p:tag name="KSO_WM_UNIT_INDEX" val="1_4_1"/>
  <p:tag name="KSO_WM_UNIT_LAYERLEVEL" val="1_1_1"/>
  <p:tag name="KSO_WM_UNIT_VALUE" val="10"/>
  <p:tag name="KSO_WM_UNIT_HIGHLIGHT" val="0"/>
  <p:tag name="KSO_WM_UNIT_COMPATIBLE" val="0"/>
  <p:tag name="KSO_WM_UNIT_CLEAR" val="0"/>
  <p:tag name="KSO_WM_UNIT_PRESET_TEXT_INDEX" val="3"/>
  <p:tag name="KSO_WM_UNIT_PRESET_TEXT_LEN" val="12"/>
  <p:tag name="KSO_WM_DIAGRAM_GROUP_CODE" val="l1-1"/>
  <p:tag name="KSO_WM_UNIT_ID" val="custom20176695_10*l_h_a*1_4_1"/>
  <p:tag name="KSO_WM_UNIT_TEXT_FILL_FORE_SCHEMECOLOR_INDEX" val="13"/>
  <p:tag name="KSO_WM_UNIT_TEXT_FILL_TYPE" val="1"/>
  <p:tag name="KSO_WM_UNIT_USESOURCEFORMAT_APPLY" val="1"/>
</p:tagLst>
</file>

<file path=ppt/tags/tag2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TYPE" val="l_h_i"/>
  <p:tag name="KSO_WM_UNIT_INDEX" val="1_5_1"/>
  <p:tag name="KSO_WM_UNIT_LAYERLEVEL" val="1_1_1"/>
  <p:tag name="KSO_WM_DIAGRAM_GROUP_CODE" val="l1-1"/>
  <p:tag name="KSO_WM_UNIT_ID" val="custom20176695_10*l_h_i*1_5_1"/>
  <p:tag name="KSO_WM_UNIT_LINE_FORE_SCHEMECOLOR_INDEX" val="6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2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ISCONTENTSTITLE" val="0"/>
  <p:tag name="KSO_WM_UNIT_TYPE" val="l_h_a"/>
  <p:tag name="KSO_WM_UNIT_INDEX" val="1_5_1"/>
  <p:tag name="KSO_WM_UNIT_LAYERLEVEL" val="1_1_1"/>
  <p:tag name="KSO_WM_UNIT_VALUE" val="10"/>
  <p:tag name="KSO_WM_UNIT_HIGHLIGHT" val="0"/>
  <p:tag name="KSO_WM_UNIT_COMPATIBLE" val="0"/>
  <p:tag name="KSO_WM_UNIT_CLEAR" val="0"/>
  <p:tag name="KSO_WM_UNIT_PRESET_TEXT_INDEX" val="3"/>
  <p:tag name="KSO_WM_UNIT_PRESET_TEXT_LEN" val="12"/>
  <p:tag name="KSO_WM_DIAGRAM_GROUP_CODE" val="l1-1"/>
  <p:tag name="KSO_WM_UNIT_ID" val="custom20176695_10*l_h_a*1_5_1"/>
  <p:tag name="KSO_WM_UNIT_TEXT_FILL_FORE_SCHEMECOLOR_INDEX" val="13"/>
  <p:tag name="KSO_WM_UNIT_TEXT_FILL_TYPE" val="1"/>
  <p:tag name="KSO_WM_UNIT_USESOURCEFORMAT_APPLY" val="1"/>
</p:tagLst>
</file>

<file path=ppt/tags/tag2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TYPE" val="l_h_i"/>
  <p:tag name="KSO_WM_UNIT_INDEX" val="1_3_1"/>
  <p:tag name="KSO_WM_UNIT_LAYERLEVEL" val="1_1_1"/>
  <p:tag name="KSO_WM_DIAGRAM_GROUP_CODE" val="l1-1"/>
  <p:tag name="KSO_WM_UNIT_ID" val="custom20176695_10*l_h_i*1_3_1"/>
  <p:tag name="KSO_WM_UNIT_LINE_FORE_SCHEMECOLOR_INDEX" val="6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2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ISCONTENTSTITLE" val="0"/>
  <p:tag name="KSO_WM_UNIT_TYPE" val="l_h_a"/>
  <p:tag name="KSO_WM_UNIT_INDEX" val="1_3_1"/>
  <p:tag name="KSO_WM_UNIT_LAYERLEVEL" val="1_1_1"/>
  <p:tag name="KSO_WM_UNIT_VALUE" val="10"/>
  <p:tag name="KSO_WM_UNIT_HIGHLIGHT" val="0"/>
  <p:tag name="KSO_WM_UNIT_COMPATIBLE" val="0"/>
  <p:tag name="KSO_WM_UNIT_CLEAR" val="0"/>
  <p:tag name="KSO_WM_UNIT_PRESET_TEXT_INDEX" val="3"/>
  <p:tag name="KSO_WM_UNIT_PRESET_TEXT_LEN" val="12"/>
  <p:tag name="KSO_WM_DIAGRAM_GROUP_CODE" val="l1-1"/>
  <p:tag name="KSO_WM_UNIT_ID" val="custom20176695_10*l_h_a*1_3_1"/>
  <p:tag name="KSO_WM_UNIT_TEXT_FILL_FORE_SCHEMECOLOR_INDEX" val="13"/>
  <p:tag name="KSO_WM_UNIT_TEXT_FILL_TYPE" val="1"/>
  <p:tag name="KSO_WM_UNIT_USESOURCEFORMAT_APPLY" val="1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COMBINE_RELATE_SLIDE_ID" val="background20176279_1"/>
  <p:tag name="KSO_WM_TEMPLATE_CATEGORY" val="custom"/>
  <p:tag name="KSO_WM_TEMPLATE_INDEX" val="20176695"/>
  <p:tag name="KSO_WM_TEMPLATE_SUBCATEGORY" val="combine"/>
  <p:tag name="KSO_WM_TEMPLATE_THUMBS_INDEX" val="1、2、4、5、6、11、12、16、20、26、27"/>
</p:tagLst>
</file>

<file path=ppt/tags/tag3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TYPE" val="l_h_i"/>
  <p:tag name="KSO_WM_UNIT_INDEX" val="1_6_1"/>
  <p:tag name="KSO_WM_UNIT_LAYERLEVEL" val="1_1_1"/>
  <p:tag name="KSO_WM_DIAGRAM_GROUP_CODE" val="l1-1"/>
  <p:tag name="KSO_WM_UNIT_ID" val="custom20176695_10*l_h_i*1_6_1"/>
  <p:tag name="KSO_WM_UNIT_LINE_FORE_SCHEMECOLOR_INDEX" val="6"/>
  <p:tag name="KSO_WM_UNIT_LINE_FILL_TYPE" val="2"/>
  <p:tag name="KSO_WM_UNIT_TEXT_FILL_FORE_SCHEMECOLOR_INDEX" val="13"/>
  <p:tag name="KSO_WM_UNIT_TEXT_FILL_TYPE" val="1"/>
  <p:tag name="KSO_WM_UNIT_USESOURCEFORMAT_APPLY" val="1"/>
</p:tagLst>
</file>

<file path=ppt/tags/tag3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ISCONTENTSTITLE" val="0"/>
  <p:tag name="KSO_WM_UNIT_TYPE" val="l_h_a"/>
  <p:tag name="KSO_WM_UNIT_INDEX" val="1_6_1"/>
  <p:tag name="KSO_WM_UNIT_LAYERLEVEL" val="1_1_1"/>
  <p:tag name="KSO_WM_UNIT_VALUE" val="10"/>
  <p:tag name="KSO_WM_UNIT_HIGHLIGHT" val="0"/>
  <p:tag name="KSO_WM_UNIT_COMPATIBLE" val="0"/>
  <p:tag name="KSO_WM_UNIT_CLEAR" val="0"/>
  <p:tag name="KSO_WM_UNIT_PRESET_TEXT_INDEX" val="3"/>
  <p:tag name="KSO_WM_UNIT_PRESET_TEXT_LEN" val="12"/>
  <p:tag name="KSO_WM_DIAGRAM_GROUP_CODE" val="l1-1"/>
  <p:tag name="KSO_WM_UNIT_ID" val="custom20176695_10*l_h_a*1_6_1"/>
  <p:tag name="KSO_WM_UNIT_TEXT_FILL_FORE_SCHEMECOLOR_INDEX" val="13"/>
  <p:tag name="KSO_WM_UNIT_TEXT_FILL_TYPE" val="1"/>
  <p:tag name="KSO_WM_UNIT_USESOURCEFORMAT_APPLY" val="1"/>
</p:tagLst>
</file>

<file path=ppt/tags/tag32.xml><?xml version="1.0" encoding="utf-8"?>
<p:tagLst xmlns:p="http://schemas.openxmlformats.org/presentationml/2006/main">
  <p:tag name="KSO_WM_DIAGRAM_GROUP_CODE" val="l1_1"/>
  <p:tag name="KSO_WM_TAG_VERSION" val="1.0"/>
  <p:tag name="KSO_WM_BEAUTIFY_FLAG" val="#wm#"/>
  <p:tag name="KSO_WM_UNIT_TYPE" val="i"/>
  <p:tag name="KSO_WM_UNIT_ID" val="custom20176695_10*i*19"/>
  <p:tag name="KSO_WM_TEMPLATE_CATEGORY" val="custom"/>
  <p:tag name="KSO_WM_TEMPLATE_INDEX" val="20176695"/>
  <p:tag name="KSO_WM_UNIT_INDEX" val="19"/>
  <p:tag name="KSO_WM_UNIT_TEXT_FILL_FORE_SCHEMECOLOR_INDEX" val="16"/>
  <p:tag name="KSO_WM_UNIT_TEXT_FILL_TYPE" val="1"/>
  <p:tag name="KSO_WM_UNIT_USESOURCEFORMAT_APPLY" val="1"/>
</p:tagLst>
</file>

<file path=ppt/tags/tag33.xml><?xml version="1.0" encoding="utf-8"?>
<p:tagLst xmlns:p="http://schemas.openxmlformats.org/presentationml/2006/main">
  <p:tag name="KSO_WM_DIAGRAM_GROUP_CODE" val="l1_1"/>
  <p:tag name="KSO_WM_TAG_VERSION" val="1.0"/>
  <p:tag name="KSO_WM_BEAUTIFY_FLAG" val="#wm#"/>
  <p:tag name="KSO_WM_UNIT_TYPE" val="i"/>
  <p:tag name="KSO_WM_UNIT_ID" val="custom20176695_10*i*20"/>
  <p:tag name="KSO_WM_TEMPLATE_CATEGORY" val="custom"/>
  <p:tag name="KSO_WM_TEMPLATE_INDEX" val="20176695"/>
  <p:tag name="KSO_WM_UNIT_INDEX" val="20"/>
  <p:tag name="KSO_WM_UNIT_TEXT_FILL_FORE_SCHEMECOLOR_INDEX" val="16"/>
  <p:tag name="KSO_WM_UNIT_TEXT_FILL_TYPE" val="1"/>
  <p:tag name="KSO_WM_UNIT_USESOURCEFORMAT_APPLY" val="1"/>
</p:tagLst>
</file>

<file path=ppt/tags/tag34.xml><?xml version="1.0" encoding="utf-8"?>
<p:tagLst xmlns:p="http://schemas.openxmlformats.org/presentationml/2006/main">
  <p:tag name="KSO_WM_TAG_VERSION" val="1.0"/>
  <p:tag name="KSO_WM_SLIDE_ITEM_CNT" val="6"/>
  <p:tag name="KSO_WM_SLIDE_LAYOUT" val="a_l"/>
  <p:tag name="KSO_WM_SLIDE_LAYOUT_CNT" val="1_1"/>
  <p:tag name="KSO_WM_SLIDE_TYPE" val="contents"/>
  <p:tag name="KSO_WM_BEAUTIFY_FLAG" val="#wm#"/>
  <p:tag name="KSO_WM_COMBINE_RELATE_SLIDE_ID" val="diagram20170855_5"/>
  <p:tag name="KSO_WM_TEMPLATE_CATEGORY" val="custom"/>
  <p:tag name="KSO_WM_TEMPLATE_INDEX" val="20176695"/>
  <p:tag name="KSO_WM_SLIDE_ID" val="custom20176695_10"/>
  <p:tag name="KSO_WM_SLIDE_INDEX" val="10"/>
  <p:tag name="KSO_WM_DIAGRAM_GROUP_CODE" val="l1-1"/>
  <p:tag name="KSO_WM_TEMPLATE_SUBCATEGORY" val="combine"/>
</p:tagLst>
</file>

<file path=ppt/tags/tag3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TYPE" val="a"/>
  <p:tag name="KSO_WM_UNIT_INDEX" val="1"/>
  <p:tag name="KSO_WM_UNIT_LAYERLEVEL" val="1"/>
  <p:tag name="KSO_WM_UNIT_VALUE" val="30"/>
  <p:tag name="KSO_WM_UNIT_ISCONTENTSTITLE" val="0"/>
  <p:tag name="KSO_WM_UNIT_HIGHLIGHT" val="0"/>
  <p:tag name="KSO_WM_UNIT_COMPATIBLE" val="0"/>
  <p:tag name="KSO_WM_UNIT_CLEAR" val="0"/>
  <p:tag name="KSO_WM_UNIT_ID" val="custom20176695_11*a*1"/>
  <p:tag name="KSO_WM_UNIT_PRESET_TEXT" val="SETION TITLE"/>
</p:tagLst>
</file>

<file path=ppt/tags/tag36.xml><?xml version="1.0" encoding="utf-8"?>
<p:tagLst xmlns:p="http://schemas.openxmlformats.org/presentationml/2006/main">
  <p:tag name="KSO_WM_TAG_VERSION" val="1.0"/>
  <p:tag name="KSO_WM_SLIDE_ITEM_CNT" val="2"/>
  <p:tag name="KSO_WM_SLIDE_LAYOUT" val="a_b"/>
  <p:tag name="KSO_WM_SLIDE_LAYOUT_CNT" val="1_1"/>
  <p:tag name="KSO_WM_SLIDE_TYPE" val="sectionTitle"/>
  <p:tag name="KSO_WM_BEAUTIFY_FLAG" val="#wm#"/>
  <p:tag name="KSO_WM_COMBINE_RELATE_SLIDE_ID" val="background20176279_6"/>
  <p:tag name="KSO_WM_TEMPLATE_CATEGORY" val="custom"/>
  <p:tag name="KSO_WM_TEMPLATE_INDEX" val="20176695"/>
  <p:tag name="KSO_WM_SLIDE_ID" val="custom20176695_11"/>
  <p:tag name="KSO_WM_SLIDE_INDEX" val="11"/>
  <p:tag name="KSO_WM_TEMPLATE_SUBCATEGORY" val="combine"/>
  <p:tag name="KSO_WM_DIAGRAM_GROUP_CODE" val="-1"/>
</p:tagLst>
</file>

<file path=ppt/tags/tag37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PRESET_TEXT_LEN" val="17"/>
  <p:tag name="KSO_WM_UNIT_PRESET_TEXT_INDEX" val="3"/>
  <p:tag name="KSO_WM_UNIT_CLEAR" val="0"/>
  <p:tag name="KSO_WM_UNIT_COMPATIBLE" val="0"/>
  <p:tag name="KSO_WM_UNIT_HIGHLIGHT" val="0"/>
  <p:tag name="KSO_WM_UNIT_ISCONTENTSTITLE" val="0"/>
  <p:tag name="KSO_WM_UNIT_VALUE" val="40"/>
  <p:tag name="KSO_WM_UNIT_LAYERLEVEL" val="1"/>
  <p:tag name="KSO_WM_UNIT_INDEX" val="1"/>
  <p:tag name="KSO_WM_UNIT_TYPE" val="a"/>
  <p:tag name="KSO_WM_UNIT_ID" val="custom20176695_2*a*1"/>
</p:tagLst>
</file>

<file path=ppt/tags/tag3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PRESET_TEXT_LEN" val="465"/>
  <p:tag name="KSO_WM_UNIT_PRESET_TEXT_INDEX" val="5"/>
  <p:tag name="KSO_WM_UNIT_CLEAR" val="0"/>
  <p:tag name="KSO_WM_UNIT_COMPATIBLE" val="0"/>
  <p:tag name="KSO_WM_UNIT_HIGHLIGHT" val="0"/>
  <p:tag name="KSO_WM_UNIT_VALUE" val="585"/>
  <p:tag name="KSO_WM_UNIT_LAYERLEVEL" val="1"/>
  <p:tag name="KSO_WM_UNIT_INDEX" val="1"/>
  <p:tag name="KSO_WM_UNIT_TYPE" val="f"/>
  <p:tag name="KSO_WM_UNIT_ID" val="custom20176695_2*f*1"/>
</p:tagLst>
</file>

<file path=ppt/tags/tag39.xml><?xml version="1.0" encoding="utf-8"?>
<p:tagLst xmlns:p="http://schemas.openxmlformats.org/presentationml/2006/main">
  <p:tag name="KSO_WM_SLIDE_SIZE" val="828*343"/>
  <p:tag name="KSO_WM_SLIDE_POSITION" val="66*144"/>
  <p:tag name="KSO_WM_SLIDE_LAYOUT_CNT" val="1_1"/>
  <p:tag name="KSO_WM_SLIDE_LAYOUT" val="a_f"/>
  <p:tag name="KSO_WM_BEAUTIFY_FLAG" val="#wm#"/>
  <p:tag name="KSO_WM_SLIDE_TYPE" val="text"/>
  <p:tag name="KSO_WM_SLIDE_ITEM_CNT" val="1"/>
  <p:tag name="KSO_WM_TAG_VERSION" val="1.0"/>
  <p:tag name="KSO_WM_COMBINE_RELATE_SLIDE_ID" val="background20176279_2"/>
  <p:tag name="KSO_WM_TEMPLATE_CATEGORY" val="custom"/>
  <p:tag name="KSO_WM_TEMPLATE_INDEX" val="20176695"/>
  <p:tag name="KSO_WM_SLIDE_ID" val="custom20176695_2"/>
  <p:tag name="KSO_WM_SLIDE_INDEX" val="2"/>
  <p:tag name="KSO_WM_TEMPLATE_SUBCATEGORY" val="combine"/>
  <p:tag name="KSO_WM_DIAGRAM_GROUP_CODE" val="-1"/>
</p:tagLst>
</file>

<file path=ppt/tags/tag4.xml><?xml version="1.0" encoding="utf-8"?>
<p:tagLst xmlns:p="http://schemas.openxmlformats.org/presentationml/2006/main">
  <p:tag name="KSO_WM_TEMPLATE_CATEGORY" val="custom"/>
  <p:tag name="KSO_WM_TEMPLATE_INDEX" val="20176695"/>
</p:tagLst>
</file>

<file path=ppt/tags/tag5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PRESET_TEXT_LEN" val="17"/>
  <p:tag name="KSO_WM_UNIT_PRESET_TEXT_INDEX" val="3"/>
  <p:tag name="KSO_WM_UNIT_CLEAR" val="0"/>
  <p:tag name="KSO_WM_UNIT_COMPATIBLE" val="0"/>
  <p:tag name="KSO_WM_UNIT_HIGHLIGHT" val="0"/>
  <p:tag name="KSO_WM_UNIT_ISCONTENTSTITLE" val="0"/>
  <p:tag name="KSO_WM_UNIT_VALUE" val="40"/>
  <p:tag name="KSO_WM_UNIT_LAYERLEVEL" val="1"/>
  <p:tag name="KSO_WM_UNIT_INDEX" val="1"/>
  <p:tag name="KSO_WM_UNIT_TYPE" val="a"/>
  <p:tag name="KSO_WM_UNIT_ID" val="custom20176695_2*a*1"/>
</p:tagLst>
</file>

<file path=ppt/tags/tag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PRESET_TEXT_LEN" val="465"/>
  <p:tag name="KSO_WM_UNIT_PRESET_TEXT_INDEX" val="5"/>
  <p:tag name="KSO_WM_UNIT_CLEAR" val="0"/>
  <p:tag name="KSO_WM_UNIT_COMPATIBLE" val="0"/>
  <p:tag name="KSO_WM_UNIT_HIGHLIGHT" val="0"/>
  <p:tag name="KSO_WM_UNIT_VALUE" val="585"/>
  <p:tag name="KSO_WM_UNIT_LAYERLEVEL" val="1"/>
  <p:tag name="KSO_WM_UNIT_INDEX" val="1"/>
  <p:tag name="KSO_WM_UNIT_TYPE" val="f"/>
  <p:tag name="KSO_WM_UNIT_ID" val="custom20176695_2*f*1"/>
</p:tagLst>
</file>

<file path=ppt/tags/tag7.xml><?xml version="1.0" encoding="utf-8"?>
<p:tagLst xmlns:p="http://schemas.openxmlformats.org/presentationml/2006/main">
  <p:tag name="KSO_WM_SLIDE_SIZE" val="828*343"/>
  <p:tag name="KSO_WM_SLIDE_POSITION" val="66*144"/>
  <p:tag name="KSO_WM_SLIDE_LAYOUT_CNT" val="1_1"/>
  <p:tag name="KSO_WM_SLIDE_LAYOUT" val="a_f"/>
  <p:tag name="KSO_WM_BEAUTIFY_FLAG" val="#wm#"/>
  <p:tag name="KSO_WM_SLIDE_TYPE" val="text"/>
  <p:tag name="KSO_WM_SLIDE_ITEM_CNT" val="1"/>
  <p:tag name="KSO_WM_TAG_VERSION" val="1.0"/>
  <p:tag name="KSO_WM_COMBINE_RELATE_SLIDE_ID" val="background20176279_2"/>
  <p:tag name="KSO_WM_TEMPLATE_CATEGORY" val="custom"/>
  <p:tag name="KSO_WM_TEMPLATE_INDEX" val="20176695"/>
  <p:tag name="KSO_WM_SLIDE_ID" val="custom20176695_2"/>
  <p:tag name="KSO_WM_SLIDE_INDEX" val="2"/>
  <p:tag name="KSO_WM_TEMPLATE_SUBCATEGORY" val="combine"/>
  <p:tag name="KSO_WM_DIAGRAM_GROUP_CODE" val="-1"/>
</p:tagLst>
</file>

<file path=ppt/tags/tag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PRESET_TEXT_LEN" val="17"/>
  <p:tag name="KSO_WM_UNIT_PRESET_TEXT_INDEX" val="3"/>
  <p:tag name="KSO_WM_UNIT_CLEAR" val="0"/>
  <p:tag name="KSO_WM_UNIT_COMPATIBLE" val="0"/>
  <p:tag name="KSO_WM_UNIT_HIGHLIGHT" val="0"/>
  <p:tag name="KSO_WM_UNIT_ISCONTENTSTITLE" val="0"/>
  <p:tag name="KSO_WM_UNIT_VALUE" val="40"/>
  <p:tag name="KSO_WM_UNIT_LAYERLEVEL" val="1"/>
  <p:tag name="KSO_WM_UNIT_INDEX" val="1"/>
  <p:tag name="KSO_WM_UNIT_TYPE" val="a"/>
  <p:tag name="KSO_WM_UNIT_ID" val="custom20176695_2*a*1"/>
</p:tagLst>
</file>

<file path=ppt/tags/tag9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76695"/>
  <p:tag name="KSO_WM_UNIT_PRESET_TEXT_LEN" val="465"/>
  <p:tag name="KSO_WM_UNIT_PRESET_TEXT_INDEX" val="5"/>
  <p:tag name="KSO_WM_UNIT_CLEAR" val="0"/>
  <p:tag name="KSO_WM_UNIT_COMPATIBLE" val="0"/>
  <p:tag name="KSO_WM_UNIT_HIGHLIGHT" val="0"/>
  <p:tag name="KSO_WM_UNIT_VALUE" val="585"/>
  <p:tag name="KSO_WM_UNIT_LAYERLEVEL" val="1"/>
  <p:tag name="KSO_WM_UNIT_INDEX" val="1"/>
  <p:tag name="KSO_WM_UNIT_TYPE" val="f"/>
  <p:tag name="KSO_WM_UNIT_ID" val="custom20176695_2*f*1"/>
</p:tagLst>
</file>

<file path=ppt/theme/theme1.xml><?xml version="1.0" encoding="utf-8"?>
<a:theme xmlns:a="http://schemas.openxmlformats.org/drawingml/2006/main" name="1_Office 主题">
  <a:themeElements>
    <a:clrScheme name="Office">
      <a:dk1>
        <a:srgbClr val="000000"/>
      </a:dk1>
      <a:lt1>
        <a:srgbClr val="FFFFFF"/>
      </a:lt1>
      <a:dk2>
        <a:srgbClr val="EFEFEF"/>
      </a:dk2>
      <a:lt2>
        <a:srgbClr val="66C2BF"/>
      </a:lt2>
      <a:accent1>
        <a:srgbClr val="FFFFFF"/>
      </a:accent1>
      <a:accent2>
        <a:srgbClr val="98D3D4"/>
      </a:accent2>
      <a:accent3>
        <a:srgbClr val="66C2BF"/>
      </a:accent3>
      <a:accent4>
        <a:srgbClr val="CAE8E8"/>
      </a:accent4>
      <a:accent5>
        <a:srgbClr val="2EC4B6"/>
      </a:accent5>
      <a:accent6>
        <a:srgbClr val="262626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1038</Words>
  <Application>WPS 演示</Application>
  <PresentationFormat>宽屏</PresentationFormat>
  <Paragraphs>190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1" baseType="lpstr">
      <vt:lpstr>Arial</vt:lpstr>
      <vt:lpstr>宋体</vt:lpstr>
      <vt:lpstr>Wingdings</vt:lpstr>
      <vt:lpstr>楷体</vt:lpstr>
      <vt:lpstr>Calibri</vt:lpstr>
      <vt:lpstr>微软雅黑</vt:lpstr>
      <vt:lpstr>黑体</vt:lpstr>
      <vt:lpstr>Arial Unicode MS</vt:lpstr>
      <vt:lpstr>1_Office 主题</vt:lpstr>
      <vt:lpstr>《幼儿园教育活动设计与指导》课程导论 </vt:lpstr>
      <vt:lpstr>《幼儿园教育活动设计与指导》</vt:lpstr>
      <vt:lpstr>课堂纪律与要求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考核方式</vt:lpstr>
      <vt:lpstr>PowerPoint 演示文稿</vt:lpstr>
      <vt:lpstr>1.选1名课代表   </vt:lpstr>
      <vt:lpstr>小组讨论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小卜少</cp:lastModifiedBy>
  <cp:revision>52</cp:revision>
  <dcterms:created xsi:type="dcterms:W3CDTF">2017-08-29T03:43:00Z</dcterms:created>
  <dcterms:modified xsi:type="dcterms:W3CDTF">2018-07-25T02:00:20Z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2052-10.1.0.7468</vt:lpwstr>
  </property>
</Properties>
</file>