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6"/>
  </p:notesMasterIdLst>
  <p:sldIdLst>
    <p:sldId id="256" r:id="rId2"/>
    <p:sldId id="378" r:id="rId3"/>
    <p:sldId id="321" r:id="rId4"/>
    <p:sldId id="379" r:id="rId5"/>
    <p:sldId id="380" r:id="rId6"/>
    <p:sldId id="381" r:id="rId7"/>
    <p:sldId id="382" r:id="rId8"/>
    <p:sldId id="456" r:id="rId9"/>
    <p:sldId id="458" r:id="rId10"/>
    <p:sldId id="457" r:id="rId11"/>
    <p:sldId id="459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  <p:sldId id="404" r:id="rId34"/>
    <p:sldId id="405" r:id="rId35"/>
    <p:sldId id="406" r:id="rId36"/>
    <p:sldId id="407" r:id="rId37"/>
    <p:sldId id="408" r:id="rId38"/>
    <p:sldId id="410" r:id="rId39"/>
    <p:sldId id="409" r:id="rId40"/>
    <p:sldId id="411" r:id="rId41"/>
    <p:sldId id="412" r:id="rId42"/>
    <p:sldId id="413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8" r:id="rId58"/>
    <p:sldId id="429" r:id="rId59"/>
    <p:sldId id="430" r:id="rId60"/>
    <p:sldId id="431" r:id="rId61"/>
    <p:sldId id="432" r:id="rId62"/>
    <p:sldId id="433" r:id="rId63"/>
    <p:sldId id="434" r:id="rId64"/>
    <p:sldId id="435" r:id="rId65"/>
    <p:sldId id="436" r:id="rId66"/>
    <p:sldId id="437" r:id="rId67"/>
    <p:sldId id="438" r:id="rId68"/>
    <p:sldId id="439" r:id="rId69"/>
    <p:sldId id="440" r:id="rId70"/>
    <p:sldId id="441" r:id="rId71"/>
    <p:sldId id="449" r:id="rId72"/>
    <p:sldId id="442" r:id="rId73"/>
    <p:sldId id="443" r:id="rId74"/>
    <p:sldId id="444" r:id="rId75"/>
    <p:sldId id="445" r:id="rId76"/>
    <p:sldId id="446" r:id="rId77"/>
    <p:sldId id="447" r:id="rId78"/>
    <p:sldId id="453" r:id="rId79"/>
    <p:sldId id="448" r:id="rId80"/>
    <p:sldId id="450" r:id="rId81"/>
    <p:sldId id="451" r:id="rId82"/>
    <p:sldId id="452" r:id="rId83"/>
    <p:sldId id="454" r:id="rId84"/>
    <p:sldId id="455" r:id="rId85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 autoAdjust="0"/>
    <p:restoredTop sz="76370" autoAdjust="0"/>
  </p:normalViewPr>
  <p:slideViewPr>
    <p:cSldViewPr>
      <p:cViewPr varScale="1">
        <p:scale>
          <a:sx n="89" d="100"/>
          <a:sy n="89" d="100"/>
        </p:scale>
        <p:origin x="-1032" y="-10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13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DBCB59-F20A-4AE8-97F9-1E05CF50BB37}" type="slidenum">
              <a:rPr lang="en-US" altLang="zh-CN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8216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525" y="3273425"/>
            <a:ext cx="4364038" cy="29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Autofit/>
          </a:bodyPr>
          <a:lstStyle>
            <a:lvl1pPr marL="0" indent="0" algn="l">
              <a:buNone/>
              <a:defRPr kumimoji="0" lang="en-US" sz="20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C1556-6478-4ED3-AC64-DB380C21115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27E1-561D-4AC6-BB59-09453B6E947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>
            <a:lvl1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>
              <a:defRPr b="0">
                <a:latin typeface="黑体" panose="02010600030101010101" pitchFamily="49" charset="-122"/>
                <a:ea typeface="黑体" panose="0201060003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DDE-13B2-4F4C-903A-AED1C8B174F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457200">
              <a:defRPr sz="2400"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 indent="0"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 indent="0"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 indent="0"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 indent="0"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7533-88BA-424D-AD2C-B47FAF780E9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rdu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271838"/>
            <a:ext cx="43656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j-cs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Autofit/>
          </a:bodyPr>
          <a:lstStyle>
            <a:lvl1pPr marL="0" indent="0">
              <a:buNone/>
              <a:defRPr kumimoji="0" lang="en-US" sz="18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3D7BF-5741-4CE9-8BB2-E56FD471881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 marL="0" indent="457200">
              <a:defRPr sz="2400"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 indent="0"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 indent="0"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 indent="0"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 indent="0"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 marL="0" indent="457200">
              <a:defRPr sz="2400" b="1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31C31-87D7-4C7C-80AE-E036256796B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 marL="0" indent="457200">
              <a:defRPr sz="2400"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>
              <a:defRPr sz="1600" b="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>
              <a:defRPr sz="1600" b="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>
              <a:defRPr sz="1600" b="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>
              <a:defRPr sz="1600" b="0">
                <a:latin typeface="黑体" panose="02010600030101010101" pitchFamily="49" charset="-122"/>
                <a:ea typeface="黑体" panose="02010600030101010101" pitchFamily="49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 marL="0" indent="457200">
              <a:defRPr sz="2400"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2pPr>
            <a:lvl3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3pPr>
            <a:lvl4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4pPr>
            <a:lvl5pPr>
              <a:defRPr sz="1600">
                <a:latin typeface="黑体" panose="02010600030101010101" pitchFamily="49" charset="-122"/>
                <a:ea typeface="黑体" panose="02010600030101010101" pitchFamily="49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C2EA3-6CB4-49FC-A003-4C590C74414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DD7B-9386-451A-835A-06F359A09D61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DF96F-943D-4508-B338-0130483FA1B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71838"/>
            <a:ext cx="43656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j-cs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40A29D-C3E4-4052-87A4-93A2AF48940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-1" fmla="*/ 0 w 3571875"/>
              <a:gd name="connsiteY0-2" fmla="*/ 1809750 h 1809750"/>
              <a:gd name="connsiteX1-3" fmla="*/ 1895475 w 3571875"/>
              <a:gd name="connsiteY1-4" fmla="*/ 0 h 1809750"/>
              <a:gd name="connsiteX2-5" fmla="*/ 3571875 w 3571875"/>
              <a:gd name="connsiteY2-6" fmla="*/ 1809750 h 1809750"/>
              <a:gd name="connsiteX3-7" fmla="*/ 0 w 3571875"/>
              <a:gd name="connsiteY3-8" fmla="*/ 1809750 h 1809750"/>
              <a:gd name="connsiteX0-9" fmla="*/ 0 w 3571875"/>
              <a:gd name="connsiteY0-10" fmla="*/ 1809750 h 1809750"/>
              <a:gd name="connsiteX1-11" fmla="*/ 2038350 w 3571875"/>
              <a:gd name="connsiteY1-12" fmla="*/ 0 h 1809750"/>
              <a:gd name="connsiteX2-13" fmla="*/ 3571875 w 3571875"/>
              <a:gd name="connsiteY2-14" fmla="*/ 1809750 h 1809750"/>
              <a:gd name="connsiteX3-15" fmla="*/ 0 w 3571875"/>
              <a:gd name="connsiteY3-16" fmla="*/ 1809750 h 1809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71838"/>
            <a:ext cx="43656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-1" fmla="*/ 0 w 7104888"/>
              <a:gd name="connsiteY0-2" fmla="*/ 0 h 6858000"/>
              <a:gd name="connsiteX1-3" fmla="*/ 5695188 w 7104888"/>
              <a:gd name="connsiteY1-4" fmla="*/ 0 h 6858000"/>
              <a:gd name="connsiteX2-5" fmla="*/ 7104888 w 7104888"/>
              <a:gd name="connsiteY2-6" fmla="*/ 0 h 6858000"/>
              <a:gd name="connsiteX3-7" fmla="*/ 7104888 w 7104888"/>
              <a:gd name="connsiteY3-8" fmla="*/ 6858000 h 6858000"/>
              <a:gd name="connsiteX4-9" fmla="*/ 0 w 7104888"/>
              <a:gd name="connsiteY4-10" fmla="*/ 6858000 h 6858000"/>
              <a:gd name="connsiteX5" fmla="*/ 0 w 7104888"/>
              <a:gd name="connsiteY5" fmla="*/ 0 h 6858000"/>
              <a:gd name="connsiteX0-11" fmla="*/ 10287 w 7115175"/>
              <a:gd name="connsiteY0-12" fmla="*/ 0 h 6858000"/>
              <a:gd name="connsiteX1-13" fmla="*/ 5705475 w 7115175"/>
              <a:gd name="connsiteY1-14" fmla="*/ 0 h 6858000"/>
              <a:gd name="connsiteX2-15" fmla="*/ 7115175 w 7115175"/>
              <a:gd name="connsiteY2-16" fmla="*/ 0 h 6858000"/>
              <a:gd name="connsiteX3-17" fmla="*/ 7115175 w 7115175"/>
              <a:gd name="connsiteY3-18" fmla="*/ 6858000 h 6858000"/>
              <a:gd name="connsiteX4-19" fmla="*/ 10287 w 7115175"/>
              <a:gd name="connsiteY4-20" fmla="*/ 6858000 h 6858000"/>
              <a:gd name="connsiteX5-21" fmla="*/ 0 w 7115175"/>
              <a:gd name="connsiteY5-22" fmla="*/ 5048250 h 6858000"/>
              <a:gd name="connsiteX6" fmla="*/ 10287 w 7115175"/>
              <a:gd name="connsiteY6" fmla="*/ 0 h 6858000"/>
              <a:gd name="connsiteX0-23" fmla="*/ 10287 w 7115175"/>
              <a:gd name="connsiteY0-24" fmla="*/ 0 h 6858000"/>
              <a:gd name="connsiteX1-25" fmla="*/ 5705475 w 7115175"/>
              <a:gd name="connsiteY1-26" fmla="*/ 0 h 6858000"/>
              <a:gd name="connsiteX2-27" fmla="*/ 7115175 w 7115175"/>
              <a:gd name="connsiteY2-28" fmla="*/ 0 h 6858000"/>
              <a:gd name="connsiteX3-29" fmla="*/ 7115175 w 7115175"/>
              <a:gd name="connsiteY3-30" fmla="*/ 6858000 h 6858000"/>
              <a:gd name="connsiteX4-31" fmla="*/ 1533526 w 7115175"/>
              <a:gd name="connsiteY4-32" fmla="*/ 6848475 h 6858000"/>
              <a:gd name="connsiteX5-33" fmla="*/ 10287 w 7115175"/>
              <a:gd name="connsiteY5-34" fmla="*/ 6858000 h 6858000"/>
              <a:gd name="connsiteX6-35" fmla="*/ 0 w 7115175"/>
              <a:gd name="connsiteY6-36" fmla="*/ 5048250 h 6858000"/>
              <a:gd name="connsiteX7" fmla="*/ 10287 w 7115175"/>
              <a:gd name="connsiteY7" fmla="*/ 0 h 6858000"/>
              <a:gd name="connsiteX0-37" fmla="*/ 10287 w 7115175"/>
              <a:gd name="connsiteY0-38" fmla="*/ 0 h 6858000"/>
              <a:gd name="connsiteX1-39" fmla="*/ 5705475 w 7115175"/>
              <a:gd name="connsiteY1-40" fmla="*/ 0 h 6858000"/>
              <a:gd name="connsiteX2-41" fmla="*/ 7115175 w 7115175"/>
              <a:gd name="connsiteY2-42" fmla="*/ 0 h 6858000"/>
              <a:gd name="connsiteX3-43" fmla="*/ 7115175 w 7115175"/>
              <a:gd name="connsiteY3-44" fmla="*/ 6858000 h 6858000"/>
              <a:gd name="connsiteX4-45" fmla="*/ 1533526 w 7115175"/>
              <a:gd name="connsiteY4-46" fmla="*/ 6848475 h 6858000"/>
              <a:gd name="connsiteX5-47" fmla="*/ 0 w 7115175"/>
              <a:gd name="connsiteY5-48" fmla="*/ 5048250 h 6858000"/>
              <a:gd name="connsiteX6-49" fmla="*/ 10287 w 7115175"/>
              <a:gd name="connsiteY6-50" fmla="*/ 0 h 6858000"/>
              <a:gd name="connsiteX0-51" fmla="*/ 0 w 7115175"/>
              <a:gd name="connsiteY0-52" fmla="*/ 5048250 h 6858000"/>
              <a:gd name="connsiteX1-53" fmla="*/ 5705475 w 7115175"/>
              <a:gd name="connsiteY1-54" fmla="*/ 0 h 6858000"/>
              <a:gd name="connsiteX2-55" fmla="*/ 7115175 w 7115175"/>
              <a:gd name="connsiteY2-56" fmla="*/ 0 h 6858000"/>
              <a:gd name="connsiteX3-57" fmla="*/ 7115175 w 7115175"/>
              <a:gd name="connsiteY3-58" fmla="*/ 6858000 h 6858000"/>
              <a:gd name="connsiteX4-59" fmla="*/ 1533526 w 7115175"/>
              <a:gd name="connsiteY4-60" fmla="*/ 6848475 h 6858000"/>
              <a:gd name="connsiteX5-61" fmla="*/ 0 w 7115175"/>
              <a:gd name="connsiteY5-62" fmla="*/ 504825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DBBD8-6297-4D0A-8322-3D1330A3CC5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-1" fmla="*/ 0 w 3571875"/>
              <a:gd name="connsiteY0-2" fmla="*/ 4210050 h 4210050"/>
              <a:gd name="connsiteX1-3" fmla="*/ 0 w 3571875"/>
              <a:gd name="connsiteY1-4" fmla="*/ 0 h 4210050"/>
              <a:gd name="connsiteX2-5" fmla="*/ 2028825 w 3571875"/>
              <a:gd name="connsiteY2-6" fmla="*/ 2388394 h 4210050"/>
              <a:gd name="connsiteX3-7" fmla="*/ 3571875 w 3571875"/>
              <a:gd name="connsiteY3-8" fmla="*/ 4210050 h 4210050"/>
              <a:gd name="connsiteX4" fmla="*/ 0 w 3571875"/>
              <a:gd name="connsiteY4" fmla="*/ 4210050 h 4210050"/>
              <a:gd name="connsiteX0-9" fmla="*/ 0 w 3571875"/>
              <a:gd name="connsiteY0-10" fmla="*/ 4210050 h 4210050"/>
              <a:gd name="connsiteX1-11" fmla="*/ 0 w 3571875"/>
              <a:gd name="connsiteY1-12" fmla="*/ 0 h 4210050"/>
              <a:gd name="connsiteX2-13" fmla="*/ 2028825 w 3571875"/>
              <a:gd name="connsiteY2-14" fmla="*/ 2205038 h 4210050"/>
              <a:gd name="connsiteX3-15" fmla="*/ 3571875 w 3571875"/>
              <a:gd name="connsiteY3-16" fmla="*/ 4210050 h 4210050"/>
              <a:gd name="connsiteX4-17" fmla="*/ 0 w 3571875"/>
              <a:gd name="connsiteY4-18" fmla="*/ 4210050 h 4210050"/>
              <a:gd name="connsiteX0-19" fmla="*/ 0 w 3571875"/>
              <a:gd name="connsiteY0-20" fmla="*/ 4210050 h 4210050"/>
              <a:gd name="connsiteX1-21" fmla="*/ 0 w 3571875"/>
              <a:gd name="connsiteY1-22" fmla="*/ 0 h 4210050"/>
              <a:gd name="connsiteX2-23" fmla="*/ 2028825 w 3571875"/>
              <a:gd name="connsiteY2-24" fmla="*/ 2393157 h 4210050"/>
              <a:gd name="connsiteX3-25" fmla="*/ 3571875 w 3571875"/>
              <a:gd name="connsiteY3-26" fmla="*/ 4210050 h 4210050"/>
              <a:gd name="connsiteX4-27" fmla="*/ 0 w 3571875"/>
              <a:gd name="connsiteY4-28" fmla="*/ 4210050 h 4210050"/>
              <a:gd name="connsiteX0-29" fmla="*/ 0 w 3571875"/>
              <a:gd name="connsiteY0-30" fmla="*/ 4210050 h 4210050"/>
              <a:gd name="connsiteX1-31" fmla="*/ 0 w 3571875"/>
              <a:gd name="connsiteY1-32" fmla="*/ 0 h 4210050"/>
              <a:gd name="connsiteX2-33" fmla="*/ 2028825 w 3571875"/>
              <a:gd name="connsiteY2-34" fmla="*/ 2393157 h 4210050"/>
              <a:gd name="connsiteX3-35" fmla="*/ 3571875 w 3571875"/>
              <a:gd name="connsiteY3-36" fmla="*/ 4210050 h 4210050"/>
              <a:gd name="connsiteX4-37" fmla="*/ 0 w 3571875"/>
              <a:gd name="connsiteY4-38" fmla="*/ 4210050 h 4210050"/>
              <a:gd name="connsiteX0-39" fmla="*/ 0 w 3571875"/>
              <a:gd name="connsiteY0-40" fmla="*/ 4210050 h 4210050"/>
              <a:gd name="connsiteX1-41" fmla="*/ 0 w 3571875"/>
              <a:gd name="connsiteY1-42" fmla="*/ 0 h 4210050"/>
              <a:gd name="connsiteX2-43" fmla="*/ 2028825 w 3571875"/>
              <a:gd name="connsiteY2-44" fmla="*/ 2281238 h 4210050"/>
              <a:gd name="connsiteX3-45" fmla="*/ 3571875 w 3571875"/>
              <a:gd name="connsiteY3-46" fmla="*/ 4210050 h 4210050"/>
              <a:gd name="connsiteX4-47" fmla="*/ 0 w 3571875"/>
              <a:gd name="connsiteY4-48" fmla="*/ 4210050 h 4210050"/>
              <a:gd name="connsiteX0-49" fmla="*/ 0 w 3571875"/>
              <a:gd name="connsiteY0-50" fmla="*/ 4210050 h 4210050"/>
              <a:gd name="connsiteX1-51" fmla="*/ 0 w 3571875"/>
              <a:gd name="connsiteY1-52" fmla="*/ 0 h 4210050"/>
              <a:gd name="connsiteX2-53" fmla="*/ 2028825 w 3571875"/>
              <a:gd name="connsiteY2-54" fmla="*/ 2393157 h 4210050"/>
              <a:gd name="connsiteX3-55" fmla="*/ 3571875 w 3571875"/>
              <a:gd name="connsiteY3-56" fmla="*/ 4210050 h 4210050"/>
              <a:gd name="connsiteX4-57" fmla="*/ 0 w 3571875"/>
              <a:gd name="connsiteY4-58" fmla="*/ 4210050 h 4210050"/>
              <a:gd name="connsiteX0-59" fmla="*/ 0 w 3571875"/>
              <a:gd name="connsiteY0-60" fmla="*/ 4210050 h 4210050"/>
              <a:gd name="connsiteX1-61" fmla="*/ 0 w 3571875"/>
              <a:gd name="connsiteY1-62" fmla="*/ 0 h 4210050"/>
              <a:gd name="connsiteX2-63" fmla="*/ 2028825 w 3571875"/>
              <a:gd name="connsiteY2-64" fmla="*/ 2393157 h 4210050"/>
              <a:gd name="connsiteX3-65" fmla="*/ 3571875 w 3571875"/>
              <a:gd name="connsiteY3-66" fmla="*/ 4210050 h 4210050"/>
              <a:gd name="connsiteX4-67" fmla="*/ 0 w 3571875"/>
              <a:gd name="connsiteY4-68" fmla="*/ 4210050 h 4210050"/>
              <a:gd name="connsiteX0-69" fmla="*/ 0 w 3571875"/>
              <a:gd name="connsiteY0-70" fmla="*/ 4210050 h 4210050"/>
              <a:gd name="connsiteX1-71" fmla="*/ 0 w 3571875"/>
              <a:gd name="connsiteY1-72" fmla="*/ 0 h 4210050"/>
              <a:gd name="connsiteX2-73" fmla="*/ 2076450 w 3571875"/>
              <a:gd name="connsiteY2-74" fmla="*/ 2274094 h 4210050"/>
              <a:gd name="connsiteX3-75" fmla="*/ 3571875 w 3571875"/>
              <a:gd name="connsiteY3-76" fmla="*/ 4210050 h 4210050"/>
              <a:gd name="connsiteX4-77" fmla="*/ 0 w 3571875"/>
              <a:gd name="connsiteY4-78" fmla="*/ 4210050 h 4210050"/>
              <a:gd name="connsiteX0-79" fmla="*/ 0 w 3571875"/>
              <a:gd name="connsiteY0-80" fmla="*/ 4210050 h 4210050"/>
              <a:gd name="connsiteX1-81" fmla="*/ 0 w 3571875"/>
              <a:gd name="connsiteY1-82" fmla="*/ 0 h 4210050"/>
              <a:gd name="connsiteX2-83" fmla="*/ 2245519 w 3571875"/>
              <a:gd name="connsiteY2-84" fmla="*/ 2405063 h 4210050"/>
              <a:gd name="connsiteX3-85" fmla="*/ 3571875 w 3571875"/>
              <a:gd name="connsiteY3-86" fmla="*/ 4210050 h 4210050"/>
              <a:gd name="connsiteX4-87" fmla="*/ 0 w 3571875"/>
              <a:gd name="connsiteY4-88" fmla="*/ 4210050 h 4210050"/>
              <a:gd name="connsiteX0-89" fmla="*/ 0 w 3571875"/>
              <a:gd name="connsiteY0-90" fmla="*/ 4210050 h 4210050"/>
              <a:gd name="connsiteX1-91" fmla="*/ 0 w 3571875"/>
              <a:gd name="connsiteY1-92" fmla="*/ 0 h 4210050"/>
              <a:gd name="connsiteX2-93" fmla="*/ 2038350 w 3571875"/>
              <a:gd name="connsiteY2-94" fmla="*/ 2405063 h 4210050"/>
              <a:gd name="connsiteX3-95" fmla="*/ 3571875 w 3571875"/>
              <a:gd name="connsiteY3-96" fmla="*/ 4210050 h 4210050"/>
              <a:gd name="connsiteX4-97" fmla="*/ 0 w 3571875"/>
              <a:gd name="connsiteY4-98" fmla="*/ 4210050 h 4210050"/>
              <a:gd name="connsiteX0-99" fmla="*/ 0 w 3571875"/>
              <a:gd name="connsiteY0-100" fmla="*/ 2433637 h 2433637"/>
              <a:gd name="connsiteX1-101" fmla="*/ 257175 w 3571875"/>
              <a:gd name="connsiteY1-102" fmla="*/ 0 h 2433637"/>
              <a:gd name="connsiteX2-103" fmla="*/ 2038350 w 3571875"/>
              <a:gd name="connsiteY2-104" fmla="*/ 628650 h 2433637"/>
              <a:gd name="connsiteX3-105" fmla="*/ 3571875 w 3571875"/>
              <a:gd name="connsiteY3-106" fmla="*/ 2433637 h 2433637"/>
              <a:gd name="connsiteX4-107" fmla="*/ 0 w 3571875"/>
              <a:gd name="connsiteY4-108" fmla="*/ 2433637 h 2433637"/>
              <a:gd name="connsiteX0-109" fmla="*/ 2382 w 3574257"/>
              <a:gd name="connsiteY0-110" fmla="*/ 1807368 h 1807368"/>
              <a:gd name="connsiteX1-111" fmla="*/ 0 w 3574257"/>
              <a:gd name="connsiteY1-112" fmla="*/ 0 h 1807368"/>
              <a:gd name="connsiteX2-113" fmla="*/ 2040732 w 3574257"/>
              <a:gd name="connsiteY2-114" fmla="*/ 2381 h 1807368"/>
              <a:gd name="connsiteX3-115" fmla="*/ 3574257 w 3574257"/>
              <a:gd name="connsiteY3-116" fmla="*/ 1807368 h 1807368"/>
              <a:gd name="connsiteX4-117" fmla="*/ 2382 w 3574257"/>
              <a:gd name="connsiteY4-118" fmla="*/ 1807368 h 1807368"/>
              <a:gd name="connsiteX0-119" fmla="*/ 2382 w 3574257"/>
              <a:gd name="connsiteY0-120" fmla="*/ 1807368 h 1807368"/>
              <a:gd name="connsiteX1-121" fmla="*/ 0 w 3574257"/>
              <a:gd name="connsiteY1-122" fmla="*/ 0 h 1807368"/>
              <a:gd name="connsiteX2-123" fmla="*/ 1924051 w 3574257"/>
              <a:gd name="connsiteY2-124" fmla="*/ 307181 h 1807368"/>
              <a:gd name="connsiteX3-125" fmla="*/ 3574257 w 3574257"/>
              <a:gd name="connsiteY3-126" fmla="*/ 1807368 h 1807368"/>
              <a:gd name="connsiteX4-127" fmla="*/ 2382 w 3574257"/>
              <a:gd name="connsiteY4-128" fmla="*/ 1807368 h 1807368"/>
              <a:gd name="connsiteX0-129" fmla="*/ 2382 w 3574257"/>
              <a:gd name="connsiteY0-130" fmla="*/ 1809749 h 1809749"/>
              <a:gd name="connsiteX1-131" fmla="*/ 0 w 3574257"/>
              <a:gd name="connsiteY1-132" fmla="*/ 2381 h 1809749"/>
              <a:gd name="connsiteX2-133" fmla="*/ 2038351 w 3574257"/>
              <a:gd name="connsiteY2-134" fmla="*/ 0 h 1809749"/>
              <a:gd name="connsiteX3-135" fmla="*/ 3574257 w 3574257"/>
              <a:gd name="connsiteY3-136" fmla="*/ 1809749 h 1809749"/>
              <a:gd name="connsiteX4-137" fmla="*/ 2382 w 3574257"/>
              <a:gd name="connsiteY4-138" fmla="*/ 1809749 h 1809749"/>
              <a:gd name="connsiteX0-139" fmla="*/ 2382 w 3574257"/>
              <a:gd name="connsiteY0-140" fmla="*/ 1807368 h 1807368"/>
              <a:gd name="connsiteX1-141" fmla="*/ 0 w 3574257"/>
              <a:gd name="connsiteY1-142" fmla="*/ 0 h 1807368"/>
              <a:gd name="connsiteX2-143" fmla="*/ 1640682 w 3574257"/>
              <a:gd name="connsiteY2-144" fmla="*/ 450057 h 1807368"/>
              <a:gd name="connsiteX3-145" fmla="*/ 3574257 w 3574257"/>
              <a:gd name="connsiteY3-146" fmla="*/ 1807368 h 1807368"/>
              <a:gd name="connsiteX4-147" fmla="*/ 2382 w 3574257"/>
              <a:gd name="connsiteY4-148" fmla="*/ 1807368 h 1807368"/>
              <a:gd name="connsiteX0-149" fmla="*/ 2382 w 3574257"/>
              <a:gd name="connsiteY0-150" fmla="*/ 1809749 h 1809749"/>
              <a:gd name="connsiteX1-151" fmla="*/ 0 w 3574257"/>
              <a:gd name="connsiteY1-152" fmla="*/ 2381 h 1809749"/>
              <a:gd name="connsiteX2-153" fmla="*/ 2038351 w 3574257"/>
              <a:gd name="connsiteY2-154" fmla="*/ 0 h 1809749"/>
              <a:gd name="connsiteX3-155" fmla="*/ 3574257 w 3574257"/>
              <a:gd name="connsiteY3-156" fmla="*/ 1809749 h 1809749"/>
              <a:gd name="connsiteX4-157" fmla="*/ 2382 w 3574257"/>
              <a:gd name="connsiteY4-158" fmla="*/ 1809749 h 1809749"/>
              <a:gd name="connsiteX0-159" fmla="*/ 2382 w 3574257"/>
              <a:gd name="connsiteY0-160" fmla="*/ 1807368 h 1807368"/>
              <a:gd name="connsiteX1-161" fmla="*/ 0 w 3574257"/>
              <a:gd name="connsiteY1-162" fmla="*/ 0 h 1807368"/>
              <a:gd name="connsiteX2-163" fmla="*/ 1657351 w 3574257"/>
              <a:gd name="connsiteY2-164" fmla="*/ 230982 h 1807368"/>
              <a:gd name="connsiteX3-165" fmla="*/ 3574257 w 3574257"/>
              <a:gd name="connsiteY3-166" fmla="*/ 1807368 h 1807368"/>
              <a:gd name="connsiteX4-167" fmla="*/ 2382 w 3574257"/>
              <a:gd name="connsiteY4-168" fmla="*/ 1807368 h 1807368"/>
              <a:gd name="connsiteX0-169" fmla="*/ 2382 w 3574257"/>
              <a:gd name="connsiteY0-170" fmla="*/ 1807368 h 1807368"/>
              <a:gd name="connsiteX1-171" fmla="*/ 0 w 3574257"/>
              <a:gd name="connsiteY1-172" fmla="*/ 0 h 1807368"/>
              <a:gd name="connsiteX2-173" fmla="*/ 2040732 w 3574257"/>
              <a:gd name="connsiteY2-174" fmla="*/ 2382 h 1807368"/>
              <a:gd name="connsiteX3-175" fmla="*/ 3574257 w 3574257"/>
              <a:gd name="connsiteY3-176" fmla="*/ 1807368 h 1807368"/>
              <a:gd name="connsiteX4-177" fmla="*/ 2382 w 3574257"/>
              <a:gd name="connsiteY4-178" fmla="*/ 1807368 h 1807368"/>
              <a:gd name="connsiteX0-179" fmla="*/ 2382 w 3574257"/>
              <a:gd name="connsiteY0-180" fmla="*/ 1807368 h 1807368"/>
              <a:gd name="connsiteX1-181" fmla="*/ 0 w 3574257"/>
              <a:gd name="connsiteY1-182" fmla="*/ 0 h 1807368"/>
              <a:gd name="connsiteX2-183" fmla="*/ 1774032 w 3574257"/>
              <a:gd name="connsiteY2-184" fmla="*/ 161925 h 1807368"/>
              <a:gd name="connsiteX3-185" fmla="*/ 3574257 w 3574257"/>
              <a:gd name="connsiteY3-186" fmla="*/ 1807368 h 1807368"/>
              <a:gd name="connsiteX4-187" fmla="*/ 2382 w 3574257"/>
              <a:gd name="connsiteY4-188" fmla="*/ 1807368 h 1807368"/>
              <a:gd name="connsiteX0-189" fmla="*/ 2382 w 3574257"/>
              <a:gd name="connsiteY0-190" fmla="*/ 1807368 h 1807368"/>
              <a:gd name="connsiteX1-191" fmla="*/ 0 w 3574257"/>
              <a:gd name="connsiteY1-192" fmla="*/ 0 h 1807368"/>
              <a:gd name="connsiteX2-193" fmla="*/ 1969294 w 3574257"/>
              <a:gd name="connsiteY2-194" fmla="*/ 21432 h 1807368"/>
              <a:gd name="connsiteX3-195" fmla="*/ 3574257 w 3574257"/>
              <a:gd name="connsiteY3-196" fmla="*/ 1807368 h 1807368"/>
              <a:gd name="connsiteX4-197" fmla="*/ 2382 w 3574257"/>
              <a:gd name="connsiteY4-198" fmla="*/ 1807368 h 1807368"/>
              <a:gd name="connsiteX0-199" fmla="*/ 2382 w 3574257"/>
              <a:gd name="connsiteY0-200" fmla="*/ 1807368 h 1807368"/>
              <a:gd name="connsiteX1-201" fmla="*/ 0 w 3574257"/>
              <a:gd name="connsiteY1-202" fmla="*/ 0 h 1807368"/>
              <a:gd name="connsiteX2-203" fmla="*/ 1819275 w 3574257"/>
              <a:gd name="connsiteY2-204" fmla="*/ 200026 h 1807368"/>
              <a:gd name="connsiteX3-205" fmla="*/ 3574257 w 3574257"/>
              <a:gd name="connsiteY3-206" fmla="*/ 1807368 h 1807368"/>
              <a:gd name="connsiteX4-207" fmla="*/ 2382 w 3574257"/>
              <a:gd name="connsiteY4-208" fmla="*/ 1807368 h 1807368"/>
              <a:gd name="connsiteX0-209" fmla="*/ 2382 w 3574257"/>
              <a:gd name="connsiteY0-210" fmla="*/ 1807368 h 1807368"/>
              <a:gd name="connsiteX1-211" fmla="*/ 0 w 3574257"/>
              <a:gd name="connsiteY1-212" fmla="*/ 0 h 1807368"/>
              <a:gd name="connsiteX2-213" fmla="*/ 2045494 w 3574257"/>
              <a:gd name="connsiteY2-214" fmla="*/ 1 h 1807368"/>
              <a:gd name="connsiteX3-215" fmla="*/ 3574257 w 3574257"/>
              <a:gd name="connsiteY3-216" fmla="*/ 1807368 h 1807368"/>
              <a:gd name="connsiteX4-217" fmla="*/ 2382 w 3574257"/>
              <a:gd name="connsiteY4-218" fmla="*/ 1807368 h 180736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  <a:gd name="connsiteX0-111" fmla="*/ 0 w 3352800"/>
              <a:gd name="connsiteY0-112" fmla="*/ 2002631 h 2002631"/>
              <a:gd name="connsiteX1-113" fmla="*/ 754045 w 3352800"/>
              <a:gd name="connsiteY1-114" fmla="*/ 1468326 h 2002631"/>
              <a:gd name="connsiteX2-115" fmla="*/ 3352800 w 3352800"/>
              <a:gd name="connsiteY2-116" fmla="*/ 0 h 2002631"/>
              <a:gd name="connsiteX3-117" fmla="*/ 3352800 w 3352800"/>
              <a:gd name="connsiteY3-118" fmla="*/ 2002631 h 2002631"/>
              <a:gd name="connsiteX4-119" fmla="*/ 0 w 3352800"/>
              <a:gd name="connsiteY4-120" fmla="*/ 2002631 h 2002631"/>
              <a:gd name="connsiteX0-121" fmla="*/ 0 w 3352800"/>
              <a:gd name="connsiteY0-122" fmla="*/ 534305 h 534305"/>
              <a:gd name="connsiteX1-123" fmla="*/ 754045 w 3352800"/>
              <a:gd name="connsiteY1-124" fmla="*/ 0 h 534305"/>
              <a:gd name="connsiteX2-125" fmla="*/ 3352800 w 3352800"/>
              <a:gd name="connsiteY2-126" fmla="*/ 7687 h 534305"/>
              <a:gd name="connsiteX3-127" fmla="*/ 3352800 w 3352800"/>
              <a:gd name="connsiteY3-128" fmla="*/ 534305 h 534305"/>
              <a:gd name="connsiteX4-129" fmla="*/ 0 w 3352800"/>
              <a:gd name="connsiteY4-130" fmla="*/ 534305 h 534305"/>
              <a:gd name="connsiteX0-131" fmla="*/ 0 w 3352800"/>
              <a:gd name="connsiteY0-132" fmla="*/ 534305 h 534305"/>
              <a:gd name="connsiteX1-133" fmla="*/ 754045 w 3352800"/>
              <a:gd name="connsiteY1-134" fmla="*/ 0 h 534305"/>
              <a:gd name="connsiteX2-135" fmla="*/ 3352800 w 3352800"/>
              <a:gd name="connsiteY2-136" fmla="*/ 7687 h 534305"/>
              <a:gd name="connsiteX3-137" fmla="*/ 3352800 w 3352800"/>
              <a:gd name="connsiteY3-138" fmla="*/ 534305 h 534305"/>
              <a:gd name="connsiteX4-139" fmla="*/ 0 w 3352800"/>
              <a:gd name="connsiteY4-140" fmla="*/ 534305 h 534305"/>
              <a:gd name="connsiteX0-141" fmla="*/ 0 w 3352800"/>
              <a:gd name="connsiteY0-142" fmla="*/ 526618 h 526618"/>
              <a:gd name="connsiteX1-143" fmla="*/ 980611 w 3352800"/>
              <a:gd name="connsiteY1-144" fmla="*/ 93681 h 526618"/>
              <a:gd name="connsiteX2-145" fmla="*/ 3352800 w 3352800"/>
              <a:gd name="connsiteY2-146" fmla="*/ 0 h 526618"/>
              <a:gd name="connsiteX3-147" fmla="*/ 3352800 w 3352800"/>
              <a:gd name="connsiteY3-148" fmla="*/ 526618 h 526618"/>
              <a:gd name="connsiteX4-149" fmla="*/ 0 w 3352800"/>
              <a:gd name="connsiteY4-150" fmla="*/ 526618 h 526618"/>
              <a:gd name="connsiteX0-151" fmla="*/ 0 w 3352800"/>
              <a:gd name="connsiteY0-152" fmla="*/ 526888 h 526888"/>
              <a:gd name="connsiteX1-153" fmla="*/ 744735 w 3352800"/>
              <a:gd name="connsiteY1-154" fmla="*/ 0 h 526888"/>
              <a:gd name="connsiteX2-155" fmla="*/ 3352800 w 3352800"/>
              <a:gd name="connsiteY2-156" fmla="*/ 270 h 526888"/>
              <a:gd name="connsiteX3-157" fmla="*/ 3352800 w 3352800"/>
              <a:gd name="connsiteY3-158" fmla="*/ 526888 h 526888"/>
              <a:gd name="connsiteX4-159" fmla="*/ 0 w 3352800"/>
              <a:gd name="connsiteY4-160" fmla="*/ 526888 h 526888"/>
              <a:gd name="connsiteX0-161" fmla="*/ 0 w 3352800"/>
              <a:gd name="connsiteY0-162" fmla="*/ 526618 h 526618"/>
              <a:gd name="connsiteX1-163" fmla="*/ 811948 w 3352800"/>
              <a:gd name="connsiteY1-164" fmla="*/ 60921 h 526618"/>
              <a:gd name="connsiteX2-165" fmla="*/ 3352800 w 3352800"/>
              <a:gd name="connsiteY2-166" fmla="*/ 0 h 526618"/>
              <a:gd name="connsiteX3-167" fmla="*/ 3352800 w 3352800"/>
              <a:gd name="connsiteY3-168" fmla="*/ 526618 h 526618"/>
              <a:gd name="connsiteX4-169" fmla="*/ 0 w 3352800"/>
              <a:gd name="connsiteY4-170" fmla="*/ 526618 h 526618"/>
              <a:gd name="connsiteX0-171" fmla="*/ 0 w 3352800"/>
              <a:gd name="connsiteY0-172" fmla="*/ 527584 h 527584"/>
              <a:gd name="connsiteX1-173" fmla="*/ 751718 w 3352800"/>
              <a:gd name="connsiteY1-174" fmla="*/ 0 h 527584"/>
              <a:gd name="connsiteX2-175" fmla="*/ 3352800 w 3352800"/>
              <a:gd name="connsiteY2-176" fmla="*/ 966 h 527584"/>
              <a:gd name="connsiteX3-177" fmla="*/ 3352800 w 3352800"/>
              <a:gd name="connsiteY3-178" fmla="*/ 527584 h 527584"/>
              <a:gd name="connsiteX4-179" fmla="*/ 0 w 3352800"/>
              <a:gd name="connsiteY4-180" fmla="*/ 527584 h 527584"/>
              <a:gd name="connsiteX0-181" fmla="*/ 0 w 3352800"/>
              <a:gd name="connsiteY0-182" fmla="*/ 527584 h 527584"/>
              <a:gd name="connsiteX1-183" fmla="*/ 751718 w 3352800"/>
              <a:gd name="connsiteY1-184" fmla="*/ 0 h 527584"/>
              <a:gd name="connsiteX2-185" fmla="*/ 3241069 w 3352800"/>
              <a:gd name="connsiteY2-186" fmla="*/ 94144 h 527584"/>
              <a:gd name="connsiteX3-187" fmla="*/ 3352800 w 3352800"/>
              <a:gd name="connsiteY3-188" fmla="*/ 527584 h 527584"/>
              <a:gd name="connsiteX4-189" fmla="*/ 0 w 3352800"/>
              <a:gd name="connsiteY4-190" fmla="*/ 527584 h 527584"/>
              <a:gd name="connsiteX0-191" fmla="*/ 0 w 3352800"/>
              <a:gd name="connsiteY0-192" fmla="*/ 527584 h 527584"/>
              <a:gd name="connsiteX1-193" fmla="*/ 751718 w 3352800"/>
              <a:gd name="connsiteY1-194" fmla="*/ 0 h 527584"/>
              <a:gd name="connsiteX2-195" fmla="*/ 3352800 w 3352800"/>
              <a:gd name="connsiteY2-196" fmla="*/ 271 h 527584"/>
              <a:gd name="connsiteX3-197" fmla="*/ 3352800 w 3352800"/>
              <a:gd name="connsiteY3-198" fmla="*/ 527584 h 527584"/>
              <a:gd name="connsiteX4-199" fmla="*/ 0 w 3352800"/>
              <a:gd name="connsiteY4-200" fmla="*/ 527584 h 527584"/>
              <a:gd name="connsiteX0-201" fmla="*/ 0 w 3352800"/>
              <a:gd name="connsiteY0-202" fmla="*/ 527313 h 527313"/>
              <a:gd name="connsiteX1-203" fmla="*/ 900984 w 3352800"/>
              <a:gd name="connsiteY1-204" fmla="*/ 97774 h 527313"/>
              <a:gd name="connsiteX2-205" fmla="*/ 3352800 w 3352800"/>
              <a:gd name="connsiteY2-206" fmla="*/ 0 h 527313"/>
              <a:gd name="connsiteX3-207" fmla="*/ 3352800 w 3352800"/>
              <a:gd name="connsiteY3-208" fmla="*/ 527313 h 527313"/>
              <a:gd name="connsiteX4-209" fmla="*/ 0 w 3352800"/>
              <a:gd name="connsiteY4-210" fmla="*/ 527313 h 527313"/>
              <a:gd name="connsiteX0-211" fmla="*/ 0 w 3352800"/>
              <a:gd name="connsiteY0-212" fmla="*/ 527584 h 527584"/>
              <a:gd name="connsiteX1-213" fmla="*/ 748227 w 3352800"/>
              <a:gd name="connsiteY1-214" fmla="*/ 0 h 527584"/>
              <a:gd name="connsiteX2-215" fmla="*/ 3352800 w 3352800"/>
              <a:gd name="connsiteY2-216" fmla="*/ 271 h 527584"/>
              <a:gd name="connsiteX3-217" fmla="*/ 3352800 w 3352800"/>
              <a:gd name="connsiteY3-218" fmla="*/ 527584 h 527584"/>
              <a:gd name="connsiteX4-219" fmla="*/ 0 w 3352800"/>
              <a:gd name="connsiteY4-220" fmla="*/ 527584 h 527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eaLnBrk="1" hangingPunct="1">
              <a:defRPr sz="16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3F1CD4-1D89-42B3-92A6-E73F165AA4A8}" type="slidenum">
              <a:rPr lang="en-US" altLang="zh-CN"/>
              <a:t>‹#›</a:t>
            </a:fld>
            <a:endParaRPr lang="en-US" altLang="zh-CN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5338763"/>
            <a:ext cx="18192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</a:defRPr>
      </a:lvl9pPr>
    </p:titleStyle>
    <p:bodyStyle>
      <a:lvl1pPr indent="457200" algn="l" rtl="0" fontAlgn="base">
        <a:spcBef>
          <a:spcPts val="8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1pPr>
      <a:lvl2pPr marL="173355" indent="-173355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2pPr>
      <a:lvl3pPr marL="401955" indent="-163830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3pPr>
      <a:lvl4pPr marL="630555" indent="-163830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4pPr>
      <a:lvl5pPr marL="859155" indent="-173355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5pPr>
      <a:lvl6pPr marL="1097280" indent="-173990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185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785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1970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 rot="19140000">
            <a:off x="817563" y="1730375"/>
            <a:ext cx="5648325" cy="12049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000" b="1" cap="none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4000" b="1" cap="none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4000" b="1" cap="none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章 </a:t>
            </a:r>
            <a:r>
              <a:rPr lang="en-US" altLang="zh-CN" sz="4000" b="1" cap="none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Arduino</a:t>
            </a:r>
            <a:r>
              <a:rPr lang="zh-CN" altLang="en-US" sz="4000" b="1" cap="none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编程</a:t>
            </a:r>
            <a:r>
              <a:rPr lang="zh-CN" altLang="en-US" sz="3600" b="1" cap="none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sz="3600" b="1" cap="none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2.1.2 </a:t>
            </a:r>
            <a:r>
              <a:rPr lang="zh-CN" altLang="en-US" sz="2400" dirty="0">
                <a:latin typeface="+mj-ea"/>
              </a:rPr>
              <a:t>使用</a:t>
            </a:r>
            <a:r>
              <a:rPr lang="en-US" altLang="zh-CN" sz="2400" dirty="0">
                <a:latin typeface="+mj-ea"/>
              </a:rPr>
              <a:t>IDE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sp>
        <p:nvSpPr>
          <p:cNvPr id="5" name="内容占位符 1"/>
          <p:cNvSpPr txBox="1">
            <a:spLocks/>
          </p:cNvSpPr>
          <p:nvPr/>
        </p:nvSpPr>
        <p:spPr bwMode="auto">
          <a:xfrm>
            <a:off x="609601" y="1252538"/>
            <a:ext cx="78867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45720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2400" b="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1pPr>
            <a:lvl2pPr marL="1733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2pPr>
            <a:lvl3pPr marL="4019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3pPr>
            <a:lvl4pPr marL="6305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4pPr>
            <a:lvl5pPr marL="8591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5pPr>
            <a:lvl6pPr marL="1097280" indent="-17399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1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7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1970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zh-CN" altLang="en-US" dirty="0">
                <a:latin typeface="+mj-ea"/>
                <a:ea typeface="+mj-ea"/>
              </a:rPr>
              <a:t>使用 </a:t>
            </a:r>
            <a:r>
              <a:rPr lang="en-US" altLang="zh-CN" dirty="0">
                <a:latin typeface="+mj-ea"/>
                <a:ea typeface="+mj-ea"/>
              </a:rPr>
              <a:t>Arduino IDE</a:t>
            </a:r>
            <a:r>
              <a:rPr lang="zh-CN" altLang="en-US" dirty="0">
                <a:latin typeface="+mj-ea"/>
                <a:ea typeface="+mj-ea"/>
              </a:rPr>
              <a:t>，需要将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开发板通过 </a:t>
            </a:r>
            <a:r>
              <a:rPr lang="en-US" altLang="zh-CN" dirty="0">
                <a:latin typeface="+mj-ea"/>
                <a:ea typeface="+mj-ea"/>
              </a:rPr>
              <a:t>USB </a:t>
            </a:r>
            <a:r>
              <a:rPr lang="zh-CN" altLang="en-US" dirty="0">
                <a:latin typeface="+mj-ea"/>
                <a:ea typeface="+mj-ea"/>
              </a:rPr>
              <a:t>线连接到计算机。这样，计算机</a:t>
            </a:r>
            <a:r>
              <a:rPr lang="zh-CN" altLang="en-US" dirty="0" smtClean="0">
                <a:latin typeface="+mj-ea"/>
                <a:ea typeface="+mj-ea"/>
              </a:rPr>
              <a:t>会为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开发板安装驱动程序，并分配相应的 </a:t>
            </a:r>
            <a:r>
              <a:rPr lang="en-US" altLang="zh-CN" dirty="0">
                <a:latin typeface="+mj-ea"/>
                <a:ea typeface="+mj-ea"/>
              </a:rPr>
              <a:t>COM </a:t>
            </a:r>
            <a:r>
              <a:rPr lang="zh-CN" altLang="en-US" dirty="0">
                <a:latin typeface="+mj-ea"/>
                <a:ea typeface="+mj-ea"/>
              </a:rPr>
              <a:t>端口，如 </a:t>
            </a:r>
            <a:r>
              <a:rPr lang="en-US" altLang="zh-CN" dirty="0">
                <a:latin typeface="+mj-ea"/>
                <a:ea typeface="+mj-ea"/>
              </a:rPr>
              <a:t>COM1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>
                <a:latin typeface="+mj-ea"/>
                <a:ea typeface="+mj-ea"/>
              </a:rPr>
              <a:t>COM2 </a:t>
            </a:r>
            <a:r>
              <a:rPr lang="zh-CN" altLang="en-US" dirty="0">
                <a:latin typeface="+mj-ea"/>
                <a:ea typeface="+mj-ea"/>
              </a:rPr>
              <a:t>等。计算机和系统分配的 </a:t>
            </a:r>
            <a:r>
              <a:rPr lang="en-US" altLang="zh-CN" dirty="0">
                <a:latin typeface="+mj-ea"/>
                <a:ea typeface="+mj-ea"/>
              </a:rPr>
              <a:t>COM </a:t>
            </a:r>
            <a:r>
              <a:rPr lang="zh-CN" altLang="en-US" dirty="0">
                <a:latin typeface="+mj-ea"/>
                <a:ea typeface="+mj-ea"/>
              </a:rPr>
              <a:t>端口是不一样的</a:t>
            </a:r>
            <a:r>
              <a:rPr lang="zh-CN" altLang="en-US" dirty="0" smtClean="0">
                <a:latin typeface="+mj-ea"/>
                <a:ea typeface="+mj-ea"/>
              </a:rPr>
              <a:t>。</a:t>
            </a:r>
            <a:endParaRPr lang="en-US" altLang="zh-CN" dirty="0" smtClean="0">
              <a:latin typeface="+mj-ea"/>
              <a:ea typeface="+mj-ea"/>
            </a:endParaRPr>
          </a:p>
          <a:p>
            <a:pPr eaLnBrk="1" hangingPunct="1"/>
            <a:r>
              <a:rPr lang="zh-CN" altLang="en-US" dirty="0">
                <a:latin typeface="+mj-ea"/>
                <a:ea typeface="+mj-ea"/>
              </a:rPr>
              <a:t>在菜单栏中打开“工具”“端口”，进行</a:t>
            </a:r>
            <a:r>
              <a:rPr lang="zh-CN" altLang="en-US" dirty="0" smtClean="0">
                <a:latin typeface="+mj-ea"/>
                <a:ea typeface="+mj-ea"/>
              </a:rPr>
              <a:t>端口</a:t>
            </a:r>
            <a:r>
              <a:rPr lang="zh-CN" altLang="en-US" dirty="0">
                <a:latin typeface="+mj-ea"/>
                <a:ea typeface="+mj-ea"/>
              </a:rPr>
              <a:t>设置，设置为计算机硬件管理中分配的端口；然后，在菜单栏打开“工具”“开发板”，</a:t>
            </a:r>
            <a:r>
              <a:rPr lang="zh-CN" altLang="en-US" dirty="0" smtClean="0">
                <a:latin typeface="+mj-ea"/>
                <a:ea typeface="+mj-ea"/>
              </a:rPr>
              <a:t>选择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开发板的类型，如 </a:t>
            </a:r>
            <a:r>
              <a:rPr lang="en-US" altLang="zh-CN" dirty="0">
                <a:latin typeface="+mj-ea"/>
                <a:ea typeface="+mj-ea"/>
              </a:rPr>
              <a:t>Uno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>
                <a:latin typeface="+mj-ea"/>
                <a:ea typeface="+mj-ea"/>
              </a:rPr>
              <a:t>DUE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>
                <a:latin typeface="+mj-ea"/>
                <a:ea typeface="+mj-ea"/>
              </a:rPr>
              <a:t>YUN </a:t>
            </a:r>
            <a:r>
              <a:rPr lang="zh-CN" altLang="en-US" dirty="0">
                <a:latin typeface="+mj-ea"/>
                <a:ea typeface="+mj-ea"/>
              </a:rPr>
              <a:t>等各种上面介绍的开发板。这样计算机就</a:t>
            </a:r>
            <a:r>
              <a:rPr lang="zh-CN" altLang="en-US" dirty="0" smtClean="0">
                <a:latin typeface="+mj-ea"/>
                <a:ea typeface="+mj-ea"/>
              </a:rPr>
              <a:t>可以</a:t>
            </a:r>
            <a:r>
              <a:rPr lang="zh-CN" altLang="en-US" dirty="0">
                <a:latin typeface="+mj-ea"/>
                <a:ea typeface="+mj-ea"/>
              </a:rPr>
              <a:t>与开发板进行通信了。</a:t>
            </a:r>
            <a:endParaRPr lang="zh-CN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05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2.1.2 </a:t>
            </a:r>
            <a:r>
              <a:rPr lang="zh-CN" altLang="en-US" sz="2400" dirty="0">
                <a:latin typeface="+mj-ea"/>
              </a:rPr>
              <a:t>使用</a:t>
            </a:r>
            <a:r>
              <a:rPr lang="en-US" altLang="zh-CN" sz="2400" dirty="0">
                <a:latin typeface="+mj-ea"/>
              </a:rPr>
              <a:t>IDE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sp>
        <p:nvSpPr>
          <p:cNvPr id="5" name="内容占位符 1"/>
          <p:cNvSpPr txBox="1">
            <a:spLocks/>
          </p:cNvSpPr>
          <p:nvPr/>
        </p:nvSpPr>
        <p:spPr bwMode="auto">
          <a:xfrm>
            <a:off x="609601" y="1252538"/>
            <a:ext cx="78867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45720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2400" b="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1pPr>
            <a:lvl2pPr marL="1733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2pPr>
            <a:lvl3pPr marL="4019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3pPr>
            <a:lvl4pPr marL="6305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4pPr>
            <a:lvl5pPr marL="8591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5pPr>
            <a:lvl6pPr marL="1097280" indent="-17399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1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7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1970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zh-CN" dirty="0">
                <a:latin typeface="+mj-ea"/>
                <a:ea typeface="+mj-ea"/>
              </a:rPr>
              <a:t>void setup()</a:t>
            </a:r>
            <a:r>
              <a:rPr lang="zh-CN" altLang="en-US" dirty="0">
                <a:latin typeface="+mj-ea"/>
                <a:ea typeface="+mj-ea"/>
              </a:rPr>
              <a:t>里面的代码在导通电源时会被执行一次，而 </a:t>
            </a:r>
            <a:r>
              <a:rPr lang="en-US" altLang="zh-CN" dirty="0">
                <a:latin typeface="+mj-ea"/>
                <a:ea typeface="+mj-ea"/>
              </a:rPr>
              <a:t>void loop()</a:t>
            </a:r>
            <a:r>
              <a:rPr lang="zh-CN" altLang="en-US" dirty="0">
                <a:latin typeface="+mj-ea"/>
                <a:ea typeface="+mj-ea"/>
              </a:rPr>
              <a:t>里面的</a:t>
            </a:r>
            <a:r>
              <a:rPr lang="zh-CN" altLang="en-US" dirty="0" smtClean="0">
                <a:latin typeface="+mj-ea"/>
                <a:ea typeface="+mj-ea"/>
              </a:rPr>
              <a:t>代码会</a:t>
            </a:r>
            <a:r>
              <a:rPr lang="zh-CN" altLang="en-US" dirty="0">
                <a:latin typeface="+mj-ea"/>
                <a:ea typeface="+mj-ea"/>
              </a:rPr>
              <a:t>不断执行</a:t>
            </a:r>
            <a:r>
              <a:rPr lang="zh-CN" altLang="en-US" dirty="0" smtClean="0">
                <a:latin typeface="+mj-ea"/>
                <a:ea typeface="+mj-ea"/>
              </a:rPr>
              <a:t>。</a:t>
            </a:r>
            <a:endParaRPr lang="en-US" altLang="zh-CN" dirty="0" smtClean="0">
              <a:latin typeface="+mj-ea"/>
              <a:ea typeface="+mj-ea"/>
            </a:endParaRPr>
          </a:p>
          <a:p>
            <a:pPr eaLnBrk="1" hangingPunct="1"/>
            <a:r>
              <a:rPr lang="zh-CN" altLang="en-US" dirty="0" smtClean="0">
                <a:latin typeface="+mj-ea"/>
                <a:ea typeface="+mj-ea"/>
              </a:rPr>
              <a:t>由于</a:t>
            </a:r>
            <a:r>
              <a:rPr lang="zh-CN" altLang="en-US" dirty="0">
                <a:latin typeface="+mj-ea"/>
                <a:ea typeface="+mj-ea"/>
              </a:rPr>
              <a:t>在一般的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开发板上，第 </a:t>
            </a:r>
            <a:r>
              <a:rPr lang="en-US" altLang="zh-CN" dirty="0">
                <a:latin typeface="+mj-ea"/>
                <a:ea typeface="+mj-ea"/>
              </a:rPr>
              <a:t>13 </a:t>
            </a:r>
            <a:r>
              <a:rPr lang="zh-CN" altLang="en-US" dirty="0">
                <a:latin typeface="+mj-ea"/>
                <a:ea typeface="+mj-ea"/>
              </a:rPr>
              <a:t>脚上都有一个 </a:t>
            </a:r>
            <a:r>
              <a:rPr lang="en-US" altLang="zh-CN" dirty="0">
                <a:latin typeface="+mj-ea"/>
                <a:ea typeface="+mj-ea"/>
              </a:rPr>
              <a:t>LED </a:t>
            </a:r>
            <a:r>
              <a:rPr lang="zh-CN" altLang="en-US" dirty="0">
                <a:latin typeface="+mj-ea"/>
                <a:ea typeface="+mj-ea"/>
              </a:rPr>
              <a:t>灯，所以定义</a:t>
            </a:r>
            <a:r>
              <a:rPr lang="zh-CN" altLang="en-US" dirty="0" smtClean="0">
                <a:latin typeface="+mj-ea"/>
                <a:ea typeface="+mj-ea"/>
              </a:rPr>
              <a:t>整形变量 </a:t>
            </a:r>
            <a:r>
              <a:rPr lang="en-US" altLang="zh-CN" dirty="0">
                <a:latin typeface="+mj-ea"/>
                <a:ea typeface="+mj-ea"/>
              </a:rPr>
              <a:t>led=13</a:t>
            </a:r>
            <a:r>
              <a:rPr lang="zh-CN" altLang="en-US" dirty="0">
                <a:latin typeface="+mj-ea"/>
                <a:ea typeface="+mj-ea"/>
              </a:rPr>
              <a:t>，用于函数的控制。另外，程序中用了一些函数，</a:t>
            </a:r>
            <a:r>
              <a:rPr lang="en-US" altLang="zh-CN" dirty="0" err="1">
                <a:latin typeface="+mj-ea"/>
                <a:ea typeface="+mj-ea"/>
              </a:rPr>
              <a:t>pinMode</a:t>
            </a:r>
            <a:r>
              <a:rPr lang="en-US" altLang="zh-CN" dirty="0">
                <a:latin typeface="+mj-ea"/>
                <a:ea typeface="+mj-ea"/>
              </a:rPr>
              <a:t>()</a:t>
            </a:r>
            <a:r>
              <a:rPr lang="zh-CN" altLang="en-US" dirty="0">
                <a:latin typeface="+mj-ea"/>
                <a:ea typeface="+mj-ea"/>
              </a:rPr>
              <a:t>是设置引脚的输入</a:t>
            </a:r>
            <a:r>
              <a:rPr lang="zh-CN" altLang="en-US" dirty="0" smtClean="0">
                <a:latin typeface="+mj-ea"/>
                <a:ea typeface="+mj-ea"/>
              </a:rPr>
              <a:t>或者</a:t>
            </a:r>
            <a:r>
              <a:rPr lang="zh-CN" altLang="en-US" dirty="0">
                <a:latin typeface="+mj-ea"/>
                <a:ea typeface="+mj-ea"/>
              </a:rPr>
              <a:t>输出；</a:t>
            </a:r>
            <a:r>
              <a:rPr lang="en-US" altLang="zh-CN" dirty="0">
                <a:latin typeface="+mj-ea"/>
                <a:ea typeface="+mj-ea"/>
              </a:rPr>
              <a:t>delay()</a:t>
            </a:r>
            <a:r>
              <a:rPr lang="zh-CN" altLang="en-US" dirty="0">
                <a:latin typeface="+mj-ea"/>
                <a:ea typeface="+mj-ea"/>
              </a:rPr>
              <a:t>设置延迟的时间，单位为 </a:t>
            </a:r>
            <a:r>
              <a:rPr lang="en-US" altLang="zh-CN" dirty="0" err="1">
                <a:latin typeface="+mj-ea"/>
                <a:ea typeface="+mj-ea"/>
              </a:rPr>
              <a:t>ms</a:t>
            </a:r>
            <a:r>
              <a:rPr lang="zh-CN" altLang="en-US" dirty="0">
                <a:latin typeface="+mj-ea"/>
                <a:ea typeface="+mj-ea"/>
              </a:rPr>
              <a:t>；</a:t>
            </a:r>
            <a:r>
              <a:rPr lang="en-US" altLang="zh-CN" dirty="0" err="1">
                <a:latin typeface="+mj-ea"/>
                <a:ea typeface="+mj-ea"/>
              </a:rPr>
              <a:t>digitalWrite</a:t>
            </a:r>
            <a:r>
              <a:rPr lang="en-US" altLang="zh-CN" dirty="0">
                <a:latin typeface="+mj-ea"/>
                <a:ea typeface="+mj-ea"/>
              </a:rPr>
              <a:t>()</a:t>
            </a:r>
            <a:r>
              <a:rPr lang="zh-CN" altLang="en-US" dirty="0">
                <a:latin typeface="+mj-ea"/>
                <a:ea typeface="+mj-ea"/>
              </a:rPr>
              <a:t>是向 </a:t>
            </a:r>
            <a:r>
              <a:rPr lang="en-US" altLang="zh-CN" dirty="0">
                <a:latin typeface="+mj-ea"/>
                <a:ea typeface="+mj-ea"/>
              </a:rPr>
              <a:t>led </a:t>
            </a:r>
            <a:r>
              <a:rPr lang="zh-CN" altLang="en-US" dirty="0">
                <a:latin typeface="+mj-ea"/>
                <a:ea typeface="+mj-ea"/>
              </a:rPr>
              <a:t>变量写入相关的值，</a:t>
            </a:r>
            <a:r>
              <a:rPr lang="zh-CN" altLang="en-US" dirty="0" smtClean="0">
                <a:latin typeface="+mj-ea"/>
                <a:ea typeface="+mj-ea"/>
              </a:rPr>
              <a:t>使得</a:t>
            </a:r>
            <a:r>
              <a:rPr lang="en-US" altLang="zh-CN" dirty="0" smtClean="0">
                <a:latin typeface="+mj-ea"/>
                <a:ea typeface="+mj-ea"/>
              </a:rPr>
              <a:t>13</a:t>
            </a:r>
            <a:r>
              <a:rPr lang="zh-CN" altLang="en-US" dirty="0" smtClean="0">
                <a:latin typeface="+mj-ea"/>
                <a:ea typeface="+mj-ea"/>
              </a:rPr>
              <a:t>脚</a:t>
            </a:r>
            <a:r>
              <a:rPr lang="zh-CN" altLang="en-US" dirty="0">
                <a:latin typeface="+mj-ea"/>
                <a:ea typeface="+mj-ea"/>
              </a:rPr>
              <a:t>的 </a:t>
            </a:r>
            <a:r>
              <a:rPr lang="en-US" altLang="zh-CN" dirty="0">
                <a:latin typeface="+mj-ea"/>
                <a:ea typeface="+mj-ea"/>
              </a:rPr>
              <a:t>LED </a:t>
            </a:r>
            <a:r>
              <a:rPr lang="zh-CN" altLang="en-US" dirty="0">
                <a:latin typeface="+mj-ea"/>
                <a:ea typeface="+mj-ea"/>
              </a:rPr>
              <a:t>灯的电平发生变化</a:t>
            </a:r>
            <a:r>
              <a:rPr lang="en-US" altLang="zh-CN" dirty="0">
                <a:latin typeface="+mj-ea"/>
                <a:ea typeface="+mj-ea"/>
              </a:rPr>
              <a:t>——HIGH </a:t>
            </a:r>
            <a:r>
              <a:rPr lang="zh-CN" altLang="en-US" dirty="0">
                <a:latin typeface="+mj-ea"/>
                <a:ea typeface="+mj-ea"/>
              </a:rPr>
              <a:t>或者 </a:t>
            </a:r>
            <a:r>
              <a:rPr lang="en-US" altLang="zh-CN" dirty="0">
                <a:latin typeface="+mj-ea"/>
                <a:ea typeface="+mj-ea"/>
              </a:rPr>
              <a:t>LOW</a:t>
            </a:r>
            <a:r>
              <a:rPr lang="zh-CN" altLang="en-US" dirty="0">
                <a:latin typeface="+mj-ea"/>
                <a:ea typeface="+mj-ea"/>
              </a:rPr>
              <a:t>。这样 </a:t>
            </a:r>
            <a:r>
              <a:rPr lang="en-US" altLang="zh-CN" dirty="0">
                <a:latin typeface="+mj-ea"/>
                <a:ea typeface="+mj-ea"/>
              </a:rPr>
              <a:t>LED </a:t>
            </a:r>
            <a:r>
              <a:rPr lang="zh-CN" altLang="en-US" dirty="0">
                <a:latin typeface="+mj-ea"/>
                <a:ea typeface="+mj-ea"/>
              </a:rPr>
              <a:t>灯就会根据延迟的时间</a:t>
            </a:r>
            <a:r>
              <a:rPr lang="zh-CN" altLang="en-US" dirty="0" smtClean="0">
                <a:latin typeface="+mj-ea"/>
                <a:ea typeface="+mj-ea"/>
              </a:rPr>
              <a:t>交替地</a:t>
            </a:r>
            <a:r>
              <a:rPr lang="zh-CN" altLang="en-US" dirty="0">
                <a:latin typeface="+mj-ea"/>
                <a:ea typeface="+mj-ea"/>
              </a:rPr>
              <a:t>亮灭。</a:t>
            </a:r>
            <a:endParaRPr lang="zh-CN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719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cap="none" dirty="0" smtClean="0">
                <a:latin typeface="+mj-ea"/>
                <a:ea typeface="+mj-ea"/>
                <a:cs typeface="+mn-cs"/>
              </a:rPr>
              <a:t>2.2 Arduino</a:t>
            </a:r>
            <a:r>
              <a:rPr lang="zh-CN" altLang="en-US" sz="2400" cap="none" dirty="0" smtClean="0">
                <a:latin typeface="+mj-ea"/>
                <a:ea typeface="+mj-ea"/>
                <a:cs typeface="+mn-cs"/>
              </a:rPr>
              <a:t>语言概述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smtClean="0">
                <a:latin typeface="+mj-ea"/>
                <a:ea typeface="+mj-ea"/>
              </a:rPr>
              <a:t>2.2.1 </a:t>
            </a:r>
            <a:r>
              <a:rPr lang="zh-CN" altLang="en-US" dirty="0" smtClean="0">
                <a:latin typeface="+mj-ea"/>
                <a:ea typeface="+mj-ea"/>
              </a:rPr>
              <a:t>标识符</a:t>
            </a:r>
            <a:endParaRPr lang="en-US" altLang="zh-CN" dirty="0" smtClean="0">
              <a:latin typeface="+mj-ea"/>
              <a:ea typeface="+mj-ea"/>
            </a:endParaRPr>
          </a:p>
          <a:p>
            <a:r>
              <a:rPr lang="zh-CN" altLang="en-US" dirty="0"/>
              <a:t>标识符是用来标识源程序中某个对象的名字。这些对象可以是语句、数字类型、函数、 变量、常量和数量等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标识符长度不要</a:t>
            </a:r>
            <a:r>
              <a:rPr lang="zh-CN" altLang="en-US" dirty="0" smtClean="0"/>
              <a:t>超过</a:t>
            </a:r>
            <a:r>
              <a:rPr lang="en-US" altLang="zh-CN" dirty="0" smtClean="0"/>
              <a:t>32</a:t>
            </a:r>
            <a:r>
              <a:rPr lang="zh-CN" altLang="en-US" dirty="0" smtClean="0"/>
              <a:t>个字符，</a:t>
            </a:r>
            <a:r>
              <a:rPr lang="en-US" altLang="zh-CN" dirty="0"/>
              <a:t>C </a:t>
            </a:r>
            <a:r>
              <a:rPr lang="zh-CN" altLang="en-US" dirty="0"/>
              <a:t>语言对于大小写字符敏感，所以在编写长程序的时候要注意</a:t>
            </a:r>
            <a:r>
              <a:rPr lang="zh-CN" altLang="en-US" dirty="0">
                <a:solidFill>
                  <a:srgbClr val="FF0000"/>
                </a:solidFill>
              </a:rPr>
              <a:t>大小写字符</a:t>
            </a:r>
            <a:r>
              <a:rPr lang="zh-CN" altLang="en-US" dirty="0"/>
              <a:t>的区分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ea"/>
              </a:rPr>
              <a:t>2.2.2 </a:t>
            </a:r>
            <a:r>
              <a:rPr lang="zh-CN" altLang="en-US" dirty="0">
                <a:latin typeface="+mj-ea"/>
              </a:rPr>
              <a:t>关键字</a:t>
            </a:r>
            <a:endParaRPr lang="en-US" altLang="zh-CN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smtClean="0"/>
              <a:t>C</a:t>
            </a:r>
            <a:r>
              <a:rPr lang="zh-CN" altLang="en-US" dirty="0" smtClean="0"/>
              <a:t>语言</a:t>
            </a:r>
            <a:r>
              <a:rPr lang="zh-CN" altLang="en-US" dirty="0"/>
              <a:t>的关键字</a:t>
            </a:r>
            <a:r>
              <a:rPr lang="zh-CN" altLang="en-US" dirty="0" smtClean="0"/>
              <a:t>共有</a:t>
            </a:r>
            <a:r>
              <a:rPr lang="en-US" altLang="zh-CN" dirty="0" smtClean="0"/>
              <a:t>32</a:t>
            </a:r>
            <a:r>
              <a:rPr lang="zh-CN" altLang="en-US" dirty="0" smtClean="0"/>
              <a:t>个</a:t>
            </a:r>
            <a:r>
              <a:rPr lang="zh-CN" altLang="en-US" dirty="0"/>
              <a:t>，根据关键字的作用，可将其分为数据类型关键字、控制语句 关键字、储存类型关键字和其他关键字</a:t>
            </a:r>
            <a:r>
              <a:rPr lang="zh-CN" altLang="en-US" dirty="0" smtClean="0"/>
              <a:t>等</a:t>
            </a:r>
            <a:r>
              <a:rPr lang="en-US" altLang="zh-CN" dirty="0" smtClean="0"/>
              <a:t>4</a:t>
            </a:r>
            <a:r>
              <a:rPr lang="zh-CN" altLang="en-US" dirty="0" smtClean="0"/>
              <a:t>类。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  <a:latin typeface="+mj-ea"/>
                <a:ea typeface="+mj-ea"/>
              </a:rPr>
              <a:t>1.</a:t>
            </a:r>
            <a:r>
              <a:rPr lang="zh-CN" altLang="en-US" dirty="0">
                <a:solidFill>
                  <a:srgbClr val="FF0000"/>
                </a:solidFill>
              </a:rPr>
              <a:t>数据类型</a:t>
            </a:r>
            <a:r>
              <a:rPr lang="zh-CN" altLang="en-US" dirty="0" smtClean="0">
                <a:solidFill>
                  <a:srgbClr val="FF0000"/>
                </a:solidFill>
              </a:rPr>
              <a:t>关键字</a:t>
            </a:r>
            <a:r>
              <a:rPr lang="en-US" altLang="zh-CN" dirty="0" smtClean="0">
                <a:solidFill>
                  <a:srgbClr val="FF0000"/>
                </a:solidFill>
              </a:rPr>
              <a:t>12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① </a:t>
            </a:r>
            <a:r>
              <a:rPr lang="en-US" altLang="zh-CN" dirty="0"/>
              <a:t>char</a:t>
            </a:r>
            <a:r>
              <a:rPr lang="zh-CN" altLang="en-US" dirty="0"/>
              <a:t>：声明字符型变量或函数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r>
              <a:rPr lang="zh-CN" altLang="en-US" dirty="0" smtClean="0"/>
              <a:t>② </a:t>
            </a:r>
            <a:r>
              <a:rPr lang="en-US" altLang="zh-CN" dirty="0"/>
              <a:t>double</a:t>
            </a:r>
            <a:r>
              <a:rPr lang="zh-CN" altLang="en-US" dirty="0"/>
              <a:t>：声明双精度变量或函数。 </a:t>
            </a:r>
            <a:endParaRPr lang="en-US" altLang="zh-CN" dirty="0" smtClean="0"/>
          </a:p>
          <a:p>
            <a:r>
              <a:rPr lang="zh-CN" altLang="en-US" dirty="0" smtClean="0"/>
              <a:t>③ </a:t>
            </a:r>
            <a:r>
              <a:rPr lang="en-US" altLang="zh-CN" dirty="0" err="1"/>
              <a:t>enum</a:t>
            </a:r>
            <a:r>
              <a:rPr lang="zh-CN" altLang="en-US" dirty="0"/>
              <a:t>：声明枚举类型。 </a:t>
            </a:r>
            <a:endParaRPr lang="en-US" altLang="zh-CN" dirty="0" smtClean="0"/>
          </a:p>
          <a:p>
            <a:r>
              <a:rPr lang="zh-CN" altLang="en-US" dirty="0" smtClean="0"/>
              <a:t>④ </a:t>
            </a:r>
            <a:r>
              <a:rPr lang="en-US" altLang="zh-CN" dirty="0"/>
              <a:t>float</a:t>
            </a:r>
            <a:r>
              <a:rPr lang="zh-CN" altLang="en-US" dirty="0"/>
              <a:t>：声明浮点型变量或函数</a:t>
            </a:r>
            <a:r>
              <a:rPr lang="zh-CN" altLang="en-US" dirty="0" smtClean="0"/>
              <a:t>。</a:t>
            </a:r>
            <a:endParaRPr lang="zh-CN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ea"/>
              </a:rPr>
              <a:t>2.2.2 </a:t>
            </a:r>
            <a:r>
              <a:rPr lang="zh-CN" altLang="en-US" dirty="0">
                <a:latin typeface="+mj-ea"/>
              </a:rPr>
              <a:t>关键字</a:t>
            </a:r>
            <a:endParaRPr lang="en-US" altLang="zh-CN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1100138"/>
            <a:ext cx="8381999" cy="3579812"/>
          </a:xfrm>
        </p:spPr>
        <p:txBody>
          <a:bodyPr/>
          <a:lstStyle/>
          <a:p>
            <a:r>
              <a:rPr lang="zh-CN" altLang="en-US" dirty="0"/>
              <a:t>⑤ </a:t>
            </a:r>
            <a:r>
              <a:rPr lang="en-US" altLang="zh-CN" dirty="0" err="1"/>
              <a:t>int</a:t>
            </a:r>
            <a:r>
              <a:rPr lang="zh-CN" altLang="en-US" dirty="0"/>
              <a:t>：声明整型变量或函数。 </a:t>
            </a:r>
            <a:endParaRPr lang="en-US" altLang="zh-CN" dirty="0" smtClean="0"/>
          </a:p>
          <a:p>
            <a:r>
              <a:rPr lang="zh-CN" altLang="en-US" dirty="0" smtClean="0"/>
              <a:t>⑥ </a:t>
            </a:r>
            <a:r>
              <a:rPr lang="en-US" altLang="zh-CN" dirty="0"/>
              <a:t>long</a:t>
            </a:r>
            <a:r>
              <a:rPr lang="zh-CN" altLang="en-US" dirty="0"/>
              <a:t>：声明长整型变量或函数。 </a:t>
            </a:r>
            <a:endParaRPr lang="en-US" altLang="zh-CN" dirty="0" smtClean="0"/>
          </a:p>
          <a:p>
            <a:r>
              <a:rPr lang="zh-CN" altLang="en-US" dirty="0" smtClean="0"/>
              <a:t>⑦ </a:t>
            </a:r>
            <a:r>
              <a:rPr lang="en-US" altLang="zh-CN" dirty="0"/>
              <a:t>short:</a:t>
            </a:r>
            <a:r>
              <a:rPr lang="zh-CN" altLang="en-US" dirty="0"/>
              <a:t>声明短整型变量或函数。 </a:t>
            </a:r>
            <a:endParaRPr lang="en-US" altLang="zh-CN" dirty="0" smtClean="0"/>
          </a:p>
          <a:p>
            <a:r>
              <a:rPr lang="zh-CN" altLang="en-US" dirty="0" smtClean="0"/>
              <a:t>⑧ </a:t>
            </a:r>
            <a:r>
              <a:rPr lang="en-US" altLang="zh-CN" dirty="0"/>
              <a:t>signed</a:t>
            </a:r>
            <a:r>
              <a:rPr lang="zh-CN" altLang="en-US" dirty="0"/>
              <a:t>：声明有符号类型变量或函数。 </a:t>
            </a:r>
            <a:endParaRPr lang="en-US" altLang="zh-CN" dirty="0" smtClean="0"/>
          </a:p>
          <a:p>
            <a:r>
              <a:rPr lang="zh-CN" altLang="en-US" dirty="0" smtClean="0"/>
              <a:t>⑨ </a:t>
            </a:r>
            <a:r>
              <a:rPr lang="en-US" altLang="zh-CN" dirty="0" err="1"/>
              <a:t>struct</a:t>
            </a:r>
            <a:r>
              <a:rPr lang="zh-CN" altLang="en-US" dirty="0"/>
              <a:t>：声明结构体变量或</a:t>
            </a:r>
            <a:r>
              <a:rPr lang="zh-CN" altLang="en-US" dirty="0" smtClean="0"/>
              <a:t>函数。</a:t>
            </a:r>
            <a:endParaRPr lang="en-US" altLang="zh-CN" dirty="0" smtClean="0"/>
          </a:p>
          <a:p>
            <a:r>
              <a:rPr lang="zh-CN" altLang="en-US" dirty="0"/>
              <a:t>⑩ </a:t>
            </a:r>
            <a:r>
              <a:rPr lang="en-US" altLang="zh-CN" dirty="0"/>
              <a:t>union</a:t>
            </a:r>
            <a:r>
              <a:rPr lang="zh-CN" altLang="en-US" dirty="0"/>
              <a:t>：声明共用体（联合）数据类型。 </a:t>
            </a:r>
            <a:endParaRPr lang="en-US" altLang="zh-CN" dirty="0"/>
          </a:p>
          <a:p>
            <a:r>
              <a:rPr lang="zh-CN" altLang="en-US" dirty="0" smtClean="0"/>
              <a:t>⑪</a:t>
            </a:r>
            <a:r>
              <a:rPr lang="en-US" altLang="zh-CN" dirty="0" smtClean="0"/>
              <a:t>unsigned</a:t>
            </a:r>
            <a:r>
              <a:rPr lang="zh-CN" altLang="en-US" dirty="0"/>
              <a:t>：声明无符号类型变量或函数。 </a:t>
            </a:r>
            <a:endParaRPr lang="en-US" altLang="zh-CN" dirty="0" smtClean="0"/>
          </a:p>
          <a:p>
            <a:r>
              <a:rPr lang="zh-CN" altLang="en-US" dirty="0" smtClean="0"/>
              <a:t>⑫</a:t>
            </a:r>
            <a:r>
              <a:rPr lang="en-US" altLang="zh-CN" dirty="0" smtClean="0"/>
              <a:t>void</a:t>
            </a:r>
            <a:r>
              <a:rPr lang="zh-CN" altLang="en-US" dirty="0"/>
              <a:t>：声明函数无返回值或无参数，声明无类型</a:t>
            </a:r>
            <a:r>
              <a:rPr lang="zh-CN" altLang="en-US" dirty="0" smtClean="0"/>
              <a:t>指针。</a:t>
            </a:r>
            <a:endParaRPr lang="zh-CN" altLang="en-US" dirty="0">
              <a:latin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21575" cy="549275"/>
          </a:xfrm>
        </p:spPr>
        <p:txBody>
          <a:bodyPr/>
          <a:lstStyle/>
          <a:p>
            <a:r>
              <a:rPr lang="en-US" altLang="zh-CN" dirty="0">
                <a:latin typeface="+mj-ea"/>
              </a:rPr>
              <a:t>2.2.2 </a:t>
            </a:r>
            <a:r>
              <a:rPr lang="zh-CN" altLang="en-US" dirty="0">
                <a:latin typeface="+mj-ea"/>
              </a:rPr>
              <a:t>关键字</a:t>
            </a:r>
            <a:endParaRPr lang="en-US" altLang="zh-CN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>
            <a:no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+mj-ea"/>
                <a:ea typeface="+mj-ea"/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控制语句</a:t>
            </a:r>
            <a:r>
              <a:rPr lang="zh-CN" altLang="en-US" dirty="0" smtClean="0">
                <a:solidFill>
                  <a:srgbClr val="FF0000"/>
                </a:solidFill>
              </a:rPr>
              <a:t>关键字</a:t>
            </a:r>
            <a:r>
              <a:rPr lang="en-US" altLang="zh-CN" dirty="0" smtClean="0">
                <a:solidFill>
                  <a:srgbClr val="FF0000"/>
                </a:solidFill>
              </a:rPr>
              <a:t>12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indent="0"/>
            <a:r>
              <a:rPr lang="zh-CN" altLang="en-US" dirty="0" smtClean="0"/>
              <a:t>  </a:t>
            </a:r>
            <a:r>
              <a:rPr lang="zh-CN" altLang="en-US" dirty="0" smtClean="0">
                <a:solidFill>
                  <a:srgbClr val="FF0000"/>
                </a:solidFill>
              </a:rPr>
              <a:t>① </a:t>
            </a:r>
            <a:r>
              <a:rPr lang="zh-CN" altLang="en-US" dirty="0">
                <a:solidFill>
                  <a:srgbClr val="FF0000"/>
                </a:solidFill>
              </a:rPr>
              <a:t>循环语句（</a:t>
            </a: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r>
              <a:rPr lang="zh-CN" altLang="en-US" dirty="0">
                <a:solidFill>
                  <a:srgbClr val="FF0000"/>
                </a:solidFill>
              </a:rPr>
              <a:t>）</a:t>
            </a:r>
            <a:r>
              <a:rPr lang="zh-CN" altLang="en-US" dirty="0"/>
              <a:t>：</a:t>
            </a:r>
            <a:r>
              <a:rPr lang="en-US" altLang="zh-CN" dirty="0"/>
              <a:t>for</a:t>
            </a:r>
            <a:r>
              <a:rPr lang="zh-CN" altLang="en-US" dirty="0"/>
              <a:t>，是一种循环语句；</a:t>
            </a:r>
            <a:r>
              <a:rPr lang="en-US" altLang="zh-CN" dirty="0"/>
              <a:t>do</a:t>
            </a:r>
            <a:r>
              <a:rPr lang="zh-CN" altLang="en-US" dirty="0"/>
              <a:t>，循环语句的循环体；</a:t>
            </a:r>
            <a:r>
              <a:rPr lang="en-US" altLang="zh-CN" dirty="0"/>
              <a:t>while</a:t>
            </a:r>
            <a:r>
              <a:rPr lang="zh-CN" altLang="en-US" dirty="0"/>
              <a:t>，循环</a:t>
            </a:r>
            <a:r>
              <a:rPr lang="zh-CN" altLang="en-US" dirty="0" smtClean="0"/>
              <a:t>语句的</a:t>
            </a:r>
            <a:r>
              <a:rPr lang="zh-CN" altLang="en-US" dirty="0"/>
              <a:t>循环条件；</a:t>
            </a:r>
            <a:r>
              <a:rPr lang="en-US" altLang="zh-CN" dirty="0"/>
              <a:t>break</a:t>
            </a:r>
            <a:r>
              <a:rPr lang="zh-CN" altLang="en-US" dirty="0"/>
              <a:t>，跳出当前循环；</a:t>
            </a:r>
            <a:r>
              <a:rPr lang="en-US" altLang="zh-CN" dirty="0" smtClean="0"/>
              <a:t>continue</a:t>
            </a:r>
            <a:r>
              <a:rPr lang="zh-CN" altLang="en-US" dirty="0" smtClean="0"/>
              <a:t>结束</a:t>
            </a:r>
            <a:r>
              <a:rPr lang="zh-CN" altLang="en-US" dirty="0"/>
              <a:t>当前循环，开始下一个循环。 </a:t>
            </a:r>
            <a:endParaRPr lang="en-US" altLang="zh-CN" dirty="0"/>
          </a:p>
          <a:p>
            <a:pPr indent="0">
              <a:spcAft>
                <a:spcPts val="800"/>
              </a:spcAft>
            </a:pPr>
            <a:r>
              <a:rPr lang="zh-CN" altLang="en-US" dirty="0" smtClean="0"/>
              <a:t>  </a:t>
            </a:r>
            <a:r>
              <a:rPr lang="zh-CN" altLang="en-US" dirty="0" smtClean="0">
                <a:solidFill>
                  <a:srgbClr val="FF0000"/>
                </a:solidFill>
              </a:rPr>
              <a:t>② </a:t>
            </a:r>
            <a:r>
              <a:rPr lang="zh-CN" altLang="en-US" dirty="0">
                <a:solidFill>
                  <a:srgbClr val="FF0000"/>
                </a:solidFill>
              </a:rPr>
              <a:t>条件语句（</a:t>
            </a:r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</a:rPr>
              <a:t>个）</a:t>
            </a:r>
            <a:r>
              <a:rPr lang="zh-CN" altLang="en-US" dirty="0" smtClean="0"/>
              <a:t>：</a:t>
            </a:r>
            <a:r>
              <a:rPr lang="en-US" altLang="zh-CN" dirty="0"/>
              <a:t>if</a:t>
            </a:r>
            <a:r>
              <a:rPr lang="zh-CN" altLang="en-US" dirty="0"/>
              <a:t>，条件语句；</a:t>
            </a:r>
            <a:r>
              <a:rPr lang="en-US" altLang="zh-CN" dirty="0"/>
              <a:t>else</a:t>
            </a:r>
            <a:r>
              <a:rPr lang="zh-CN" altLang="en-US" dirty="0"/>
              <a:t>，条件语句否定分支（与 </a:t>
            </a:r>
            <a:r>
              <a:rPr lang="en-US" altLang="zh-CN" dirty="0"/>
              <a:t>if </a:t>
            </a:r>
            <a:r>
              <a:rPr lang="zh-CN" altLang="en-US" dirty="0"/>
              <a:t>连用）；</a:t>
            </a:r>
            <a:r>
              <a:rPr lang="en-US" altLang="zh-CN" dirty="0" err="1"/>
              <a:t>goto</a:t>
            </a:r>
            <a:r>
              <a:rPr lang="zh-CN" altLang="en-US" dirty="0"/>
              <a:t>，</a:t>
            </a:r>
            <a:r>
              <a:rPr lang="zh-CN" altLang="en-US" dirty="0" smtClean="0"/>
              <a:t>无条件</a:t>
            </a:r>
            <a:r>
              <a:rPr lang="zh-CN" altLang="en-US" dirty="0"/>
              <a:t>跳转语句。 </a:t>
            </a:r>
            <a:r>
              <a:rPr lang="zh-CN" altLang="en-US" dirty="0" smtClean="0"/>
              <a:t>  </a:t>
            </a:r>
            <a:endParaRPr lang="en-US" altLang="zh-CN" dirty="0" smtClean="0"/>
          </a:p>
          <a:p>
            <a:pPr indent="0">
              <a:spcAft>
                <a:spcPts val="800"/>
              </a:spcAft>
            </a:pPr>
            <a:r>
              <a:rPr lang="zh-CN" altLang="en-US" dirty="0" smtClean="0"/>
              <a:t>  </a:t>
            </a:r>
            <a:r>
              <a:rPr lang="zh-CN" altLang="en-US" dirty="0" smtClean="0">
                <a:solidFill>
                  <a:srgbClr val="FF0000"/>
                </a:solidFill>
              </a:rPr>
              <a:t>③开关</a:t>
            </a:r>
            <a:r>
              <a:rPr lang="zh-CN" altLang="en-US" dirty="0">
                <a:solidFill>
                  <a:srgbClr val="FF0000"/>
                </a:solidFill>
              </a:rPr>
              <a:t>语句（</a:t>
            </a:r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r>
              <a:rPr lang="zh-CN" altLang="en-US" dirty="0">
                <a:solidFill>
                  <a:srgbClr val="FF0000"/>
                </a:solidFill>
              </a:rPr>
              <a:t>）</a:t>
            </a:r>
            <a:r>
              <a:rPr lang="zh-CN" altLang="en-US" dirty="0"/>
              <a:t>：</a:t>
            </a:r>
            <a:r>
              <a:rPr lang="en-US" altLang="zh-CN" dirty="0" smtClean="0"/>
              <a:t>switch</a:t>
            </a:r>
            <a:r>
              <a:rPr lang="zh-CN" altLang="en-US" dirty="0" smtClean="0"/>
              <a:t>用于</a:t>
            </a:r>
            <a:r>
              <a:rPr lang="zh-CN" altLang="en-US" dirty="0"/>
              <a:t>开关语句；</a:t>
            </a:r>
            <a:r>
              <a:rPr lang="en-US" altLang="zh-CN" dirty="0" smtClean="0"/>
              <a:t>case</a:t>
            </a:r>
            <a:r>
              <a:rPr lang="zh-CN" altLang="en-US" dirty="0" smtClean="0"/>
              <a:t>开关</a:t>
            </a:r>
            <a:r>
              <a:rPr lang="zh-CN" altLang="en-US" dirty="0"/>
              <a:t>语句分支；</a:t>
            </a:r>
            <a:r>
              <a:rPr lang="en-US" altLang="zh-CN" dirty="0"/>
              <a:t>default</a:t>
            </a:r>
            <a:r>
              <a:rPr lang="zh-CN" altLang="en-US" dirty="0"/>
              <a:t>，开关语句 中的“其他”分支。</a:t>
            </a:r>
            <a:endParaRPr lang="zh-CN" altLang="en-US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r>
              <a:rPr lang="en-US" altLang="zh-CN" dirty="0">
                <a:latin typeface="+mj-ea"/>
              </a:rPr>
              <a:t>2.2.2 </a:t>
            </a:r>
            <a:r>
              <a:rPr lang="zh-CN" altLang="en-US" dirty="0">
                <a:latin typeface="+mj-ea"/>
              </a:rPr>
              <a:t>关键字</a:t>
            </a:r>
            <a:endParaRPr lang="en-US" altLang="zh-CN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④ 语句（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r>
              <a:rPr lang="zh-CN" altLang="en-US" dirty="0">
                <a:solidFill>
                  <a:srgbClr val="FF0000"/>
                </a:solidFill>
              </a:rPr>
              <a:t>）：</a:t>
            </a:r>
            <a:r>
              <a:rPr lang="en-US" altLang="zh-CN" dirty="0"/>
              <a:t>return</a:t>
            </a:r>
            <a:r>
              <a:rPr lang="zh-CN" altLang="en-US" dirty="0"/>
              <a:t>，子程序返回语句（可以带参数，也可以不带</a:t>
            </a:r>
            <a:r>
              <a:rPr lang="zh-CN" altLang="en-US" dirty="0" smtClean="0"/>
              <a:t>参数）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en-US" b="1" dirty="0" smtClean="0">
                <a:solidFill>
                  <a:srgbClr val="FF0000"/>
                </a:solidFill>
              </a:rPr>
              <a:t>储存</a:t>
            </a:r>
            <a:r>
              <a:rPr lang="zh-CN" altLang="en-US" b="1" dirty="0">
                <a:solidFill>
                  <a:srgbClr val="FF0000"/>
                </a:solidFill>
              </a:rPr>
              <a:t>类型</a:t>
            </a:r>
            <a:r>
              <a:rPr lang="zh-CN" altLang="en-US" b="1" dirty="0" smtClean="0">
                <a:solidFill>
                  <a:srgbClr val="FF0000"/>
                </a:solidFill>
              </a:rPr>
              <a:t>关键字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个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① </a:t>
            </a:r>
            <a:r>
              <a:rPr lang="en-US" altLang="zh-CN" dirty="0"/>
              <a:t>auto</a:t>
            </a:r>
            <a:r>
              <a:rPr lang="zh-CN" altLang="en-US" dirty="0"/>
              <a:t>：声明自动变量，一般不使用。 </a:t>
            </a:r>
            <a:endParaRPr lang="en-US" altLang="zh-CN" dirty="0" smtClean="0"/>
          </a:p>
          <a:p>
            <a:r>
              <a:rPr lang="zh-CN" altLang="en-US" dirty="0" smtClean="0"/>
              <a:t>② </a:t>
            </a:r>
            <a:r>
              <a:rPr lang="en-US" altLang="zh-CN" dirty="0"/>
              <a:t>extern</a:t>
            </a:r>
            <a:r>
              <a:rPr lang="zh-CN" altLang="en-US" dirty="0"/>
              <a:t>：声明变量是在其他文件中声明（也可以看作是引用变量）。 </a:t>
            </a:r>
            <a:endParaRPr lang="en-US" altLang="zh-CN" dirty="0" smtClean="0"/>
          </a:p>
          <a:p>
            <a:r>
              <a:rPr lang="zh-CN" altLang="en-US" dirty="0" smtClean="0"/>
              <a:t>③ </a:t>
            </a:r>
            <a:r>
              <a:rPr lang="en-US" altLang="zh-CN" dirty="0"/>
              <a:t>register</a:t>
            </a:r>
            <a:r>
              <a:rPr lang="zh-CN" altLang="en-US" dirty="0"/>
              <a:t>：声明寄存器</a:t>
            </a:r>
            <a:r>
              <a:rPr lang="zh-CN" altLang="en-US" dirty="0" smtClean="0"/>
              <a:t>变量</a:t>
            </a:r>
            <a:endParaRPr lang="en-US" altLang="zh-CN" dirty="0" smtClean="0"/>
          </a:p>
          <a:p>
            <a:r>
              <a:rPr lang="zh-CN" altLang="en-US" dirty="0"/>
              <a:t>④ </a:t>
            </a:r>
            <a:r>
              <a:rPr lang="en-US" altLang="zh-CN" dirty="0"/>
              <a:t>static</a:t>
            </a:r>
            <a:r>
              <a:rPr lang="zh-CN" altLang="en-US" dirty="0"/>
              <a:t>：声明静态变量。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r>
              <a:rPr lang="en-US" altLang="zh-CN" dirty="0">
                <a:latin typeface="+mj-ea"/>
              </a:rPr>
              <a:t>2.2.2 </a:t>
            </a:r>
            <a:r>
              <a:rPr lang="zh-CN" altLang="en-US" dirty="0">
                <a:latin typeface="+mj-ea"/>
              </a:rPr>
              <a:t>关键字</a:t>
            </a:r>
            <a:endParaRPr lang="en-US" altLang="zh-CN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4.</a:t>
            </a:r>
            <a:r>
              <a:rPr lang="zh-CN" altLang="en-US" b="1" dirty="0" smtClean="0">
                <a:solidFill>
                  <a:srgbClr val="FF0000"/>
                </a:solidFill>
              </a:rPr>
              <a:t>其他关键字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个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① </a:t>
            </a:r>
            <a:r>
              <a:rPr lang="en-US" altLang="zh-CN" dirty="0" err="1"/>
              <a:t>const</a:t>
            </a:r>
            <a:r>
              <a:rPr lang="zh-CN" altLang="en-US" dirty="0"/>
              <a:t>：声明只读变量。 </a:t>
            </a:r>
            <a:endParaRPr lang="en-US" altLang="zh-CN" dirty="0" smtClean="0"/>
          </a:p>
          <a:p>
            <a:r>
              <a:rPr lang="zh-CN" altLang="en-US" dirty="0" smtClean="0"/>
              <a:t>② </a:t>
            </a:r>
            <a:r>
              <a:rPr lang="en-US" altLang="zh-CN" dirty="0" err="1"/>
              <a:t>sizeof</a:t>
            </a:r>
            <a:r>
              <a:rPr lang="zh-CN" altLang="en-US" dirty="0"/>
              <a:t>：计算机数据类型长度。 </a:t>
            </a:r>
            <a:endParaRPr lang="en-US" altLang="zh-CN" dirty="0" smtClean="0"/>
          </a:p>
          <a:p>
            <a:r>
              <a:rPr lang="zh-CN" altLang="en-US" dirty="0" smtClean="0"/>
              <a:t>③ </a:t>
            </a:r>
            <a:r>
              <a:rPr lang="en-US" altLang="zh-CN" dirty="0" err="1"/>
              <a:t>typedef</a:t>
            </a:r>
            <a:r>
              <a:rPr lang="zh-CN" altLang="en-US" dirty="0"/>
              <a:t>：用以给数据类型取别名。 </a:t>
            </a:r>
            <a:endParaRPr lang="en-US" altLang="zh-CN" dirty="0" smtClean="0"/>
          </a:p>
          <a:p>
            <a:r>
              <a:rPr lang="zh-CN" altLang="en-US" dirty="0" smtClean="0"/>
              <a:t>④ </a:t>
            </a:r>
            <a:r>
              <a:rPr lang="en-US" altLang="zh-CN" dirty="0"/>
              <a:t>volatile</a:t>
            </a:r>
            <a:r>
              <a:rPr lang="zh-CN" altLang="en-US" dirty="0"/>
              <a:t>：说明变量在程序执行中可被隐含地改变。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145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r>
              <a:rPr lang="en-US" altLang="zh-CN" sz="2400" b="1" dirty="0">
                <a:latin typeface="+mj-ea"/>
              </a:rPr>
              <a:t>2.2.3 </a:t>
            </a:r>
            <a:r>
              <a:rPr lang="zh-CN" altLang="en-US" sz="2400" b="1" dirty="0">
                <a:latin typeface="+mj-ea"/>
              </a:rPr>
              <a:t>运算符</a:t>
            </a:r>
            <a:endParaRPr lang="en-US" altLang="zh-CN" sz="2400" b="1" dirty="0">
              <a:latin typeface="+mj-ea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 smtClean="0"/>
              <a:t>运算符</a:t>
            </a:r>
            <a:r>
              <a:rPr lang="zh-CN" altLang="en-US" dirty="0"/>
              <a:t>是告诉编译程序执行特定算术或逻辑操作的符号。</a:t>
            </a:r>
            <a:r>
              <a:rPr lang="en-US" altLang="zh-CN" dirty="0"/>
              <a:t>C </a:t>
            </a:r>
            <a:r>
              <a:rPr lang="zh-CN" altLang="en-US" dirty="0"/>
              <a:t>语言的运算范围很宽，把除了控制语句和输入∕输出以外几乎所有的基本操作都作为运算符处理。</a:t>
            </a:r>
            <a:endParaRPr lang="en-US" altLang="zh-CN" dirty="0"/>
          </a:p>
          <a:p>
            <a:r>
              <a:rPr lang="zh-CN" altLang="en-US" dirty="0"/>
              <a:t>运算符主要分为三大类：</a:t>
            </a:r>
            <a:r>
              <a:rPr lang="zh-CN" altLang="en-US" dirty="0">
                <a:solidFill>
                  <a:srgbClr val="FF0000"/>
                </a:solidFill>
              </a:rPr>
              <a:t>算术运算符</a:t>
            </a:r>
            <a:r>
              <a:rPr lang="zh-CN" altLang="en-US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关系运算符</a:t>
            </a:r>
            <a:r>
              <a:rPr lang="zh-CN" altLang="en-US" dirty="0"/>
              <a:t>与</a:t>
            </a:r>
            <a:r>
              <a:rPr lang="zh-CN" altLang="en-US" dirty="0">
                <a:solidFill>
                  <a:srgbClr val="FF0000"/>
                </a:solidFill>
              </a:rPr>
              <a:t>逻辑运算符</a:t>
            </a:r>
            <a:r>
              <a:rPr lang="zh-CN" altLang="en-US" dirty="0"/>
              <a:t>。除此之外，还有一些用于完成特殊任务的</a:t>
            </a:r>
            <a:r>
              <a:rPr lang="zh-CN" altLang="en-US" dirty="0" smtClean="0"/>
              <a:t>运算符</a:t>
            </a:r>
            <a:r>
              <a:rPr lang="zh-CN" altLang="en-US" dirty="0"/>
              <a:t>。</a:t>
            </a:r>
            <a:endParaRPr lang="en-US" altLang="zh-CN" dirty="0" smtClean="0">
              <a:latin typeface="+mj-ea"/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93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dirty="0">
                <a:latin typeface="+mj-ea"/>
              </a:rPr>
              <a:t>2.2.3 </a:t>
            </a:r>
            <a:r>
              <a:rPr lang="zh-CN" altLang="en-US" sz="2400" b="1" dirty="0">
                <a:latin typeface="+mj-ea"/>
              </a:rPr>
              <a:t>运算符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</a:rPr>
              <a:t>赋值运算符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赋值语句的作用是把某个常量、变量或表达式的值赋给另一个变量。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dirty="0"/>
              <a:t> </a:t>
            </a:r>
            <a:r>
              <a:rPr lang="zh-CN" altLang="en-US" dirty="0"/>
              <a:t>语言中，符号为 “</a:t>
            </a:r>
            <a:r>
              <a:rPr lang="en-US" altLang="zh-CN" dirty="0"/>
              <a:t>=”</a:t>
            </a:r>
            <a:r>
              <a:rPr lang="zh-CN" altLang="en-US" dirty="0"/>
              <a:t>这里并不是等于的意思，只是赋值，等于用“</a:t>
            </a:r>
            <a:r>
              <a:rPr lang="en-US" altLang="zh-CN" dirty="0"/>
              <a:t>==”</a:t>
            </a:r>
            <a:r>
              <a:rPr lang="zh-CN" altLang="en-US" dirty="0"/>
              <a:t>表示。 </a:t>
            </a:r>
            <a:endParaRPr lang="en-US" altLang="zh-CN" dirty="0" smtClean="0"/>
          </a:p>
          <a:p>
            <a:r>
              <a:rPr lang="zh-CN" altLang="en-US" dirty="0" smtClean="0"/>
              <a:t>注意</a:t>
            </a:r>
            <a:r>
              <a:rPr lang="zh-CN" altLang="en-US" dirty="0"/>
              <a:t>：赋值语句左边的变量在程序的其他地方必须声明。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93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2</a:t>
            </a:r>
            <a:r>
              <a:rPr lang="en-US" altLang="zh-CN" b="1" dirty="0" smtClean="0"/>
              <a:t>.1 Arduino</a:t>
            </a:r>
            <a:r>
              <a:rPr lang="zh-CN" altLang="en-US" b="1" dirty="0" smtClean="0"/>
              <a:t>开发环境</a:t>
            </a:r>
            <a:endParaRPr lang="en-US" altLang="zh-CN" b="1" dirty="0" smtClean="0"/>
          </a:p>
          <a:p>
            <a:r>
              <a:rPr lang="en-US" altLang="zh-CN" b="1" dirty="0"/>
              <a:t>2</a:t>
            </a:r>
            <a:r>
              <a:rPr lang="en-US" altLang="zh-CN" b="1" dirty="0" smtClean="0"/>
              <a:t>.2 Arduino</a:t>
            </a:r>
            <a:r>
              <a:rPr lang="zh-CN" altLang="en-US" b="1" dirty="0" smtClean="0"/>
              <a:t>语言概述</a:t>
            </a:r>
            <a:endParaRPr lang="en-US" altLang="zh-CN" b="1" dirty="0" smtClean="0"/>
          </a:p>
          <a:p>
            <a:r>
              <a:rPr lang="en-US" altLang="zh-CN" b="1" dirty="0" smtClean="0"/>
              <a:t>2.3</a:t>
            </a:r>
            <a:r>
              <a:rPr lang="en-US" altLang="zh-CN" b="1" dirty="0"/>
              <a:t> </a:t>
            </a:r>
            <a:r>
              <a:rPr lang="en-US" altLang="zh-CN" b="1" dirty="0" smtClean="0"/>
              <a:t>Arduino</a:t>
            </a:r>
            <a:r>
              <a:rPr lang="zh-CN" altLang="en-US" b="1" dirty="0" smtClean="0"/>
              <a:t>基本函数</a:t>
            </a:r>
            <a:endParaRPr lang="zh-CN" altLang="en-US" b="1" dirty="0"/>
          </a:p>
          <a:p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0773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dirty="0">
                <a:latin typeface="+mj-ea"/>
              </a:rPr>
              <a:t>2.2.3 </a:t>
            </a:r>
            <a:r>
              <a:rPr lang="zh-CN" altLang="en-US" sz="2400" b="1" dirty="0">
                <a:latin typeface="+mj-ea"/>
              </a:rPr>
              <a:t>运算符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2.</a:t>
            </a:r>
            <a:r>
              <a:rPr lang="zh-CN" altLang="en-US" b="1" dirty="0" smtClean="0">
                <a:solidFill>
                  <a:srgbClr val="FF0000"/>
                </a:solidFill>
              </a:rPr>
              <a:t>算术运算符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在 </a:t>
            </a:r>
            <a:r>
              <a:rPr lang="en-US" altLang="zh-CN" dirty="0"/>
              <a:t>C </a:t>
            </a:r>
            <a:r>
              <a:rPr lang="zh-CN" altLang="en-US" dirty="0"/>
              <a:t>语言中，有两个单目和五个双目运算符，分别为：</a:t>
            </a:r>
            <a:r>
              <a:rPr lang="en-US" altLang="zh-CN" dirty="0"/>
              <a:t>+</a:t>
            </a:r>
            <a:r>
              <a:rPr lang="zh-CN" altLang="en-US" dirty="0" smtClean="0"/>
              <a:t>正、</a:t>
            </a:r>
            <a:r>
              <a:rPr lang="en-US" altLang="zh-CN" dirty="0"/>
              <a:t>-</a:t>
            </a:r>
            <a:r>
              <a:rPr lang="zh-CN" altLang="en-US" dirty="0" smtClean="0"/>
              <a:t>负、</a:t>
            </a:r>
            <a:r>
              <a:rPr lang="zh-CN" altLang="en-US" dirty="0"/>
              <a:t>*</a:t>
            </a:r>
            <a:r>
              <a:rPr lang="zh-CN" altLang="en-US" dirty="0" smtClean="0"/>
              <a:t>乘法、</a:t>
            </a:r>
            <a:r>
              <a:rPr lang="en-US" altLang="zh-CN" dirty="0"/>
              <a:t>/</a:t>
            </a:r>
            <a:r>
              <a:rPr lang="zh-CN" altLang="en-US" dirty="0" smtClean="0"/>
              <a:t>除法、</a:t>
            </a:r>
            <a:r>
              <a:rPr lang="en-US" altLang="zh-CN" dirty="0"/>
              <a:t>%</a:t>
            </a:r>
            <a:r>
              <a:rPr lang="zh-CN" altLang="en-US" dirty="0"/>
              <a:t>取</a:t>
            </a:r>
            <a:r>
              <a:rPr lang="zh-CN" altLang="en-US" dirty="0" smtClean="0"/>
              <a:t>模、</a:t>
            </a:r>
            <a:r>
              <a:rPr lang="en-US" altLang="zh-CN" dirty="0"/>
              <a:t>+</a:t>
            </a:r>
            <a:r>
              <a:rPr lang="zh-CN" altLang="en-US" dirty="0" smtClean="0"/>
              <a:t>加法、</a:t>
            </a:r>
            <a:r>
              <a:rPr lang="en-US" altLang="zh-CN" dirty="0"/>
              <a:t>-</a:t>
            </a:r>
            <a:r>
              <a:rPr lang="zh-CN" altLang="en-US" dirty="0" smtClean="0"/>
              <a:t>减法。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en-US" b="1" dirty="0" smtClean="0">
                <a:solidFill>
                  <a:srgbClr val="FF0000"/>
                </a:solidFill>
              </a:rPr>
              <a:t>逻辑运算符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逻辑运算符是根据表达式的值来返回真值或是假值。其实，在 </a:t>
            </a:r>
            <a:r>
              <a:rPr lang="en-US" altLang="zh-CN" dirty="0"/>
              <a:t>C </a:t>
            </a:r>
            <a:r>
              <a:rPr lang="zh-CN" altLang="en-US" dirty="0"/>
              <a:t>语言中没有所谓的真值 和假值，只是认为非 </a:t>
            </a:r>
            <a:r>
              <a:rPr lang="en-US" altLang="zh-CN" dirty="0"/>
              <a:t>0 </a:t>
            </a:r>
            <a:r>
              <a:rPr lang="zh-CN" altLang="en-US" dirty="0"/>
              <a:t>为真值，</a:t>
            </a:r>
            <a:r>
              <a:rPr lang="en-US" altLang="zh-CN" dirty="0"/>
              <a:t>0 </a:t>
            </a:r>
            <a:r>
              <a:rPr lang="zh-CN" altLang="en-US" dirty="0"/>
              <a:t>为假值。 符号功能：</a:t>
            </a:r>
            <a:r>
              <a:rPr lang="en-US" altLang="zh-CN" dirty="0"/>
              <a:t>&amp;&amp;</a:t>
            </a:r>
            <a:r>
              <a:rPr lang="zh-CN" altLang="en-US" dirty="0"/>
              <a:t>（逻辑与）</a:t>
            </a:r>
            <a:r>
              <a:rPr lang="en-US" altLang="zh-CN" dirty="0"/>
              <a:t>||</a:t>
            </a:r>
            <a:r>
              <a:rPr lang="zh-CN" altLang="en-US" dirty="0"/>
              <a:t>（逻辑或）、！</a:t>
            </a:r>
            <a:r>
              <a:rPr lang="en-US" altLang="zh-CN" dirty="0"/>
              <a:t>(</a:t>
            </a:r>
            <a:r>
              <a:rPr lang="zh-CN" altLang="en-US" dirty="0"/>
              <a:t>逻辑非</a:t>
            </a:r>
            <a:r>
              <a:rPr lang="en-US" altLang="zh-CN" dirty="0"/>
              <a:t>)</a:t>
            </a:r>
            <a:r>
              <a:rPr lang="zh-CN" altLang="en-US" dirty="0"/>
              <a:t>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93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dirty="0">
                <a:latin typeface="+mj-ea"/>
              </a:rPr>
              <a:t>2.2.3 </a:t>
            </a:r>
            <a:r>
              <a:rPr lang="zh-CN" altLang="en-US" sz="2400" b="1" dirty="0">
                <a:latin typeface="+mj-ea"/>
              </a:rPr>
              <a:t>运算符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</a:rPr>
              <a:t>关系运算符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关系运算符是对两个表达式进行比较，各关系返回一个真</a:t>
            </a:r>
            <a:r>
              <a:rPr lang="en-US" altLang="zh-CN" dirty="0"/>
              <a:t>/</a:t>
            </a:r>
            <a:r>
              <a:rPr lang="zh-CN" altLang="en-US" dirty="0"/>
              <a:t>假值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1026" name="Picture 2" descr="C:\Users\Administrator\Desktop\捕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14600"/>
            <a:ext cx="7195152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3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 Arduino</a:t>
            </a:r>
            <a:r>
              <a:rPr lang="zh-CN" altLang="en-US" sz="2400" b="1" cap="none" dirty="0">
                <a:latin typeface="+mj-ea"/>
              </a:rPr>
              <a:t>语言概述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5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</a:rPr>
              <a:t>自</a:t>
            </a:r>
            <a:r>
              <a:rPr lang="zh-CN" altLang="en-US" b="1" dirty="0">
                <a:solidFill>
                  <a:srgbClr val="FF0000"/>
                </a:solidFill>
              </a:rPr>
              <a:t>增自减</a:t>
            </a:r>
            <a:r>
              <a:rPr lang="zh-CN" altLang="en-US" b="1" dirty="0" smtClean="0">
                <a:solidFill>
                  <a:srgbClr val="FF0000"/>
                </a:solidFill>
              </a:rPr>
              <a:t>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自增自减运算符是一类特殊的运算符，其中，自增运算符（</a:t>
            </a:r>
            <a:r>
              <a:rPr lang="en-US" altLang="zh-CN" dirty="0"/>
              <a:t>++</a:t>
            </a:r>
            <a:r>
              <a:rPr lang="zh-CN" altLang="en-US" dirty="0"/>
              <a:t>）和自减运算符（</a:t>
            </a:r>
            <a:r>
              <a:rPr lang="en-US" altLang="zh-CN" dirty="0"/>
              <a:t>--</a:t>
            </a:r>
            <a:r>
              <a:rPr lang="zh-CN" altLang="en-US" dirty="0"/>
              <a:t>）对 变量的操作结果是</a:t>
            </a:r>
            <a:r>
              <a:rPr lang="zh-CN" altLang="en-US" dirty="0" smtClean="0"/>
              <a:t>增加</a:t>
            </a:r>
            <a:r>
              <a:rPr lang="en-US" altLang="zh-CN" dirty="0" smtClean="0"/>
              <a:t>1</a:t>
            </a:r>
            <a:r>
              <a:rPr lang="zh-CN" altLang="en-US" dirty="0" smtClean="0"/>
              <a:t>和</a:t>
            </a:r>
            <a:r>
              <a:rPr lang="zh-CN" altLang="en-US" dirty="0"/>
              <a:t>减少 </a:t>
            </a:r>
            <a:r>
              <a:rPr lang="en-US" altLang="zh-CN" dirty="0"/>
              <a:t>1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6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</a:rPr>
              <a:t>复合</a:t>
            </a:r>
            <a:r>
              <a:rPr lang="zh-CN" altLang="en-US" b="1" dirty="0">
                <a:solidFill>
                  <a:srgbClr val="FF0000"/>
                </a:solidFill>
              </a:rPr>
              <a:t>赋值</a:t>
            </a:r>
            <a:r>
              <a:rPr lang="zh-CN" altLang="en-US" b="1" dirty="0" smtClean="0">
                <a:solidFill>
                  <a:srgbClr val="FF0000"/>
                </a:solidFill>
              </a:rPr>
              <a:t>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8" y="3255085"/>
            <a:ext cx="6602572" cy="185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4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dirty="0">
                <a:latin typeface="+mj-ea"/>
              </a:rPr>
              <a:t>2.2.3 </a:t>
            </a:r>
            <a:r>
              <a:rPr lang="zh-CN" altLang="en-US" sz="2400" b="1" dirty="0">
                <a:latin typeface="+mj-ea"/>
              </a:rPr>
              <a:t>运算符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7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条件运算符</a:t>
            </a:r>
            <a:r>
              <a:rPr lang="zh-CN" altLang="en-US" dirty="0" smtClean="0"/>
              <a:t>（</a:t>
            </a:r>
            <a:r>
              <a:rPr lang="zh-CN" altLang="en-US" dirty="0"/>
              <a:t>：</a:t>
            </a:r>
            <a:r>
              <a:rPr lang="zh-CN" altLang="en-US" dirty="0" smtClean="0"/>
              <a:t>）是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/>
              <a:t>语言</a:t>
            </a:r>
            <a:r>
              <a:rPr lang="zh-CN" altLang="en-US" dirty="0"/>
              <a:t>中唯一的一个三目运算符。它是对第一个表达式作真</a:t>
            </a:r>
            <a:r>
              <a:rPr lang="en-US" altLang="zh-CN" dirty="0"/>
              <a:t>/</a:t>
            </a:r>
            <a:r>
              <a:rPr lang="zh-CN" altLang="en-US" dirty="0"/>
              <a:t>假检测， 然后根据结果返回另外两个表达式中的一个，语法格式</a:t>
            </a:r>
            <a:r>
              <a:rPr lang="zh-CN" altLang="en-US" dirty="0" smtClean="0"/>
              <a:t>如下：</a:t>
            </a:r>
            <a:endParaRPr lang="en-US" altLang="zh-CN" dirty="0" smtClean="0"/>
          </a:p>
          <a:p>
            <a:r>
              <a:rPr lang="en-US" altLang="zh-CN" dirty="0" smtClean="0"/>
              <a:t>&lt;</a:t>
            </a:r>
            <a:r>
              <a:rPr lang="zh-CN" altLang="en-US" dirty="0" smtClean="0"/>
              <a:t>表达式</a:t>
            </a:r>
            <a:r>
              <a:rPr lang="en-US" altLang="zh-CN" dirty="0" smtClean="0"/>
              <a:t>1&gt;</a:t>
            </a:r>
            <a:r>
              <a:rPr lang="zh-CN" altLang="en-US" dirty="0" smtClean="0"/>
              <a:t>？</a:t>
            </a:r>
            <a:r>
              <a:rPr lang="en-US" altLang="zh-CN" dirty="0"/>
              <a:t> &lt;</a:t>
            </a:r>
            <a:r>
              <a:rPr lang="zh-CN" altLang="en-US" dirty="0" smtClean="0"/>
              <a:t>表达式</a:t>
            </a:r>
            <a:r>
              <a:rPr lang="en-US" altLang="zh-CN" dirty="0" smtClean="0"/>
              <a:t>2&gt;</a:t>
            </a:r>
            <a:r>
              <a:rPr lang="zh-CN" altLang="en-US" dirty="0" smtClean="0"/>
              <a:t>：</a:t>
            </a:r>
            <a:r>
              <a:rPr lang="en-US" altLang="zh-CN" dirty="0"/>
              <a:t> &lt;</a:t>
            </a:r>
            <a:r>
              <a:rPr lang="zh-CN" altLang="en-US" dirty="0" smtClean="0"/>
              <a:t>表达式</a:t>
            </a:r>
            <a:r>
              <a:rPr lang="en-US" altLang="zh-CN" dirty="0" smtClean="0"/>
              <a:t>3&gt;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8.</a:t>
            </a:r>
            <a:r>
              <a:rPr lang="zh-CN" altLang="en-US" b="1" dirty="0" smtClean="0">
                <a:solidFill>
                  <a:srgbClr val="FF0000"/>
                </a:solidFill>
              </a:rPr>
              <a:t>逗号运算符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在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/>
              <a:t>语言</a:t>
            </a:r>
            <a:r>
              <a:rPr lang="zh-CN" altLang="en-US" dirty="0"/>
              <a:t>中，多个表达式可以用逗号分开，其中用逗号分开的表达式的值分别结算，</a:t>
            </a:r>
            <a:r>
              <a:rPr lang="zh-CN" altLang="en-US" dirty="0" smtClean="0"/>
              <a:t>但整个</a:t>
            </a:r>
            <a:r>
              <a:rPr lang="zh-CN" altLang="en-US" dirty="0"/>
              <a:t>表达式的值是最后一个表达式的</a:t>
            </a:r>
            <a:r>
              <a:rPr lang="zh-CN" altLang="en-US" dirty="0" smtClean="0"/>
              <a:t>值</a:t>
            </a:r>
            <a:r>
              <a:rPr lang="zh-CN" altLang="en-US" dirty="0"/>
              <a:t>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034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 smtClean="0">
                <a:latin typeface="+mj-ea"/>
              </a:rPr>
              <a:t>2.2.4 </a:t>
            </a:r>
            <a:r>
              <a:rPr lang="zh-CN" altLang="en-US" sz="2400" b="1" cap="none" dirty="0" smtClean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/>
              <a:t>控制语句用于控制程序的流程，以实现程序的各种结构方式。它们由特定的语句定义符组成。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/>
              <a:t>语言有</a:t>
            </a:r>
            <a:r>
              <a:rPr lang="en-US" altLang="zh-CN" dirty="0" smtClean="0"/>
              <a:t>9</a:t>
            </a:r>
            <a:r>
              <a:rPr lang="zh-CN" altLang="en-US" dirty="0" smtClean="0"/>
              <a:t>种</a:t>
            </a:r>
            <a:r>
              <a:rPr lang="zh-CN" altLang="en-US" dirty="0"/>
              <a:t>控制语句，可分为</a:t>
            </a:r>
            <a:r>
              <a:rPr lang="zh-CN" altLang="en-US" dirty="0" smtClean="0"/>
              <a:t>以下</a:t>
            </a:r>
            <a:r>
              <a:rPr lang="en-US" altLang="zh-CN" dirty="0" smtClean="0"/>
              <a:t>3</a:t>
            </a:r>
            <a:r>
              <a:rPr lang="zh-CN" altLang="en-US" dirty="0" smtClean="0"/>
              <a:t>类。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1.</a:t>
            </a:r>
            <a:r>
              <a:rPr lang="zh-CN" altLang="en-US" b="1" dirty="0" smtClean="0">
                <a:solidFill>
                  <a:srgbClr val="FF0000"/>
                </a:solidFill>
              </a:rPr>
              <a:t>条件</a:t>
            </a:r>
            <a:r>
              <a:rPr lang="zh-CN" altLang="en-US" b="1" dirty="0">
                <a:solidFill>
                  <a:srgbClr val="FF0000"/>
                </a:solidFill>
              </a:rPr>
              <a:t>判断</a:t>
            </a:r>
            <a:r>
              <a:rPr lang="zh-CN" altLang="en-US" b="1" dirty="0" smtClean="0">
                <a:solidFill>
                  <a:srgbClr val="FF0000"/>
                </a:solidFill>
              </a:rPr>
              <a:t>语句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C</a:t>
            </a:r>
            <a:r>
              <a:rPr lang="zh-CN" altLang="en-US" dirty="0" smtClean="0"/>
              <a:t>语言</a:t>
            </a:r>
            <a:r>
              <a:rPr lang="zh-CN" altLang="en-US" dirty="0"/>
              <a:t>支持两种选择语句：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 smtClean="0"/>
              <a:t>语句和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zh-CN" altLang="en-US" dirty="0" smtClean="0"/>
              <a:t>语句</a:t>
            </a:r>
            <a:r>
              <a:rPr lang="zh-CN" altLang="en-US" dirty="0"/>
              <a:t>。这些语句允许你在程序运行时并知道 其状态的情况下，控制程序的执行过程。首先看一下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/>
              <a:t>语句的用法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if(condition)statement1;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statement2;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/>
              <a:t>语句 </a:t>
            </a:r>
            <a:endParaRPr lang="en-US" altLang="zh-CN" dirty="0" smtClean="0"/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/>
              <a:t>语句的执行过程如下：如果条件为真，就执行 </a:t>
            </a:r>
            <a:r>
              <a:rPr lang="en-US" altLang="zh-CN" dirty="0"/>
              <a:t>if </a:t>
            </a:r>
            <a:r>
              <a:rPr lang="zh-CN" altLang="en-US" dirty="0"/>
              <a:t>的对象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statement1</a:t>
            </a:r>
            <a:r>
              <a:rPr lang="zh-CN" altLang="en-US" dirty="0"/>
              <a:t>；否则，执行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dirty="0"/>
              <a:t>的对象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statement2</a:t>
            </a:r>
            <a:r>
              <a:rPr lang="zh-CN" altLang="en-US" dirty="0"/>
              <a:t>。任何时候两条语句都不可能同时执行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f(a&lt;b) a=0;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lse b=0;</a:t>
            </a: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语言又提供了一个专门用于处 理多分支结构的条件选择语句，称为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语句，又称开关语句。使用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语句可直接处 理多个分支（当然包括两个分支），其一般形式如下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7886700" cy="3579812"/>
          </a:xfrm>
        </p:spPr>
        <p:txBody>
          <a:bodyPr/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switch(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…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…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default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n+1;</a:t>
            </a: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zh-CN" alt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90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2.</a:t>
            </a:r>
            <a:r>
              <a:rPr lang="zh-CN" altLang="en-US" b="1" dirty="0" smtClean="0">
                <a:solidFill>
                  <a:srgbClr val="FF0000"/>
                </a:solidFill>
              </a:rPr>
              <a:t>循环</a:t>
            </a:r>
            <a:r>
              <a:rPr lang="zh-CN" altLang="en-US" b="1" dirty="0">
                <a:solidFill>
                  <a:srgbClr val="FF0000"/>
                </a:solidFill>
              </a:rPr>
              <a:t>执行语句 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语句实现“当型”循环，其一般格式如下。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while(termination)</a:t>
            </a: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当布尔表达式（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）的值为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时，循环执行大括号中的语句，并且初始化部 分和迭代部分是任选的。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语句实现“直到型”循环，其一般格式如下。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0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while(termination);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语句首先执行循环体，然后计算终止条件：若结果为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，则循环执行大括号 中的语句，直到布尔表达式的结果为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zh-CN" altLang="en-US" dirty="0"/>
              <a:t>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defRPr/>
            </a:pPr>
            <a:r>
              <a:rPr lang="en-US" altLang="zh-CN" sz="2400" cap="none" dirty="0" smtClean="0">
                <a:latin typeface="+mj-ea"/>
                <a:ea typeface="+mj-ea"/>
                <a:cs typeface="+mn-cs"/>
              </a:rPr>
              <a:t/>
            </a:r>
            <a:br>
              <a:rPr lang="en-US" altLang="zh-CN" sz="2400" cap="none" dirty="0" smtClean="0">
                <a:latin typeface="+mj-ea"/>
                <a:ea typeface="+mj-ea"/>
                <a:cs typeface="+mn-cs"/>
              </a:rPr>
            </a:br>
            <a:r>
              <a:rPr lang="en-US" altLang="zh-CN" sz="2400" cap="none" dirty="0" smtClean="0">
                <a:latin typeface="+mj-ea"/>
                <a:ea typeface="+mj-ea"/>
                <a:cs typeface="+mn-cs"/>
              </a:rPr>
              <a:t>2.1 </a:t>
            </a:r>
            <a:r>
              <a:rPr lang="en-US" altLang="zh-CN" sz="2400" cap="none" dirty="0">
                <a:latin typeface="+mj-ea"/>
                <a:ea typeface="+mj-ea"/>
                <a:cs typeface="+mn-cs"/>
              </a:rPr>
              <a:t>Arduino</a:t>
            </a:r>
            <a:r>
              <a:rPr lang="zh-CN" altLang="en-US" sz="2400" cap="none" dirty="0">
                <a:latin typeface="+mj-ea"/>
                <a:ea typeface="+mj-ea"/>
                <a:cs typeface="+mn-cs"/>
              </a:rPr>
              <a:t>开发</a:t>
            </a:r>
            <a:r>
              <a:rPr lang="zh-CN" altLang="en-US" sz="2400" cap="none" dirty="0" smtClean="0">
                <a:latin typeface="+mj-ea"/>
                <a:ea typeface="+mj-ea"/>
                <a:cs typeface="+mn-cs"/>
              </a:rPr>
              <a:t>环境  </a:t>
            </a:r>
            <a:r>
              <a:rPr lang="en-US" altLang="zh-CN" dirty="0">
                <a:latin typeface="+mj-ea"/>
              </a:rPr>
              <a:t>2.1.1 IDE</a:t>
            </a:r>
            <a:r>
              <a:rPr lang="zh-CN" altLang="en-US" dirty="0">
                <a:latin typeface="+mj-ea"/>
              </a:rPr>
              <a:t>安装</a:t>
            </a:r>
            <a:r>
              <a:rPr lang="en-US" altLang="zh-CN" dirty="0">
                <a:latin typeface="+mj-ea"/>
              </a:rPr>
              <a:t/>
            </a:r>
            <a:br>
              <a:rPr lang="en-US" altLang="zh-CN" dirty="0">
                <a:latin typeface="+mj-ea"/>
              </a:rPr>
            </a:b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228600" y="914400"/>
            <a:ext cx="7886700" cy="3579812"/>
          </a:xfrm>
        </p:spPr>
        <p:txBody>
          <a:bodyPr/>
          <a:lstStyle/>
          <a:p>
            <a:r>
              <a:rPr lang="en-US" altLang="zh-CN" dirty="0" smtClean="0">
                <a:latin typeface="+mj-ea"/>
                <a:ea typeface="+mj-ea"/>
              </a:rPr>
              <a:t>Arduino </a:t>
            </a:r>
            <a:r>
              <a:rPr lang="en-US" altLang="zh-CN" dirty="0">
                <a:latin typeface="+mj-ea"/>
                <a:ea typeface="+mj-ea"/>
              </a:rPr>
              <a:t>IDE </a:t>
            </a:r>
            <a:r>
              <a:rPr lang="zh-CN" altLang="en-US" dirty="0">
                <a:latin typeface="+mj-ea"/>
                <a:ea typeface="+mj-ea"/>
              </a:rPr>
              <a:t>是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的开放源代码的集成开发环境，其界面友好，语法简单，并能</a:t>
            </a:r>
            <a:r>
              <a:rPr lang="zh-CN" altLang="en-US" dirty="0" smtClean="0">
                <a:latin typeface="+mj-ea"/>
                <a:ea typeface="+mj-ea"/>
              </a:rPr>
              <a:t>方便</a:t>
            </a:r>
            <a:r>
              <a:rPr lang="zh-CN" altLang="en-US" dirty="0">
                <a:latin typeface="+mj-ea"/>
                <a:ea typeface="+mj-ea"/>
              </a:rPr>
              <a:t>地下载程序，使得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的程序开发变得非常便捷。作为一款开放源代码的软件，</a:t>
            </a:r>
            <a:r>
              <a:rPr lang="en-US" altLang="zh-CN" dirty="0">
                <a:latin typeface="+mj-ea"/>
                <a:ea typeface="+mj-ea"/>
              </a:rPr>
              <a:t>Arduino</a:t>
            </a:r>
          </a:p>
          <a:p>
            <a:r>
              <a:rPr lang="en-US" altLang="zh-CN" dirty="0">
                <a:latin typeface="+mj-ea"/>
                <a:ea typeface="+mj-ea"/>
              </a:rPr>
              <a:t>IDE </a:t>
            </a:r>
            <a:r>
              <a:rPr lang="zh-CN" altLang="en-US" dirty="0">
                <a:latin typeface="+mj-ea"/>
                <a:ea typeface="+mj-ea"/>
              </a:rPr>
              <a:t>也是由 </a:t>
            </a:r>
            <a:r>
              <a:rPr lang="en-US" altLang="zh-CN" dirty="0">
                <a:latin typeface="+mj-ea"/>
                <a:ea typeface="+mj-ea"/>
              </a:rPr>
              <a:t>Java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>
                <a:latin typeface="+mj-ea"/>
                <a:ea typeface="+mj-ea"/>
              </a:rPr>
              <a:t>Processing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 err="1">
                <a:latin typeface="+mj-ea"/>
                <a:ea typeface="+mj-ea"/>
              </a:rPr>
              <a:t>avr-gcc</a:t>
            </a:r>
            <a:r>
              <a:rPr lang="en-US" altLang="zh-CN" dirty="0">
                <a:latin typeface="+mj-ea"/>
                <a:ea typeface="+mj-ea"/>
              </a:rPr>
              <a:t> </a:t>
            </a:r>
            <a:r>
              <a:rPr lang="zh-CN" altLang="en-US" dirty="0">
                <a:latin typeface="+mj-ea"/>
                <a:ea typeface="+mj-ea"/>
              </a:rPr>
              <a:t>等开放源码的软件写成。</a:t>
            </a:r>
            <a:r>
              <a:rPr lang="en-US" altLang="zh-CN" dirty="0">
                <a:latin typeface="+mj-ea"/>
                <a:ea typeface="+mj-ea"/>
              </a:rPr>
              <a:t>Arduino IDE </a:t>
            </a:r>
            <a:r>
              <a:rPr lang="zh-CN" altLang="en-US" dirty="0">
                <a:latin typeface="+mj-ea"/>
                <a:ea typeface="+mj-ea"/>
              </a:rPr>
              <a:t>的另一个最大</a:t>
            </a:r>
            <a:r>
              <a:rPr lang="zh-CN" altLang="en-US" dirty="0" smtClean="0">
                <a:latin typeface="+mj-ea"/>
                <a:ea typeface="+mj-ea"/>
              </a:rPr>
              <a:t>特点</a:t>
            </a:r>
            <a:r>
              <a:rPr lang="zh-CN" altLang="en-US" dirty="0">
                <a:latin typeface="+mj-ea"/>
                <a:ea typeface="+mj-ea"/>
              </a:rPr>
              <a:t>是跨平台的兼容性，其适用于 </a:t>
            </a:r>
            <a:r>
              <a:rPr lang="en-US" altLang="zh-CN" dirty="0">
                <a:latin typeface="+mj-ea"/>
                <a:ea typeface="+mj-ea"/>
              </a:rPr>
              <a:t>Windows</a:t>
            </a:r>
            <a:r>
              <a:rPr lang="zh-CN" altLang="en-US" dirty="0">
                <a:latin typeface="+mj-ea"/>
                <a:ea typeface="+mj-ea"/>
              </a:rPr>
              <a:t>、</a:t>
            </a:r>
            <a:r>
              <a:rPr lang="en-US" altLang="zh-CN" dirty="0">
                <a:latin typeface="+mj-ea"/>
                <a:ea typeface="+mj-ea"/>
              </a:rPr>
              <a:t>Max OS X </a:t>
            </a:r>
            <a:r>
              <a:rPr lang="zh-CN" altLang="en-US" dirty="0">
                <a:latin typeface="+mj-ea"/>
                <a:ea typeface="+mj-ea"/>
              </a:rPr>
              <a:t>以及 </a:t>
            </a:r>
            <a:r>
              <a:rPr lang="en-US" altLang="zh-CN" dirty="0">
                <a:latin typeface="+mj-ea"/>
                <a:ea typeface="+mj-ea"/>
              </a:rPr>
              <a:t>Linux</a:t>
            </a:r>
            <a:r>
              <a:rPr lang="zh-CN" altLang="en-US" dirty="0">
                <a:latin typeface="+mj-ea"/>
                <a:ea typeface="+mj-ea"/>
              </a:rPr>
              <a:t>。</a:t>
            </a:r>
            <a:r>
              <a:rPr lang="en-US" altLang="zh-CN" dirty="0">
                <a:latin typeface="+mj-ea"/>
                <a:ea typeface="+mj-ea"/>
              </a:rPr>
              <a:t>2011 </a:t>
            </a:r>
            <a:r>
              <a:rPr lang="zh-CN" altLang="en-US" dirty="0">
                <a:latin typeface="+mj-ea"/>
                <a:ea typeface="+mj-ea"/>
              </a:rPr>
              <a:t>年 </a:t>
            </a:r>
            <a:r>
              <a:rPr lang="en-US" altLang="zh-CN" dirty="0">
                <a:latin typeface="+mj-ea"/>
                <a:ea typeface="+mj-ea"/>
              </a:rPr>
              <a:t>11 </a:t>
            </a:r>
            <a:r>
              <a:rPr lang="zh-CN" altLang="en-US" dirty="0">
                <a:latin typeface="+mj-ea"/>
                <a:ea typeface="+mj-ea"/>
              </a:rPr>
              <a:t>月 </a:t>
            </a:r>
            <a:r>
              <a:rPr lang="en-US" altLang="zh-CN" dirty="0">
                <a:latin typeface="+mj-ea"/>
                <a:ea typeface="+mj-ea"/>
              </a:rPr>
              <a:t>30 </a:t>
            </a:r>
            <a:r>
              <a:rPr lang="zh-CN" altLang="en-US" dirty="0">
                <a:latin typeface="+mj-ea"/>
                <a:ea typeface="+mj-ea"/>
              </a:rPr>
              <a:t>日，</a:t>
            </a:r>
            <a:r>
              <a:rPr lang="en-US" altLang="zh-CN" dirty="0" smtClean="0">
                <a:latin typeface="+mj-ea"/>
                <a:ea typeface="+mj-ea"/>
              </a:rPr>
              <a:t>Arduino</a:t>
            </a:r>
            <a:r>
              <a:rPr lang="zh-CN" altLang="en-US" dirty="0" smtClean="0">
                <a:latin typeface="+mj-ea"/>
                <a:ea typeface="+mj-ea"/>
              </a:rPr>
              <a:t>官方</a:t>
            </a:r>
            <a:r>
              <a:rPr lang="zh-CN" altLang="en-US" dirty="0">
                <a:latin typeface="+mj-ea"/>
                <a:ea typeface="+mj-ea"/>
              </a:rPr>
              <a:t>正式发布了 </a:t>
            </a:r>
            <a:r>
              <a:rPr lang="en-US" altLang="zh-CN" dirty="0">
                <a:latin typeface="+mj-ea"/>
                <a:ea typeface="+mj-ea"/>
              </a:rPr>
              <a:t>Arduino1.0 </a:t>
            </a:r>
            <a:r>
              <a:rPr lang="zh-CN" altLang="en-US" dirty="0">
                <a:latin typeface="+mj-ea"/>
                <a:ea typeface="+mj-ea"/>
              </a:rPr>
              <a:t>版本，可以下载不同系统下的压缩包，也可以在 </a:t>
            </a:r>
            <a:r>
              <a:rPr lang="en-US" altLang="zh-CN" dirty="0" err="1">
                <a:latin typeface="+mj-ea"/>
                <a:ea typeface="+mj-ea"/>
              </a:rPr>
              <a:t>github</a:t>
            </a:r>
            <a:r>
              <a:rPr lang="en-US" altLang="zh-CN" dirty="0">
                <a:latin typeface="+mj-ea"/>
                <a:ea typeface="+mj-ea"/>
              </a:rPr>
              <a:t> </a:t>
            </a:r>
            <a:r>
              <a:rPr lang="zh-CN" altLang="en-US" dirty="0">
                <a:latin typeface="+mj-ea"/>
                <a:ea typeface="+mj-ea"/>
              </a:rPr>
              <a:t>上下载</a:t>
            </a:r>
            <a:r>
              <a:rPr lang="zh-CN" altLang="en-US" dirty="0" smtClean="0">
                <a:latin typeface="+mj-ea"/>
                <a:ea typeface="+mj-ea"/>
              </a:rPr>
              <a:t>源码</a:t>
            </a:r>
            <a:r>
              <a:rPr lang="zh-CN" altLang="en-US" dirty="0">
                <a:latin typeface="+mj-ea"/>
                <a:ea typeface="+mj-ea"/>
              </a:rPr>
              <a:t>重新编译自己的 </a:t>
            </a:r>
            <a:r>
              <a:rPr lang="en-US" altLang="zh-CN" dirty="0">
                <a:latin typeface="+mj-ea"/>
                <a:ea typeface="+mj-ea"/>
              </a:rPr>
              <a:t>IDE</a:t>
            </a:r>
            <a:r>
              <a:rPr lang="zh-CN" altLang="en-US" dirty="0">
                <a:latin typeface="+mj-ea"/>
                <a:ea typeface="+mj-ea"/>
              </a:rPr>
              <a:t>。到目前为止，</a:t>
            </a:r>
            <a:r>
              <a:rPr lang="en-US" altLang="zh-CN" dirty="0">
                <a:latin typeface="+mj-ea"/>
                <a:ea typeface="+mj-ea"/>
              </a:rPr>
              <a:t>Arduino IDE </a:t>
            </a:r>
            <a:r>
              <a:rPr lang="zh-CN" altLang="en-US" dirty="0">
                <a:latin typeface="+mj-ea"/>
                <a:ea typeface="+mj-ea"/>
              </a:rPr>
              <a:t>已经更新到 </a:t>
            </a:r>
            <a:r>
              <a:rPr lang="en-US" altLang="zh-CN" dirty="0" smtClean="0">
                <a:latin typeface="+mj-ea"/>
                <a:ea typeface="+mj-ea"/>
              </a:rPr>
              <a:t>1.8 </a:t>
            </a:r>
            <a:r>
              <a:rPr lang="zh-CN" altLang="en-US" dirty="0">
                <a:latin typeface="+mj-ea"/>
                <a:ea typeface="+mj-ea"/>
              </a:rPr>
              <a:t>版本，安装过程如下。</a:t>
            </a:r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语句也用来实现“当型”循环，其一般格式如下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for(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initialization;termination;iteration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){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body;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 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5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en-US" b="1" dirty="0" smtClean="0">
                <a:solidFill>
                  <a:srgbClr val="FF0000"/>
                </a:solidFill>
              </a:rPr>
              <a:t>转向语句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转向语句包括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语句及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语句。此类语句尽量少用， 因为这不利于结构化程序设计，滥用它会使程序流程无规律、可读性差</a:t>
            </a:r>
            <a:r>
              <a:rPr lang="zh-CN" altLang="en-US" dirty="0"/>
              <a:t>。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795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语句中断当前循环，和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label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一起使用，中断相关联的语句。一般格式如下。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break[label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上述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语句中，可选的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label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参数指定断点处语句的标签。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5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语句是跳过循环体中剩余的语句而强制执行下一次循环，其作用为结束本次循 环，即跳过循环体中下面尚未执行的语句，接着进行下一次是否执行循环的判定。格式如下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While(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1){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2)continue;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2} 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3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表示从被调函数返回到主调函数继续执行，返回时可附带一个返回值，由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后面的参数指定。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通常是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必</a:t>
            </a:r>
            <a:r>
              <a:rPr lang="zh-CN" altLang="en-US" dirty="0"/>
              <a:t>要的，因为函数调用的时候计算结果通常是通过返回值带出的，如果函 数执行不需要返回计算结果，也经常需要返回一个状态码来表示函数执行得顺利与否（</a:t>
            </a:r>
            <a:r>
              <a:rPr lang="en-US" altLang="zh-CN" dirty="0"/>
              <a:t>-1 </a:t>
            </a:r>
            <a:r>
              <a:rPr lang="zh-CN" altLang="en-US" dirty="0"/>
              <a:t>和 </a:t>
            </a:r>
            <a:r>
              <a:rPr lang="en-US" altLang="zh-CN" dirty="0"/>
              <a:t>0 </a:t>
            </a:r>
            <a:r>
              <a:rPr lang="zh-CN" altLang="en-US" dirty="0"/>
              <a:t>就是最常用的状态码），主调函数可以通过返回值判断被调函数的执行情况。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3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2.2.4 </a:t>
            </a:r>
            <a:r>
              <a:rPr lang="zh-CN" altLang="en-US" sz="2400" b="1" cap="none" dirty="0">
                <a:latin typeface="+mj-ea"/>
              </a:rPr>
              <a:t>语言控制语句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语句也称为无条件转移语句，其一般格式如下。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语句标号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其中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，语句标号是按标识符规定书写的符号，放在某一语句行的前面，标号后加冒号（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/>
              <a:t>语句标号起标识语句的作用，与 </a:t>
            </a:r>
            <a:r>
              <a:rPr lang="en-US" altLang="zh-CN" dirty="0" err="1"/>
              <a:t>goto</a:t>
            </a:r>
            <a:r>
              <a:rPr lang="en-US" altLang="zh-CN" dirty="0"/>
              <a:t> </a:t>
            </a:r>
            <a:r>
              <a:rPr lang="zh-CN" altLang="en-US" dirty="0"/>
              <a:t>语句配合使用。实例如下。 </a:t>
            </a:r>
            <a:endParaRPr lang="en-US" altLang="zh-CN" dirty="0" smtClean="0"/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while(x&lt;7);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3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 smtClean="0">
                <a:latin typeface="+mj-ea"/>
              </a:rPr>
              <a:t>2.2.5 </a:t>
            </a:r>
            <a:r>
              <a:rPr lang="zh-CN" altLang="en-US" sz="2400" b="1" cap="none" dirty="0" smtClean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1.</a:t>
            </a:r>
            <a:r>
              <a:rPr lang="zh-CN" altLang="en-US" b="1" dirty="0" smtClean="0">
                <a:solidFill>
                  <a:srgbClr val="FF0000"/>
                </a:solidFill>
              </a:rPr>
              <a:t>顺序结构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顺序结构的程序设计是最简单的，只要按照解决问题的顺序写出相应的语句就行。它的 执行顺序是自上而下，依次执行。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066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2.</a:t>
            </a:r>
            <a:r>
              <a:rPr lang="zh-CN" altLang="en-US" b="1" dirty="0" smtClean="0">
                <a:solidFill>
                  <a:srgbClr val="FF0000"/>
                </a:solidFill>
              </a:rPr>
              <a:t>选择结构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按照给定的条件有选择地执行程序中的语句。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单分支结构 该结构的格式如下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（表达式）语句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功能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：判断表达式的值，若为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（真）则执行语句；若为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（假），则不执行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表达式可以是任意合法的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表达式，一般为逻辑表达式或关系表达式，当表达式 为赋值表达式时，可以含对变量的定义。实例如下。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等价于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）语句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若表达式的值为数值，则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被视为假，一切非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被视为真。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当表达式的表达式为真，要执行多条语句时，应将这些语句用花括号括起来以复合语 句的形式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出现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程序是将整个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控制结构看成一条语句处理的。该语句称为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语句，也称为条件语 句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语句可以是另一个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语句或其他控制语句（嵌套）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066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2.1.1 IDE</a:t>
            </a:r>
            <a:r>
              <a:rPr lang="zh-CN" altLang="en-US" sz="2400" dirty="0">
                <a:latin typeface="+mj-ea"/>
              </a:rPr>
              <a:t>安装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（</a:t>
            </a:r>
            <a:r>
              <a:rPr lang="en-US" altLang="zh-CN" dirty="0">
                <a:latin typeface="+mj-ea"/>
                <a:ea typeface="+mj-ea"/>
              </a:rPr>
              <a:t>1</a:t>
            </a:r>
            <a:r>
              <a:rPr lang="zh-CN" altLang="en-US" dirty="0">
                <a:latin typeface="+mj-ea"/>
                <a:ea typeface="+mj-ea"/>
              </a:rPr>
              <a:t>）从 </a:t>
            </a:r>
            <a:r>
              <a:rPr lang="en-US" altLang="zh-CN" dirty="0">
                <a:latin typeface="+mj-ea"/>
                <a:ea typeface="+mj-ea"/>
              </a:rPr>
              <a:t>Arduino </a:t>
            </a:r>
            <a:r>
              <a:rPr lang="zh-CN" altLang="en-US" dirty="0">
                <a:latin typeface="+mj-ea"/>
                <a:ea typeface="+mj-ea"/>
              </a:rPr>
              <a:t>官网下载最新版本 </a:t>
            </a:r>
            <a:r>
              <a:rPr lang="en-US" altLang="zh-CN" dirty="0">
                <a:latin typeface="+mj-ea"/>
                <a:ea typeface="+mj-ea"/>
              </a:rPr>
              <a:t>IDE</a:t>
            </a:r>
            <a:r>
              <a:rPr lang="zh-CN" altLang="en-US" dirty="0">
                <a:latin typeface="+mj-ea"/>
                <a:ea typeface="+mj-ea"/>
              </a:rPr>
              <a:t>。选择适合自己计算机系统的安装包，这里</a:t>
            </a:r>
            <a:r>
              <a:rPr lang="zh-CN" altLang="en-US" dirty="0" smtClean="0">
                <a:latin typeface="+mj-ea"/>
                <a:ea typeface="+mj-ea"/>
              </a:rPr>
              <a:t>以</a:t>
            </a:r>
            <a:r>
              <a:rPr lang="en-US" altLang="zh-CN" dirty="0" smtClean="0">
                <a:latin typeface="+mj-ea"/>
                <a:ea typeface="+mj-ea"/>
              </a:rPr>
              <a:t>Windows </a:t>
            </a:r>
            <a:r>
              <a:rPr lang="en-US" altLang="zh-CN" dirty="0">
                <a:latin typeface="+mj-ea"/>
                <a:ea typeface="+mj-ea"/>
              </a:rPr>
              <a:t>7 </a:t>
            </a:r>
            <a:r>
              <a:rPr lang="zh-CN" altLang="en-US" dirty="0">
                <a:latin typeface="+mj-ea"/>
                <a:ea typeface="+mj-ea"/>
              </a:rPr>
              <a:t>的 </a:t>
            </a:r>
            <a:r>
              <a:rPr lang="en-US" altLang="zh-CN" dirty="0">
                <a:latin typeface="+mj-ea"/>
                <a:ea typeface="+mj-ea"/>
              </a:rPr>
              <a:t>64 </a:t>
            </a:r>
            <a:r>
              <a:rPr lang="zh-CN" altLang="en-US" dirty="0">
                <a:latin typeface="+mj-ea"/>
                <a:ea typeface="+mj-ea"/>
              </a:rPr>
              <a:t>位系统安装过程为例。首先运行安装</a:t>
            </a:r>
            <a:r>
              <a:rPr lang="zh-CN" altLang="en-US" dirty="0" smtClean="0">
                <a:latin typeface="+mj-ea"/>
                <a:ea typeface="+mj-ea"/>
              </a:rPr>
              <a:t>程序。</a:t>
            </a:r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1026" name="Picture 2" descr="C:\Users\Administrato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4143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双分支结构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结构的格式如下。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（表达式）语句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功能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：判断表达式的值，若为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（真）则执行语句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；若为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（假）则执行语句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If-false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/>
              <a:t>①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可以是另一个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语句或其他控制语句（嵌套）。此时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总是与它前 面最近且未配对的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配对。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程序是将整个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if-false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控制结构看成一条语句处理的。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语句中的子句，不能 作为独立的语句单独使用。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可以用条件运算符“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:”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来实现简单的双分支结构。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533400" y="838200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多分支结构 该结构的格式如下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[else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7886700" cy="35798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多分支结构实际上是一种规范化的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嵌套结构。在这种结构中，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语句嵌套在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之后，即符合以下格式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/>
              <a:t>② 从逻辑上看，各个表达式条件都应当是相互排斥的，任意时刻最多有一个条件得以</a:t>
            </a:r>
            <a:r>
              <a:rPr lang="zh-CN" altLang="en-US" dirty="0" smtClean="0"/>
              <a:t>满足</a:t>
            </a:r>
            <a:r>
              <a:rPr lang="zh-CN" altLang="en-US" dirty="0"/>
              <a:t>，不应出现既满足这个条件又满足那个条件的情况。</a:t>
            </a:r>
            <a:endParaRPr lang="zh-CN" altLang="en-US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55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838200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多分支结构 该结构的格式如下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（表达式）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6] ...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default: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语句序列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pPr indent="0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表达式和各个常量表达式的类型一般为整型、字符型、逻辑型和枚举型。各个常量表 达式的类型要与表达式的类型相同或相容，所有常量表达式的值必须互不相同。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子句为若干个（包括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个），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子句最多只能有一个。从语法上讲，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子句可以放在任何一个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子句的前面，此时还是先判断各个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常量表达式的值与表达式 值的匹配（相等）情况，如果所有常量表达式的值均不匹配，这才将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子句作为程序的 执行入口点。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838200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 语句序列由若干条单语句组成，这些单语句可以不写成复合语句的形式。必要时，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语句标号后的语句序列可以省略不写。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若语句序列中含有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语句，则执行到此就立即跳出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语句体。当所有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子句和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子句都带有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子句时，它们出现的顺序可以任意。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当需要针对表达式的不同取值范围进行不同处理时，使用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多分支结构比较方便， 因为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语句只能对相等关系进行测试，而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语句却可以用关系表达式对一个较大范围内 的值进行测试。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838200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en-US" b="1" dirty="0" smtClean="0">
                <a:solidFill>
                  <a:srgbClr val="FF0000"/>
                </a:solidFill>
              </a:rPr>
              <a:t>循环结构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循环（当型循环） 该结构的格式如下。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表达式就是给定的循环条件，语句构成循环体，在循环体中一般应用使循环趋于结束 的语句。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先判断表达式，后执行语句。当一开始表达式的值就为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时，程序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次也不循环。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语句一般用于不知道具体循环次数的情况。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7886700" cy="3579812"/>
          </a:xfrm>
        </p:spPr>
        <p:txBody>
          <a:bodyPr/>
          <a:lstStyle/>
          <a:p>
            <a:pPr indent="0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循环（直到型循环） 该结构的格式如下。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whlie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先执行语句，后判断表达式。程序至少要循环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indent="0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 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循环的不同之处在于：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循环的循环体在前，循环条件在后， 因此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循环时在任何情况下都至少被执行一次；而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循环的循环条件在前，循环 体在后，当循环条件一开始就不成立时，循环体一次也不执行。这一点正是在构造循环结构 时决定使用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语句还是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语句的重要依据。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2.1.1 IDE</a:t>
            </a:r>
            <a:r>
              <a:rPr lang="zh-CN" altLang="en-US" sz="2400" dirty="0">
                <a:latin typeface="+mj-ea"/>
              </a:rPr>
              <a:t>安装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）安装选项，一般保持</a:t>
            </a:r>
            <a:r>
              <a:rPr lang="zh-CN" altLang="en-US" dirty="0" smtClean="0"/>
              <a:t>默认安装。</a:t>
            </a:r>
            <a:endParaRPr lang="en-US" altLang="zh-CN" dirty="0" smtClean="0"/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2050" name="Picture 2" descr="C:\Users\Administrator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0"/>
            <a:ext cx="41624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838200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循环（次数循环） 该结构的格式如下。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for([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1];[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2];[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3])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/>
              <a:t>①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循环的初始化部分，一般用来设置循环控制变量的初始值，当表达式 为一赋值表达式时，可包含对变量的定义；表达式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循环的条件部分，是用来判定循 环是否继续进行的依据；表达式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循环的增量部分，一般用来修改循环控制变量的值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省略表达式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时应在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语句之前给循环变量赋初值；省略表达式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时可认为循环的 条件始终为真。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跳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转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语句</a:t>
            </a:r>
            <a:endParaRPr lang="en-US" altLang="zh-CN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语句（跳出语句）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语句的格式如下。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跳转语句用在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switch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break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语句使执行流程跳出所在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switch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语句。用在循环结 构中，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break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语句使执行流程无条件地跳出本层循环体</a:t>
            </a:r>
            <a:r>
              <a:rPr lang="zh-CN" altLang="en-US" dirty="0"/>
              <a:t>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语句经常用于使执行流程跳出死循环。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语句位于多重循环的内层循环体中，则只能跳出内层循环（本层循环），而 不能跳出其他外层循环。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语句（继续语句）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语句的格式如下。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用于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在循环结构中，结束本次循环，即跳过循环体中尚未执行的语句，接着 进行下一次循环判断。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（</a:t>
            </a:r>
            <a:r>
              <a:rPr lang="en-US" altLang="zh-CN" dirty="0">
                <a:latin typeface="+mj-ea"/>
                <a:ea typeface="+mj-ea"/>
              </a:rPr>
              <a:t>3</a:t>
            </a:r>
            <a:r>
              <a:rPr lang="zh-CN" altLang="en-US" dirty="0">
                <a:latin typeface="+mj-ea"/>
                <a:ea typeface="+mj-ea"/>
              </a:rPr>
              <a:t>）</a:t>
            </a:r>
            <a:r>
              <a:rPr lang="en-US" altLang="zh-CN" dirty="0" err="1">
                <a:latin typeface="+mj-ea"/>
                <a:ea typeface="+mj-ea"/>
              </a:rPr>
              <a:t>goto</a:t>
            </a:r>
            <a:r>
              <a:rPr lang="en-US" altLang="zh-CN" dirty="0">
                <a:latin typeface="+mj-ea"/>
                <a:ea typeface="+mj-ea"/>
              </a:rPr>
              <a:t> </a:t>
            </a:r>
            <a:r>
              <a:rPr lang="zh-CN" altLang="en-US" dirty="0">
                <a:latin typeface="+mj-ea"/>
                <a:ea typeface="+mj-ea"/>
              </a:rPr>
              <a:t>语句（转向语句） 该语句有两种格式，具体如下。 </a:t>
            </a:r>
            <a:endParaRPr lang="en-US" altLang="zh-CN" dirty="0" smtClean="0">
              <a:latin typeface="+mj-ea"/>
              <a:ea typeface="+mj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+mj-ea"/>
                <a:ea typeface="+mj-ea"/>
              </a:rPr>
              <a:t>① </a:t>
            </a:r>
            <a:r>
              <a:rPr lang="zh-CN" altLang="en-US" dirty="0">
                <a:latin typeface="+mj-ea"/>
                <a:ea typeface="+mj-ea"/>
              </a:rPr>
              <a:t>格式一 </a:t>
            </a:r>
            <a:endParaRPr lang="en-US" altLang="zh-CN" dirty="0" smtClean="0">
              <a:latin typeface="+mj-ea"/>
              <a:ea typeface="+mj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+mj-ea"/>
                <a:ea typeface="+mj-ea"/>
              </a:rPr>
              <a:t>goto</a:t>
            </a:r>
            <a:r>
              <a:rPr lang="en-US" altLang="zh-CN" dirty="0" smtClean="0">
                <a:latin typeface="+mj-ea"/>
                <a:ea typeface="+mj-ea"/>
              </a:rPr>
              <a:t> </a:t>
            </a:r>
            <a:r>
              <a:rPr lang="zh-CN" altLang="en-US" dirty="0">
                <a:latin typeface="+mj-ea"/>
                <a:ea typeface="+mj-ea"/>
              </a:rPr>
              <a:t>语句标号</a:t>
            </a:r>
            <a:r>
              <a:rPr lang="en-US" altLang="zh-CN" dirty="0">
                <a:latin typeface="+mj-ea"/>
                <a:ea typeface="+mj-ea"/>
              </a:rPr>
              <a:t>; </a:t>
            </a:r>
            <a:endParaRPr lang="en-US" altLang="zh-CN" dirty="0" smtClean="0">
              <a:latin typeface="+mj-ea"/>
              <a:ea typeface="+mj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ea"/>
                <a:ea typeface="+mj-ea"/>
              </a:rPr>
              <a:t>[</a:t>
            </a:r>
            <a:r>
              <a:rPr lang="zh-CN" altLang="en-US" dirty="0">
                <a:latin typeface="+mj-ea"/>
                <a:ea typeface="+mj-ea"/>
              </a:rPr>
              <a:t>语句序列</a:t>
            </a:r>
            <a:r>
              <a:rPr lang="en-US" altLang="zh-CN" dirty="0">
                <a:latin typeface="+mj-ea"/>
                <a:ea typeface="+mj-ea"/>
              </a:rPr>
              <a:t>] </a:t>
            </a:r>
            <a:endParaRPr lang="en-US" altLang="zh-CN" dirty="0" smtClean="0">
              <a:latin typeface="+mj-ea"/>
              <a:ea typeface="+mj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+mj-ea"/>
                <a:ea typeface="+mj-ea"/>
              </a:rPr>
              <a:t>语句</a:t>
            </a:r>
            <a:r>
              <a:rPr lang="zh-CN" altLang="en-US" dirty="0">
                <a:latin typeface="+mj-ea"/>
                <a:ea typeface="+mj-ea"/>
              </a:rPr>
              <a:t>标号</a:t>
            </a:r>
            <a:r>
              <a:rPr lang="en-US" altLang="zh-CN" dirty="0">
                <a:latin typeface="+mj-ea"/>
                <a:ea typeface="+mj-ea"/>
              </a:rPr>
              <a:t>:</a:t>
            </a:r>
            <a:r>
              <a:rPr lang="zh-CN" altLang="en-US" dirty="0" smtClean="0">
                <a:latin typeface="+mj-ea"/>
                <a:ea typeface="+mj-ea"/>
              </a:rPr>
              <a:t>语句</a:t>
            </a:r>
            <a:endParaRPr lang="zh-CN" altLang="en-US" b="1" dirty="0" smtClean="0">
              <a:solidFill>
                <a:srgbClr val="FF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2.2.5 </a:t>
            </a:r>
            <a:r>
              <a:rPr lang="zh-CN" altLang="en-US" sz="2400" b="1" cap="none" dirty="0">
                <a:latin typeface="+mj-ea"/>
              </a:rPr>
              <a:t>语法结构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+mj-ea"/>
              </a:rPr>
              <a:t>② 格式二 </a:t>
            </a:r>
            <a:endParaRPr lang="en-US" altLang="zh-CN" dirty="0" smtClean="0">
              <a:latin typeface="+mj-ea"/>
            </a:endParaRPr>
          </a:p>
          <a:p>
            <a:r>
              <a:rPr lang="zh-CN" altLang="en-US" dirty="0" smtClean="0">
                <a:latin typeface="+mj-ea"/>
              </a:rPr>
              <a:t>语句</a:t>
            </a:r>
            <a:r>
              <a:rPr lang="zh-CN" altLang="en-US" dirty="0">
                <a:latin typeface="+mj-ea"/>
              </a:rPr>
              <a:t>标号</a:t>
            </a:r>
            <a:r>
              <a:rPr lang="en-US" altLang="zh-CN" dirty="0">
                <a:latin typeface="+mj-ea"/>
              </a:rPr>
              <a:t>:</a:t>
            </a:r>
            <a:r>
              <a:rPr lang="zh-CN" altLang="en-US" dirty="0">
                <a:latin typeface="+mj-ea"/>
              </a:rPr>
              <a:t>语句 </a:t>
            </a:r>
            <a:endParaRPr lang="en-US" altLang="zh-CN" dirty="0" smtClean="0">
              <a:latin typeface="+mj-ea"/>
            </a:endParaRPr>
          </a:p>
          <a:p>
            <a:r>
              <a:rPr lang="en-US" altLang="zh-CN" dirty="0" smtClean="0">
                <a:latin typeface="+mj-ea"/>
              </a:rPr>
              <a:t>[</a:t>
            </a:r>
            <a:r>
              <a:rPr lang="zh-CN" altLang="en-US" dirty="0">
                <a:latin typeface="+mj-ea"/>
              </a:rPr>
              <a:t>语句序列</a:t>
            </a:r>
            <a:r>
              <a:rPr lang="en-US" altLang="zh-CN" dirty="0">
                <a:latin typeface="+mj-ea"/>
              </a:rPr>
              <a:t>] </a:t>
            </a:r>
            <a:endParaRPr lang="en-US" altLang="zh-CN" dirty="0" smtClean="0">
              <a:latin typeface="+mj-ea"/>
            </a:endParaRPr>
          </a:p>
          <a:p>
            <a:r>
              <a:rPr lang="en-US" altLang="zh-CN" dirty="0" err="1" smtClean="0">
                <a:latin typeface="+mj-ea"/>
              </a:rPr>
              <a:t>goto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>
                <a:latin typeface="+mj-ea"/>
              </a:rPr>
              <a:t>语句标号</a:t>
            </a:r>
            <a:r>
              <a:rPr lang="en-US" altLang="zh-CN" dirty="0">
                <a:latin typeface="+mj-ea"/>
              </a:rPr>
              <a:t>; </a:t>
            </a:r>
            <a:endParaRPr lang="en-US" altLang="zh-CN" dirty="0" smtClean="0">
              <a:latin typeface="+mj-ea"/>
            </a:endParaRPr>
          </a:p>
          <a:p>
            <a:r>
              <a:rPr lang="en-US" altLang="zh-CN" dirty="0" err="1" smtClean="0">
                <a:latin typeface="+mj-ea"/>
              </a:rPr>
              <a:t>goto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>
                <a:latin typeface="+mj-ea"/>
              </a:rPr>
              <a:t>语句强制中止执行 </a:t>
            </a:r>
            <a:r>
              <a:rPr lang="en-US" altLang="zh-CN" dirty="0" err="1">
                <a:latin typeface="+mj-ea"/>
              </a:rPr>
              <a:t>goto</a:t>
            </a:r>
            <a:r>
              <a:rPr lang="en-US" altLang="zh-CN" dirty="0">
                <a:latin typeface="+mj-ea"/>
              </a:rPr>
              <a:t> </a:t>
            </a:r>
            <a:r>
              <a:rPr lang="zh-CN" altLang="en-US" dirty="0">
                <a:latin typeface="+mj-ea"/>
              </a:rPr>
              <a:t>语句之后的语句，无条件地跳转到语句标号对应的语句继续 执行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 Arduino </a:t>
            </a:r>
            <a:r>
              <a:rPr lang="zh-CN" altLang="en-US" sz="2400" b="1" cap="none" dirty="0" smtClean="0">
                <a:latin typeface="+mj-ea"/>
              </a:rPr>
              <a:t>基本函数  </a:t>
            </a:r>
            <a:r>
              <a:rPr lang="en-US" altLang="zh-CN" sz="2400" b="1" cap="none" dirty="0" smtClean="0">
                <a:latin typeface="+mj-ea"/>
              </a:rPr>
              <a:t>2.3.1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pinMode(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pin,mode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描述：将制定的针脚配置成输出或输入。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语法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pinMode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pin,mode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参数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，要设置模式的针脚；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99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 smtClean="0">
                <a:latin typeface="+mj-ea"/>
              </a:rPr>
              <a:t>2.3.1 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2.digitalWrite(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pin,value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digitaiWrite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pin,value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参数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，针脚编号（如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1,5,10,A0,A3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r>
              <a:rPr lang="zh-CN" altLang="en-US" dirty="0"/>
              <a:t>注意：模拟针脚也可以当作数字引脚使用。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2.3.1  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digitalRead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(pin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描述：读取指定针脚的值，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(pin)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，要读取的针脚号（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注意：如果脚悬空，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会返回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（随机变化），模拟输入脚能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当作数字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脚使用。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 smtClean="0">
                <a:latin typeface="+mj-ea"/>
              </a:rPr>
              <a:t>2.3.2 </a:t>
            </a:r>
            <a:r>
              <a:rPr lang="zh-CN" altLang="en-US" sz="2400" b="1" cap="none" dirty="0" smtClean="0">
                <a:latin typeface="+mj-ea"/>
              </a:rPr>
              <a:t>模拟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1066800"/>
            <a:ext cx="7886700" cy="3579812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1.analogReference(type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描述：设定用于模拟输入的基准电压（输入范围的最大值）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type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可以取如下值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①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DEFAULT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：默认值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板为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板为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3.3V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）为基准电压。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②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INTERNAL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Atmega168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Atmega328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上以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1.1V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为基准电压，在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Atmega8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上以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2.56V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为基准电压（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Mega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无此选项）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2.1.1 IDE</a:t>
            </a:r>
            <a:r>
              <a:rPr lang="zh-CN" altLang="en-US" sz="2400" dirty="0">
                <a:latin typeface="+mj-ea"/>
              </a:rPr>
              <a:t>安装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（</a:t>
            </a:r>
            <a:r>
              <a:rPr lang="en-US" altLang="zh-CN" dirty="0">
                <a:latin typeface="+mj-ea"/>
                <a:ea typeface="+mj-ea"/>
              </a:rPr>
              <a:t>3</a:t>
            </a:r>
            <a:r>
              <a:rPr lang="zh-CN" altLang="en-US" dirty="0">
                <a:latin typeface="+mj-ea"/>
                <a:ea typeface="+mj-ea"/>
              </a:rPr>
              <a:t>）选择安装</a:t>
            </a:r>
            <a:r>
              <a:rPr lang="zh-CN" altLang="en-US" dirty="0" smtClean="0">
                <a:latin typeface="+mj-ea"/>
                <a:ea typeface="+mj-ea"/>
              </a:rPr>
              <a:t>位置。</a:t>
            </a:r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3074" name="Picture 2" descr="C:\Users\Administrator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41910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2.3.2 </a:t>
            </a:r>
            <a:r>
              <a:rPr lang="zh-CN" altLang="en-US" sz="2400" b="1" cap="none" dirty="0">
                <a:latin typeface="+mj-ea"/>
              </a:rPr>
              <a:t>模拟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INTERAL1V1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1.1V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为基准电压（此选项劲针对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Arduino Mega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④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INTERNAL2V56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2.56V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为基准电压（此选项仅针对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Arduino Mega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：以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引脚（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0~5V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）的电压作为基准电压。</a:t>
            </a: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注意事项：改变基准电压后，之前从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analogRead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读取的数据可能不准确。</a:t>
            </a:r>
          </a:p>
          <a:p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2.3.2 </a:t>
            </a:r>
            <a:r>
              <a:rPr lang="zh-CN" altLang="en-US" sz="2400" b="1" cap="none" dirty="0">
                <a:latin typeface="+mj-ea"/>
              </a:rPr>
              <a:t>模拟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analongRead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描述：从指定的模拟引脚读取数值。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板包含一个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通道（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Mini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有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个通道，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Mega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有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个通道）、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位模拟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数字转换器。这标识它将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0~5V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的输入电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压映像到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0~1023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的整数值，即每个读数对应电压值为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5V/1024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，每单位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0.0049V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4.6mV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输入范围和精度可以通过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analogReference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改变，其大约需要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100µs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0.0001s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）来读取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模拟输入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，所以最大的阅读速度是每秒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1000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次。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2.3.2 </a:t>
            </a:r>
            <a:r>
              <a:rPr lang="zh-CN" altLang="en-US" sz="2400" b="1" cap="none" dirty="0">
                <a:latin typeface="+mj-ea"/>
              </a:rPr>
              <a:t>模拟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analogRead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的整数值。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数值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的读取：从输入引脚（大部分板子从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0~5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0~7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Mega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0~15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读取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数值。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返回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：从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0~1023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的整数值。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注意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事项：如果模拟输入引脚没有连入电路，由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analogRead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返回的值将根据很多项因素（例如其他模拟输入引脚，手靠近板子等）产生波动。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2.3.2 </a:t>
            </a:r>
            <a:r>
              <a:rPr lang="zh-CN" altLang="en-US" sz="2400" b="1" cap="none" dirty="0">
                <a:latin typeface="+mj-ea"/>
              </a:rPr>
              <a:t>模拟 </a:t>
            </a:r>
            <a:r>
              <a:rPr lang="en-US" altLang="zh-CN" sz="2400" b="1" cap="none" dirty="0">
                <a:latin typeface="+mj-ea"/>
              </a:rPr>
              <a:t>I/O </a:t>
            </a:r>
            <a:r>
              <a:rPr lang="zh-CN" altLang="en-US" sz="2400" b="1" cap="none" dirty="0">
                <a:latin typeface="+mj-ea"/>
              </a:rPr>
              <a:t>操作函数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analogWrite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描述：从一个针脚输出模拟值（脉冲宽度调整，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Pulse Width Modulation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PWM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），让 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LED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以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不同的亮度点亮或驱动电机以不同速度旋转。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analogWrite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输出结束后，该针脚将产生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一个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稳定的特定占空比的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PWM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PWM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输出持续到下次调用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analogWrite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，或在同一针脚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调用</a:t>
            </a:r>
          </a:p>
          <a:p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digitalRead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digitalWrite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analogWrite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pin,value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，用于输入的针脚；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value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，占空比，取值范围为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（完美关闭）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~255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（完美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打开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2.3.3 </a:t>
            </a:r>
            <a:r>
              <a:rPr lang="zh-CN" altLang="en-US" sz="2400" b="1" cap="none" dirty="0">
                <a:latin typeface="+mj-ea"/>
              </a:rPr>
              <a:t>高级 </a:t>
            </a:r>
            <a:r>
              <a:rPr lang="en-US" altLang="zh-CN" sz="2400" b="1" cap="none" dirty="0">
                <a:latin typeface="+mj-ea"/>
              </a:rPr>
              <a:t>I/O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304800" y="7620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tone()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描述：在一个针脚上产生一个特定频率的方波（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50%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占空比）。持续时间可以设定，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波形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会一直产生直到调用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noTone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函数。该针脚可以连接压电峰鸣器或其他喇叭播放声音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注意：如果要在多个针脚是产生不同的音调，则要在对下一个针脚使用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tone()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函数前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，先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使用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noTone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tone(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pin,frequency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tone(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pi,frequency,duration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2.3.3 </a:t>
            </a:r>
            <a:r>
              <a:rPr lang="zh-CN" altLang="en-US" sz="2400" b="1" cap="none" dirty="0">
                <a:latin typeface="+mj-ea"/>
              </a:rPr>
              <a:t>高级 </a:t>
            </a:r>
            <a:r>
              <a:rPr lang="en-US" altLang="zh-CN" sz="2400" b="1" cap="none" dirty="0">
                <a:latin typeface="+mj-ea"/>
              </a:rPr>
              <a:t>I/O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noTone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noTone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(pin)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，所要停止产生声音的引脚。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2.3.3 </a:t>
            </a:r>
            <a:r>
              <a:rPr lang="zh-CN" altLang="en-US" sz="2400" b="1" cap="none" dirty="0">
                <a:latin typeface="+mj-ea"/>
              </a:rPr>
              <a:t>高级 </a:t>
            </a:r>
            <a:r>
              <a:rPr lang="en-US" altLang="zh-CN" sz="2400" b="1" cap="none" dirty="0">
                <a:latin typeface="+mj-ea"/>
              </a:rPr>
              <a:t>I/O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906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ShiftOut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描述：将数据的一个字节一位一位地移出。从最高有效位（最左边）或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最低有效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位（最右边）开始，依次向数据脚（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DataPin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）写入每一位，之后时钟脚被拉高或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拉低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，指示之前的数据有效。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注意：如果所连接的设备时钟类型为上升沿（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Rising Edges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），则要确定在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调用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shiftOut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前时钟针脚为低电平，如调用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digitalWrite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clockPin,LOW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shiftOut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dataPin,clockPin,bitOrder,value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2.3.3 </a:t>
            </a:r>
            <a:r>
              <a:rPr lang="zh-CN" altLang="en-US" sz="2400" b="1" cap="none" dirty="0">
                <a:latin typeface="+mj-ea"/>
              </a:rPr>
              <a:t>高级 </a:t>
            </a:r>
            <a:r>
              <a:rPr lang="en-US" altLang="zh-CN" sz="2400" b="1" cap="none" dirty="0">
                <a:latin typeface="+mj-ea"/>
              </a:rPr>
              <a:t>I/O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533400" y="9906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描述：将数据的一个字节一位一位地移入。从最高有效位（最左边）或最低位有效位（最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右边）开始，对于每个位，先拉高时钟电位，再从数据传输线中读取一位，再将时钟线拉低。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注意：这是一个软件实现，也可以参考硬件实现的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SPI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链接库，其速度更快，但只对特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定脚有效。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byte incoming=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dataPin,clockPi,bitOrder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2.3.3 </a:t>
            </a:r>
            <a:r>
              <a:rPr lang="zh-CN" altLang="en-US" sz="2400" b="1" cap="none" dirty="0">
                <a:latin typeface="+mj-ea"/>
              </a:rPr>
              <a:t>高级 </a:t>
            </a:r>
            <a:r>
              <a:rPr lang="en-US" altLang="zh-CN" sz="2400" b="1" cap="none" dirty="0">
                <a:latin typeface="+mj-ea"/>
              </a:rPr>
              <a:t>I/O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pulseIn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描述：读取一个针脚的脉冲（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pulseIn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pin,value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pulseIn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pin,value,timeout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，要进行脉冲计时的针脚号（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）；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value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，要读取的脉冲类型，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）；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timeout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（可选），指定脉冲计数的等待时间返回 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unsigned long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419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2.3.4 </a:t>
            </a:r>
            <a:r>
              <a:rPr lang="en-US" altLang="zh-CN" sz="2400" b="1" cap="none" dirty="0" err="1">
                <a:latin typeface="+mj-ea"/>
              </a:rPr>
              <a:t>shiftOut</a:t>
            </a:r>
            <a:r>
              <a:rPr lang="en-US" altLang="zh-CN" sz="2400" b="1" cap="none" dirty="0">
                <a:latin typeface="+mj-ea"/>
              </a:rPr>
              <a:t>(</a:t>
            </a:r>
            <a:r>
              <a:rPr lang="en-US" altLang="zh-CN" sz="2400" b="1" cap="none" dirty="0" err="1">
                <a:latin typeface="+mj-ea"/>
              </a:rPr>
              <a:t>dataPin,clockPin,bitOrder,val</a:t>
            </a:r>
            <a:r>
              <a:rPr lang="en-US" altLang="zh-CN" sz="2400" b="1" cap="none" dirty="0">
                <a:latin typeface="+mj-ea"/>
              </a:rPr>
              <a:t>)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shiftOut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函数能够将数据通过串行的方式在引脚上进行输出，相当于一般意义上的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同步串行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通信。这是控制器与控制器、控制器与传感器之间常用的一种通信方式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① </a:t>
            </a:r>
            <a:r>
              <a:rPr lang="en-US" altLang="zh-CN" sz="1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dataPin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：数据输出引脚，数据的每一位将逐次输出。引脚模式需要设置输出。</a:t>
            </a:r>
          </a:p>
          <a:p>
            <a:pPr>
              <a:spcBef>
                <a:spcPts val="0"/>
              </a:spcBef>
            </a:pP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② </a:t>
            </a:r>
            <a:r>
              <a:rPr lang="en-US" altLang="zh-CN" sz="1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clockPin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：时钟输出引脚，为数据输出提供时钟，引脚模式需要设置成输出。</a:t>
            </a:r>
          </a:p>
          <a:p>
            <a:pPr>
              <a:spcBef>
                <a:spcPts val="0"/>
              </a:spcBef>
            </a:pP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③ </a:t>
            </a:r>
            <a:r>
              <a:rPr lang="en-US" altLang="zh-CN" sz="1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bitOrder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：数据位移顺序选择位，该参数为 </a:t>
            </a:r>
            <a:r>
              <a:rPr lang="en-US" altLang="zh-CN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byte 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类型，有两种类型可选择，分别是高</a:t>
            </a:r>
          </a:p>
          <a:p>
            <a:pPr>
              <a:spcBef>
                <a:spcPts val="0"/>
              </a:spcBef>
            </a:pP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位先入 </a:t>
            </a:r>
            <a:r>
              <a:rPr lang="en-US" altLang="zh-CN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MSBFIRST 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和低位先入 </a:t>
            </a:r>
            <a:r>
              <a:rPr lang="en-US" altLang="zh-CN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LSBFIRST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pPr>
              <a:spcBef>
                <a:spcPts val="0"/>
              </a:spcBef>
            </a:pP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④ </a:t>
            </a:r>
            <a:r>
              <a:rPr lang="en-US" altLang="zh-CN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value</a:t>
            </a:r>
            <a:r>
              <a:rPr lang="zh-CN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：所要输出的数值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cap="none" dirty="0">
                <a:latin typeface="+mj-ea"/>
                <a:ea typeface="+mj-ea"/>
                <a:cs typeface="+mn-cs"/>
              </a:rPr>
              <a:t>2.1 Arduino</a:t>
            </a:r>
            <a:r>
              <a:rPr lang="zh-CN" altLang="en-US" sz="2400" cap="none" dirty="0">
                <a:latin typeface="+mj-ea"/>
                <a:ea typeface="+mj-ea"/>
                <a:cs typeface="+mn-cs"/>
              </a:rPr>
              <a:t>开发环境</a:t>
            </a: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（</a:t>
            </a:r>
            <a:r>
              <a:rPr lang="en-US" altLang="zh-CN" dirty="0">
                <a:latin typeface="+mj-ea"/>
                <a:ea typeface="+mj-ea"/>
              </a:rPr>
              <a:t>4</a:t>
            </a:r>
            <a:r>
              <a:rPr lang="zh-CN" altLang="en-US" dirty="0">
                <a:latin typeface="+mj-ea"/>
                <a:ea typeface="+mj-ea"/>
              </a:rPr>
              <a:t>）安装</a:t>
            </a:r>
            <a:r>
              <a:rPr lang="zh-CN" altLang="en-US" dirty="0" smtClean="0">
                <a:latin typeface="+mj-ea"/>
                <a:ea typeface="+mj-ea"/>
              </a:rPr>
              <a:t>过程。</a:t>
            </a:r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4098" name="Picture 2" descr="C:\Users\Administrator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487" y="1905000"/>
            <a:ext cx="4143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2.3.5 </a:t>
            </a:r>
            <a:r>
              <a:rPr lang="en-US" altLang="zh-CN" sz="2400" b="1" cap="none" dirty="0" err="1">
                <a:latin typeface="+mj-ea"/>
              </a:rPr>
              <a:t>pulseIn</a:t>
            </a:r>
            <a:r>
              <a:rPr lang="en-US" altLang="zh-CN" sz="2400" b="1" cap="none" dirty="0">
                <a:latin typeface="+mj-ea"/>
              </a:rPr>
              <a:t>(</a:t>
            </a:r>
            <a:r>
              <a:rPr lang="en-US" altLang="zh-CN" sz="2400" b="1" cap="none" dirty="0" err="1">
                <a:latin typeface="+mj-ea"/>
              </a:rPr>
              <a:t>pin,state,timeout</a:t>
            </a:r>
            <a:r>
              <a:rPr lang="en-US" altLang="zh-CN" sz="2400" b="1" cap="none" dirty="0">
                <a:latin typeface="+mj-ea"/>
              </a:rPr>
              <a:t>)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pulseIn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函数用于读取引脚脉冲的时间长度，而脉冲可以是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。如果是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HIGH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，函数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将先等引脚变为高电平，然后开始计时，一直到变为低电平为止。返回脉冲持续的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时间使用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的，单位为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。如果超时还没有读到的话，将返回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2.3.6 </a:t>
            </a:r>
            <a:r>
              <a:rPr lang="zh-CN" altLang="en-US" sz="2400" b="1" cap="none" dirty="0">
                <a:latin typeface="+mj-ea"/>
              </a:rPr>
              <a:t>时间函数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Millis()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描述：返回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开发板运行当前程序开始的毫秒数。这个数字将在约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天后溢出（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归零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返回：返回从运行当前程序开始的毫秒数（无符号长整数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unsigned long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2.3.6 </a:t>
            </a:r>
            <a:r>
              <a:rPr lang="zh-CN" altLang="en-US" sz="2400" b="1" cap="none" dirty="0">
                <a:latin typeface="+mj-ea"/>
              </a:rPr>
              <a:t>时间函数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1100138"/>
            <a:ext cx="8229599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micros()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描述：返回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开发板从运行当前程序开始的微秒数，这个数字将在约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分钟后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溢出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（归零）。在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16MHz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开发板上（比如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Duemilanove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Nano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），这个函数的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分辨率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4μs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（即返回值总是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的倍数）；在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8MHz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开发板上（比如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LilyPad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），这个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的分辨率为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8μs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返回：返回从当前程序开始的微秒数（无符号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长整数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2.3.6 </a:t>
            </a:r>
            <a:r>
              <a:rPr lang="zh-CN" altLang="en-US" sz="2400" b="1" cap="none" dirty="0">
                <a:latin typeface="+mj-ea"/>
              </a:rPr>
              <a:t>时间函数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delay()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描述：是程序设定的暂停时间（单位毫秒）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delay(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，暂停的毫秒数（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unsigned long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2.3.6 </a:t>
            </a:r>
            <a:r>
              <a:rPr lang="zh-CN" altLang="en-US" sz="2400" b="1" cap="none" dirty="0">
                <a:latin typeface="+mj-ea"/>
              </a:rPr>
              <a:t>时间函数 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delayMicroseconds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描述：使程序暂停指定的一段时间（单位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）。目前，能够产生的最大延时准确值是 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16383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。这可能会在未来的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版本中有所改变。对于超过几千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的延时，应该使用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delay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代替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delayMicroseconds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(us)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µs,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暂停的时间，单位微秒（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unsigned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 smtClean="0">
                <a:latin typeface="+mj-ea"/>
              </a:rPr>
              <a:t>2.3.7 </a:t>
            </a:r>
            <a:r>
              <a:rPr lang="zh-CN" altLang="en-US" sz="2400" b="1" cap="none" dirty="0" smtClean="0">
                <a:latin typeface="+mj-ea"/>
              </a:rPr>
              <a:t>中断函数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．外部中断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attachInterrupt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interrupt,function,mode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描述：当发生外部中断时，调用一个指定的函数。这会用新的函数取代之前指定给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中断的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函数。大多数的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板有两个外部中断：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号中断（引脚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）和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号中断（引脚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。部分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不同类型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板的中断及引脚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关系，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表中的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是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interrupt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的缩写，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而不是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代表整数的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Due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有更强大的中断能力，其允许在所有的引脚上触发中断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程序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，可以直接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使用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attachInterrupt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指定引脚号码。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2.3.7 </a:t>
            </a:r>
            <a:r>
              <a:rPr lang="zh-CN" altLang="en-US" sz="2400" b="1" cap="none" dirty="0">
                <a:latin typeface="+mj-ea"/>
              </a:rPr>
              <a:t>中断函数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81534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attachInterrupt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interrupt,function,mode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attachInterrupt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pin,function,mode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。</a:t>
            </a:r>
            <a:endParaRPr lang="zh-CN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interrupt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，中断的编号；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，引脚号码（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Due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专用）；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function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，中断发生时调用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的函数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，此函数必须不带参数和不返回任何值；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mode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，定义何种情况发生中断，以下四个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常数为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的有效值。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①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LOW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：当引脚为低电位时，触发中断。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②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CHANGE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：当引脚电位发生改变时，触发中断。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③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RISING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：当引脚由低电位变为高电位时，触发中断。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④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FALLING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：当引脚由高电位变为低电位时，触发中断。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2.3.7 </a:t>
            </a:r>
            <a:r>
              <a:rPr lang="zh-CN" altLang="en-US" sz="2400" b="1" cap="none" dirty="0">
                <a:latin typeface="+mj-ea"/>
              </a:rPr>
              <a:t>中断函数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9144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．中断使能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interrupts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（中断）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描述：重新启用中断（使用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noInterrupts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命令后将被禁用）。中断允许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一些要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任务在后台运行。禁用中断后一些函数可能无法工作，传入信息可能会被忽略。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中断会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稍微打乱代码的时间，可以在程序关键部分禁用中断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2.3.7 </a:t>
            </a:r>
            <a:r>
              <a:rPr lang="zh-CN" altLang="en-US" sz="2400" b="1" cap="none" dirty="0">
                <a:latin typeface="+mj-ea"/>
              </a:rPr>
              <a:t>中断函数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noInterrupts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描述：禁止中断。中断允许后在后台运行一些重要任务，默认使能中断。禁止中断时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部分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函数会无法工作，通信中接收到的信息也可能会丢失，中断会影响计时代码，在某些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特定的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代码中也会失效。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8382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Serial.begin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(speed)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描述：将串行数据传输速率设置为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bit/s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（波特）。与计算机进行通信时，可以使用这些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波特率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1200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4800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9600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14400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19200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28800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38400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57600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115200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当然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，也可以指定其他波特率，例如，针脚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和一个组件进行通信，它需要一个特定的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波特率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Serial.begin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(speed)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仅适用于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Mega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Seriall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begin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speed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Serial2.begin(speed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Serial3.begin(speed)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Serial.begin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speed,config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 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Serial2.begin(</a:t>
            </a:r>
            <a:r>
              <a:rPr lang="en-US" altLang="zh-CN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speed,config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Serial3.begin(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speed,config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2.1.1 IDE</a:t>
            </a:r>
            <a:r>
              <a:rPr lang="zh-CN" altLang="en-US" sz="2400" dirty="0">
                <a:latin typeface="+mj-ea"/>
              </a:rPr>
              <a:t>安装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zh-CN" altLang="en-US" dirty="0" smtClean="0">
                <a:latin typeface="+mj-ea"/>
                <a:ea typeface="+mj-ea"/>
              </a:rPr>
              <a:t>（</a:t>
            </a:r>
            <a:r>
              <a:rPr lang="en-US" altLang="zh-CN" dirty="0" smtClean="0">
                <a:latin typeface="+mj-ea"/>
                <a:ea typeface="+mj-ea"/>
              </a:rPr>
              <a:t>5</a:t>
            </a:r>
            <a:r>
              <a:rPr lang="zh-CN" altLang="en-US" dirty="0" smtClean="0">
                <a:latin typeface="+mj-ea"/>
                <a:ea typeface="+mj-ea"/>
              </a:rPr>
              <a:t>）安装完成。</a:t>
            </a:r>
            <a:endParaRPr lang="en-US" altLang="zh-CN" dirty="0">
              <a:latin typeface="+mj-ea"/>
              <a:ea typeface="+mj-ea"/>
            </a:endParaRPr>
          </a:p>
          <a:p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5122" name="Picture 2" descr="C:\Users\Administrator\Desktop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009775"/>
            <a:ext cx="41433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0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Serial.available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描述：从串口读取有效的字节数（字符）。这是已经传输到并存储在串行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接收缓冲区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（能够存储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64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个字节）的数据。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Available()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继承了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Stream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类。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Serial.available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。此外，仅适用于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Arduimo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Mage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的还有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个，分别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是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Serial1.available()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Serial2.available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Serial3.available()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描述：读取传入的串口的数据，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read()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继承自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Stream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类。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。此外，仅适用于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Arduimo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Mage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的还有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个，分别为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Serial1.read()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Serial2.read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Serial3.read()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返回：传入串口数据的第一个字节（或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‐1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，如果没有可用的数据，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Serial.flush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描述：等待超出的串行数据完成传输（在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1.0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及以上的版本中，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flush()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语句的功能不再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是丢弃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所有进入缓存器的串行数据）。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flush()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继承自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Stream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类。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Serial.flush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。此外，仅适用于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Arduino Mega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的有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个，分别为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Serial1.flush()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Serial2.flush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和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Serial3.flush()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(data) 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描述：以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ASCII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文本形式打印数据到串口输出。此命令可以采取多种形式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若要发送一个字节，则使用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Serial.write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Serial.println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 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格式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，打印输出的值，可以为所有数据类型；格式，指定进制（整数数据类型）或小数位数（浮点类型）。</a:t>
            </a:r>
          </a:p>
          <a:p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返回：字节 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print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（）将返回写入的字节数，但是否使用（或读出）是可以设定的。</a:t>
            </a:r>
            <a:endParaRPr lang="zh-CN" altLang="en-US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21575" cy="549275"/>
          </a:xfrm>
        </p:spPr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b="1" cap="none" dirty="0">
                <a:latin typeface="+mj-ea"/>
              </a:rPr>
              <a:t>2.3.8 </a:t>
            </a:r>
            <a:r>
              <a:rPr lang="zh-CN" altLang="en-US" sz="2400" b="1" cap="none" dirty="0">
                <a:latin typeface="+mj-ea"/>
              </a:rPr>
              <a:t>串口收发函数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0" y="762000"/>
            <a:ext cx="7886700" cy="357981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Serial.println</a:t>
            </a:r>
            <a:r>
              <a:rPr lang="zh-CN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data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</a:t>
            </a:r>
            <a:endParaRPr lang="en-US" altLang="zh-CN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描述：打印数据到串行端口，输出人们可识别的 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ASCII 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码文本并回车（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ASCII13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，或”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\r”</a:t>
            </a:r>
            <a:r>
              <a:rPr lang="zh-CN" alt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）及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换行（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ASCII10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，或”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\n”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）。此命令采用的形式与 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相同。</a:t>
            </a:r>
          </a:p>
          <a:p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语法：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Serial.println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）或 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Serial.println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format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）。</a:t>
            </a:r>
          </a:p>
          <a:p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参数：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，打印的内容，可以为所有数据类型；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format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，指定基数（整数数据类型）</a:t>
            </a:r>
            <a:r>
              <a:rPr lang="zh-CN" alt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或小数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位数（浮点类型）。</a:t>
            </a:r>
          </a:p>
          <a:p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返回：字节（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byte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），</a:t>
            </a:r>
            <a:r>
              <a:rPr lang="en-US" altLang="zh-CN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printfln</a:t>
            </a:r>
            <a:r>
              <a:rPr lang="en-US" altLang="zh-CN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()</a:t>
            </a:r>
            <a:r>
              <a:rPr lang="zh-CN" alt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将返回写入的字节数，但可以选择是否使用它。</a:t>
            </a:r>
            <a:endParaRPr lang="zh-CN" altLang="en-US" sz="2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457200">
              <a:spcBef>
                <a:spcPts val="800"/>
              </a:spcBef>
              <a:buFont typeface="Arial" panose="020B0604020202020204" pitchFamily="34" charset="0"/>
              <a:defRPr/>
            </a:pPr>
            <a:r>
              <a:rPr lang="en-US" altLang="zh-CN" sz="2400" dirty="0">
                <a:latin typeface="+mj-ea"/>
              </a:rPr>
              <a:t>2.1.1 IDE</a:t>
            </a:r>
            <a:r>
              <a:rPr lang="zh-CN" altLang="en-US" sz="2400" dirty="0">
                <a:latin typeface="+mj-ea"/>
              </a:rPr>
              <a:t>安装</a:t>
            </a:r>
            <a:endParaRPr lang="zh-CN" altLang="en-US" sz="2400" cap="none" dirty="0">
              <a:latin typeface="+mj-ea"/>
              <a:ea typeface="+mj-ea"/>
              <a:cs typeface="+mn-cs"/>
            </a:endParaRPr>
          </a:p>
        </p:txBody>
      </p:sp>
      <p:sp>
        <p:nvSpPr>
          <p:cNvPr id="8195" name="内容占位符 1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579812"/>
          </a:xfrm>
        </p:spPr>
        <p:txBody>
          <a:bodyPr/>
          <a:lstStyle/>
          <a:p>
            <a:endParaRPr lang="en-US" altLang="zh-CN" dirty="0" smtClean="0">
              <a:latin typeface="+mj-ea"/>
              <a:ea typeface="+mj-ea"/>
            </a:endParaRPr>
          </a:p>
          <a:p>
            <a:endParaRPr lang="zh-CN" altLang="en-US" dirty="0" smtClean="0">
              <a:latin typeface="+mj-ea"/>
              <a:ea typeface="+mj-ea"/>
            </a:endParaRPr>
          </a:p>
        </p:txBody>
      </p:sp>
      <p:sp>
        <p:nvSpPr>
          <p:cNvPr id="5" name="内容占位符 1"/>
          <p:cNvSpPr txBox="1">
            <a:spLocks/>
          </p:cNvSpPr>
          <p:nvPr/>
        </p:nvSpPr>
        <p:spPr bwMode="auto">
          <a:xfrm>
            <a:off x="609601" y="1252538"/>
            <a:ext cx="78867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45720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2400" b="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1pPr>
            <a:lvl2pPr marL="1733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2pPr>
            <a:lvl3pPr marL="4019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3pPr>
            <a:lvl4pPr marL="6305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4pPr>
            <a:lvl5pPr marL="859155" indent="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cs typeface="+mn-cs"/>
              </a:defRPr>
            </a:lvl5pPr>
            <a:lvl6pPr marL="1097280" indent="-17399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1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785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1970" indent="-164465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zh-CN" altLang="en-US" dirty="0" smtClean="0">
                <a:latin typeface="+mj-ea"/>
                <a:ea typeface="+mj-ea"/>
              </a:rPr>
              <a:t>（</a:t>
            </a:r>
            <a:r>
              <a:rPr lang="en-US" altLang="zh-CN" dirty="0" smtClean="0">
                <a:latin typeface="+mj-ea"/>
                <a:ea typeface="+mj-ea"/>
              </a:rPr>
              <a:t>6</a:t>
            </a:r>
            <a:r>
              <a:rPr lang="zh-CN" altLang="en-US" dirty="0" smtClean="0">
                <a:latin typeface="+mj-ea"/>
                <a:ea typeface="+mj-ea"/>
              </a:rPr>
              <a:t>）</a:t>
            </a:r>
            <a:r>
              <a:rPr lang="en-US" altLang="zh-CN" dirty="0" smtClean="0">
                <a:latin typeface="+mj-ea"/>
                <a:ea typeface="+mj-ea"/>
              </a:rPr>
              <a:t>IDE</a:t>
            </a:r>
            <a:r>
              <a:rPr lang="zh-CN" altLang="en-US" dirty="0" smtClean="0">
                <a:latin typeface="+mj-ea"/>
                <a:ea typeface="+mj-ea"/>
              </a:rPr>
              <a:t>的主界面。</a:t>
            </a:r>
            <a:endParaRPr lang="en-US" altLang="zh-CN" dirty="0" smtClean="0">
              <a:latin typeface="+mj-ea"/>
              <a:ea typeface="+mj-ea"/>
            </a:endParaRPr>
          </a:p>
          <a:p>
            <a:pPr eaLnBrk="1" hangingPunct="1"/>
            <a:endParaRPr lang="en-US" altLang="zh-CN" dirty="0" smtClean="0">
              <a:latin typeface="+mj-ea"/>
              <a:ea typeface="+mj-ea"/>
            </a:endParaRPr>
          </a:p>
          <a:p>
            <a:pPr eaLnBrk="1" hangingPunct="1"/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6146" name="Picture 2" descr="C:\Users\Administrator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76400"/>
            <a:ext cx="3871244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题1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450</TotalTime>
  <Words>6050</Words>
  <Application>Microsoft Office PowerPoint</Application>
  <PresentationFormat>全屏显示(4:3)</PresentationFormat>
  <Paragraphs>422</Paragraphs>
  <Slides>84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84</vt:i4>
      </vt:variant>
    </vt:vector>
  </HeadingPairs>
  <TitlesOfParts>
    <vt:vector size="85" baseType="lpstr">
      <vt:lpstr>主题1</vt:lpstr>
      <vt:lpstr>第2章 Arduino编程         </vt:lpstr>
      <vt:lpstr>目录</vt:lpstr>
      <vt:lpstr> 2.1 Arduino开发环境  2.1.1 IDE安装 </vt:lpstr>
      <vt:lpstr>2.1.1 IDE安装</vt:lpstr>
      <vt:lpstr>2.1.1 IDE安装</vt:lpstr>
      <vt:lpstr>2.1.1 IDE安装</vt:lpstr>
      <vt:lpstr>2.1 Arduino开发环境</vt:lpstr>
      <vt:lpstr>2.1.1 IDE安装</vt:lpstr>
      <vt:lpstr>2.1.1 IDE安装</vt:lpstr>
      <vt:lpstr>2.1.2 使用IDE</vt:lpstr>
      <vt:lpstr>2.1.2 使用IDE</vt:lpstr>
      <vt:lpstr>2.2 Arduino语言概述</vt:lpstr>
      <vt:lpstr>2.2.2 关键字</vt:lpstr>
      <vt:lpstr>2.2.2 关键字</vt:lpstr>
      <vt:lpstr>2.2.2 关键字</vt:lpstr>
      <vt:lpstr>2.2.2 关键字</vt:lpstr>
      <vt:lpstr>2.2.2 关键字</vt:lpstr>
      <vt:lpstr>2.2.3 运算符</vt:lpstr>
      <vt:lpstr>2.2.3 运算符</vt:lpstr>
      <vt:lpstr>2.2.3 运算符</vt:lpstr>
      <vt:lpstr>2.2.3 运算符</vt:lpstr>
      <vt:lpstr>2.2 Arduino语言概述</vt:lpstr>
      <vt:lpstr>2.2.3 运算符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2.2.4 语言控制语句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2.2.5 语法结构</vt:lpstr>
      <vt:lpstr>2.3 Arduino 基本函数  2.3.1 I/O 操作函数 </vt:lpstr>
      <vt:lpstr>2.3.1  I/O 操作函数 </vt:lpstr>
      <vt:lpstr>2.3.1  I/O 操作函数 </vt:lpstr>
      <vt:lpstr>2.3.2 模拟 I/O 操作函数 </vt:lpstr>
      <vt:lpstr>2.3.2 模拟 I/O 操作函数 </vt:lpstr>
      <vt:lpstr>2.3.2 模拟 I/O 操作函数 </vt:lpstr>
      <vt:lpstr>2.3.2 模拟 I/O 操作函数 </vt:lpstr>
      <vt:lpstr>2.3.2 模拟 I/O 操作函数 </vt:lpstr>
      <vt:lpstr>2.3.3 高级 I/O </vt:lpstr>
      <vt:lpstr>2.3.3 高级 I/O </vt:lpstr>
      <vt:lpstr>2.3.3 高级 I/O </vt:lpstr>
      <vt:lpstr>2.3.3 高级 I/O </vt:lpstr>
      <vt:lpstr>2.3.3 高级 I/O </vt:lpstr>
      <vt:lpstr>2.3.4 shiftOut(dataPin,clockPin,bitOrder,val) </vt:lpstr>
      <vt:lpstr>2.3.5 pulseIn(pin,state,timeout) </vt:lpstr>
      <vt:lpstr>2.3.6 时间函数 </vt:lpstr>
      <vt:lpstr>2.3.6 时间函数 </vt:lpstr>
      <vt:lpstr>2.3.6 时间函数 </vt:lpstr>
      <vt:lpstr>2.3.6 时间函数 </vt:lpstr>
      <vt:lpstr>2.3.7 中断函数</vt:lpstr>
      <vt:lpstr>2.3.7 中断函数</vt:lpstr>
      <vt:lpstr>2.3.7 中断函数</vt:lpstr>
      <vt:lpstr>2.3.7 中断函数</vt:lpstr>
      <vt:lpstr>2.3.8 串口收发函数</vt:lpstr>
      <vt:lpstr>2.3.8 串口收发函数</vt:lpstr>
      <vt:lpstr>2.3.8 串口收发函数</vt:lpstr>
      <vt:lpstr>2.3.8 串口收发函数</vt:lpstr>
      <vt:lpstr>2.3.8 串口收发函数</vt:lpstr>
      <vt:lpstr>2.3.8 串口收发函数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hwk</dc:creator>
  <cp:lastModifiedBy>USER-</cp:lastModifiedBy>
  <cp:revision>192</cp:revision>
  <cp:lastPrinted>2113-01-01T00:00:00Z</cp:lastPrinted>
  <dcterms:created xsi:type="dcterms:W3CDTF">2013-06-17T07:10:00Z</dcterms:created>
  <dcterms:modified xsi:type="dcterms:W3CDTF">2018-09-03T07:11:54Z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2052-10.1.0.6747</vt:lpwstr>
  </property>
</Properties>
</file>