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3"/>
  </p:notesMasterIdLst>
  <p:sldIdLst>
    <p:sldId id="256" r:id="rId2"/>
    <p:sldId id="321" r:id="rId3"/>
    <p:sldId id="361" r:id="rId4"/>
    <p:sldId id="322" r:id="rId5"/>
    <p:sldId id="342" r:id="rId6"/>
    <p:sldId id="341" r:id="rId7"/>
    <p:sldId id="359" r:id="rId8"/>
    <p:sldId id="343" r:id="rId9"/>
    <p:sldId id="344" r:id="rId10"/>
    <p:sldId id="345" r:id="rId11"/>
    <p:sldId id="346" r:id="rId12"/>
    <p:sldId id="323" r:id="rId13"/>
    <p:sldId id="327" r:id="rId14"/>
    <p:sldId id="328" r:id="rId15"/>
    <p:sldId id="329" r:id="rId16"/>
    <p:sldId id="330" r:id="rId17"/>
    <p:sldId id="332" r:id="rId18"/>
    <p:sldId id="335" r:id="rId19"/>
    <p:sldId id="336" r:id="rId20"/>
    <p:sldId id="334" r:id="rId21"/>
    <p:sldId id="333" r:id="rId22"/>
    <p:sldId id="331" r:id="rId23"/>
    <p:sldId id="337" r:id="rId24"/>
    <p:sldId id="338" r:id="rId25"/>
    <p:sldId id="339" r:id="rId26"/>
    <p:sldId id="340" r:id="rId27"/>
    <p:sldId id="349" r:id="rId28"/>
    <p:sldId id="325" r:id="rId29"/>
    <p:sldId id="326" r:id="rId30"/>
    <p:sldId id="347" r:id="rId31"/>
    <p:sldId id="362" r:id="rId3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370" autoAdjust="0"/>
  </p:normalViewPr>
  <p:slideViewPr>
    <p:cSldViewPr>
      <p:cViewPr varScale="1">
        <p:scale>
          <a:sx n="116" d="100"/>
          <a:sy n="116" d="100"/>
        </p:scale>
        <p:origin x="146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zh-CN"/>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zh-CN"/>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zh-CN"/>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DBCB59-F20A-4AE8-97F9-1E05CF50BB37}" type="slidenum">
              <a:rPr lang="en-US" altLang="zh-CN"/>
              <a:pPr>
                <a:defRPr/>
              </a:pPr>
              <a:t>‹#›</a:t>
            </a:fld>
            <a:endParaRPr lang="en-US" altLang="zh-CN"/>
          </a:p>
        </p:txBody>
      </p:sp>
    </p:spTree>
    <p:extLst>
      <p:ext uri="{BB962C8B-B14F-4D97-AF65-F5344CB8AC3E}">
        <p14:creationId xmlns:p14="http://schemas.microsoft.com/office/powerpoint/2010/main" val="1519605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3273425"/>
            <a:ext cx="4364038"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19140000">
            <a:off x="1212277" y="2470925"/>
            <a:ext cx="6511131" cy="329259"/>
          </a:xfrm>
        </p:spPr>
        <p:txBody>
          <a:bodyPr tIns="9144">
            <a:noAutofit/>
          </a:bodyPr>
          <a:lstStyle>
            <a:lvl1pPr marL="0" indent="0" algn="l">
              <a:buNone/>
              <a:defRPr kumimoji="0" lang="en-US" sz="2000" b="0" i="0" u="none" strike="noStrike" kern="1200" cap="all" spc="40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smtClean="0"/>
              <a:t>单击此处编辑母版副标题样式</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DCC1556-6478-4ED3-AC64-DB380C21115D}" type="slidenum">
              <a:rPr lang="en-US" altLang="zh-CN"/>
              <a:pPr>
                <a:defRPr/>
              </a:pPr>
              <a:t>‹#›</a:t>
            </a:fld>
            <a:endParaRPr lang="en-US" altLang="zh-CN"/>
          </a:p>
        </p:txBody>
      </p:sp>
    </p:spTree>
    <p:extLst>
      <p:ext uri="{BB962C8B-B14F-4D97-AF65-F5344CB8AC3E}">
        <p14:creationId xmlns:p14="http://schemas.microsoft.com/office/powerpoint/2010/main" val="623667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lvl1pPr>
              <a:defRPr b="0">
                <a:latin typeface="黑体" panose="02010609060101010101" pitchFamily="49" charset="-122"/>
                <a:ea typeface="黑体" panose="02010609060101010101" pitchFamily="49" charset="-122"/>
              </a:defRPr>
            </a:lvl1pPr>
            <a:lvl2pPr>
              <a:defRPr b="0">
                <a:latin typeface="黑体" panose="02010609060101010101" pitchFamily="49" charset="-122"/>
                <a:ea typeface="黑体" panose="02010609060101010101" pitchFamily="49" charset="-122"/>
              </a:defRPr>
            </a:lvl2pPr>
            <a:lvl3pPr>
              <a:defRPr b="0">
                <a:latin typeface="黑体" panose="02010609060101010101" pitchFamily="49" charset="-122"/>
                <a:ea typeface="黑体" panose="02010609060101010101" pitchFamily="49" charset="-122"/>
              </a:defRPr>
            </a:lvl3pPr>
            <a:lvl4pPr>
              <a:defRPr b="0">
                <a:latin typeface="黑体" panose="02010609060101010101" pitchFamily="49" charset="-122"/>
                <a:ea typeface="黑体" panose="02010609060101010101" pitchFamily="49" charset="-122"/>
              </a:defRPr>
            </a:lvl4pPr>
            <a:lvl5pPr>
              <a:defRPr b="0">
                <a:latin typeface="黑体" panose="02010609060101010101" pitchFamily="49" charset="-122"/>
                <a:ea typeface="黑体" panose="02010609060101010101" pitchFamily="49"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ln/>
        </p:spPr>
        <p:txBody>
          <a:bodyPr/>
          <a:lstStyle>
            <a:lvl1pPr>
              <a:defRPr/>
            </a:lvl1pPr>
          </a:lstStyle>
          <a:p>
            <a:pPr>
              <a:defRPr/>
            </a:pPr>
            <a:fld id="{47B827E1-561D-4AC6-BB59-09453B6E9476}" type="slidenum">
              <a:rPr lang="en-US" altLang="zh-CN"/>
              <a:pPr>
                <a:defRPr/>
              </a:pPr>
              <a:t>‹#›</a:t>
            </a:fld>
            <a:endParaRPr lang="en-US" altLang="zh-CN"/>
          </a:p>
        </p:txBody>
      </p:sp>
    </p:spTree>
    <p:extLst>
      <p:ext uri="{BB962C8B-B14F-4D97-AF65-F5344CB8AC3E}">
        <p14:creationId xmlns:p14="http://schemas.microsoft.com/office/powerpoint/2010/main" val="49449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lvl1pPr>
              <a:defRPr b="0">
                <a:latin typeface="黑体" panose="02010609060101010101" pitchFamily="49" charset="-122"/>
                <a:ea typeface="黑体" panose="02010609060101010101" pitchFamily="49" charset="-122"/>
              </a:defRPr>
            </a:lvl1pPr>
            <a:lvl2pPr>
              <a:defRPr b="0">
                <a:latin typeface="黑体" panose="02010609060101010101" pitchFamily="49" charset="-122"/>
                <a:ea typeface="黑体" panose="02010609060101010101" pitchFamily="49" charset="-122"/>
              </a:defRPr>
            </a:lvl2pPr>
            <a:lvl3pPr>
              <a:defRPr b="0">
                <a:latin typeface="黑体" panose="02010609060101010101" pitchFamily="49" charset="-122"/>
                <a:ea typeface="黑体" panose="02010609060101010101" pitchFamily="49" charset="-122"/>
              </a:defRPr>
            </a:lvl3pPr>
            <a:lvl4pPr>
              <a:defRPr b="0">
                <a:latin typeface="黑体" panose="02010609060101010101" pitchFamily="49" charset="-122"/>
                <a:ea typeface="黑体" panose="02010609060101010101" pitchFamily="49" charset="-122"/>
              </a:defRPr>
            </a:lvl4pPr>
            <a:lvl5pPr>
              <a:defRPr b="0">
                <a:latin typeface="黑体" panose="02010609060101010101" pitchFamily="49" charset="-122"/>
                <a:ea typeface="黑体" panose="02010609060101010101" pitchFamily="49"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ln/>
        </p:spPr>
        <p:txBody>
          <a:bodyPr/>
          <a:lstStyle>
            <a:lvl1pPr>
              <a:defRPr/>
            </a:lvl1pPr>
          </a:lstStyle>
          <a:p>
            <a:pPr>
              <a:defRPr/>
            </a:pPr>
            <a:fld id="{F62A3DDE-13B2-4F4C-903A-AED1C8B174F7}" type="slidenum">
              <a:rPr lang="en-US" altLang="zh-CN"/>
              <a:pPr>
                <a:defRPr/>
              </a:pPr>
              <a:t>‹#›</a:t>
            </a:fld>
            <a:endParaRPr lang="en-US" altLang="zh-CN"/>
          </a:p>
        </p:txBody>
      </p:sp>
    </p:spTree>
    <p:extLst>
      <p:ext uri="{BB962C8B-B14F-4D97-AF65-F5344CB8AC3E}">
        <p14:creationId xmlns:p14="http://schemas.microsoft.com/office/powerpoint/2010/main" val="378814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457200">
              <a:defRPr sz="2400" b="0">
                <a:latin typeface="黑体" panose="02010609060101010101" pitchFamily="49" charset="-122"/>
                <a:ea typeface="黑体" panose="02010609060101010101" pitchFamily="49" charset="-122"/>
              </a:defRPr>
            </a:lvl1pPr>
            <a:lvl2pPr indent="0">
              <a:defRPr>
                <a:latin typeface="黑体" panose="02010609060101010101" pitchFamily="49" charset="-122"/>
                <a:ea typeface="黑体" panose="02010609060101010101" pitchFamily="49" charset="-122"/>
              </a:defRPr>
            </a:lvl2pPr>
            <a:lvl3pPr indent="0">
              <a:defRPr>
                <a:latin typeface="黑体" panose="02010609060101010101" pitchFamily="49" charset="-122"/>
                <a:ea typeface="黑体" panose="02010609060101010101" pitchFamily="49" charset="-122"/>
              </a:defRPr>
            </a:lvl3pPr>
            <a:lvl4pPr indent="0">
              <a:defRPr>
                <a:latin typeface="黑体" panose="02010609060101010101" pitchFamily="49" charset="-122"/>
                <a:ea typeface="黑体" panose="02010609060101010101" pitchFamily="49" charset="-122"/>
              </a:defRPr>
            </a:lvl4pPr>
            <a:lvl5pPr indent="0">
              <a:defRPr>
                <a:latin typeface="黑体" panose="02010609060101010101" pitchFamily="49" charset="-122"/>
                <a:ea typeface="黑体" panose="02010609060101010101" pitchFamily="49"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a:ln/>
        </p:spPr>
        <p:txBody>
          <a:bodyPr/>
          <a:lstStyle>
            <a:lvl1pPr>
              <a:defRPr/>
            </a:lvl1pPr>
          </a:lstStyle>
          <a:p>
            <a:pPr>
              <a:defRPr/>
            </a:pPr>
            <a:fld id="{15D67533-88BA-424D-AD2C-B47FAF780E99}" type="slidenum">
              <a:rPr lang="en-US" altLang="zh-CN"/>
              <a:pPr>
                <a:defRPr/>
              </a:pPr>
              <a:t>‹#›</a:t>
            </a:fld>
            <a:endParaRPr lang="en-US" altLang="zh-CN"/>
          </a:p>
        </p:txBody>
      </p:sp>
    </p:spTree>
    <p:extLst>
      <p:ext uri="{BB962C8B-B14F-4D97-AF65-F5344CB8AC3E}">
        <p14:creationId xmlns:p14="http://schemas.microsoft.com/office/powerpoint/2010/main" val="352359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rduino">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271838"/>
            <a:ext cx="4365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defRPr>
            </a:lvl1pPr>
          </a:lstStyle>
          <a:p>
            <a:pPr lvl="0"/>
            <a:r>
              <a:rPr lang="zh-CN" altLang="en-US" smtClean="0"/>
              <a:t>单击此处编辑母版标题样式</a:t>
            </a:r>
            <a:endParaRPr lang="en-US" dirty="0"/>
          </a:p>
        </p:txBody>
      </p:sp>
      <p:sp>
        <p:nvSpPr>
          <p:cNvPr id="3" name="Text Placeholder 2"/>
          <p:cNvSpPr>
            <a:spLocks noGrp="1"/>
          </p:cNvSpPr>
          <p:nvPr>
            <p:ph type="body" idx="1"/>
          </p:nvPr>
        </p:nvSpPr>
        <p:spPr>
          <a:xfrm rot="19140000">
            <a:off x="1216152" y="2468304"/>
            <a:ext cx="6510528" cy="329184"/>
          </a:xfrm>
        </p:spPr>
        <p:txBody>
          <a:bodyPr>
            <a:noAutofit/>
          </a:bodyPr>
          <a:lstStyle>
            <a:lvl1pPr marL="0" indent="0">
              <a:buNone/>
              <a:defRPr kumimoji="0" lang="en-US" sz="1800" b="0" i="0" u="none" strike="noStrike" kern="1200" cap="all" spc="40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FF3D7BF-5741-4CE9-8BB2-E56FD471881E}" type="slidenum">
              <a:rPr lang="en-US" altLang="zh-CN"/>
              <a:pPr>
                <a:defRPr/>
              </a:pPr>
              <a:t>‹#›</a:t>
            </a:fld>
            <a:endParaRPr lang="en-US" altLang="zh-CN"/>
          </a:p>
        </p:txBody>
      </p:sp>
    </p:spTree>
    <p:extLst>
      <p:ext uri="{BB962C8B-B14F-4D97-AF65-F5344CB8AC3E}">
        <p14:creationId xmlns:p14="http://schemas.microsoft.com/office/powerpoint/2010/main" val="8836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marL="0" indent="457200">
              <a:defRPr sz="2400" b="0">
                <a:latin typeface="黑体" panose="02010609060101010101" pitchFamily="49" charset="-122"/>
                <a:ea typeface="黑体" panose="02010609060101010101" pitchFamily="49" charset="-122"/>
              </a:defRPr>
            </a:lvl1pPr>
            <a:lvl2pPr indent="0">
              <a:defRPr sz="1600">
                <a:latin typeface="黑体" panose="02010609060101010101" pitchFamily="49" charset="-122"/>
                <a:ea typeface="黑体" panose="02010609060101010101" pitchFamily="49" charset="-122"/>
              </a:defRPr>
            </a:lvl2pPr>
            <a:lvl3pPr indent="0">
              <a:defRPr sz="1600">
                <a:latin typeface="黑体" panose="02010609060101010101" pitchFamily="49" charset="-122"/>
                <a:ea typeface="黑体" panose="02010609060101010101" pitchFamily="49" charset="-122"/>
              </a:defRPr>
            </a:lvl3pPr>
            <a:lvl4pPr indent="0">
              <a:defRPr sz="1600">
                <a:latin typeface="黑体" panose="02010609060101010101" pitchFamily="49" charset="-122"/>
                <a:ea typeface="黑体" panose="02010609060101010101" pitchFamily="49" charset="-122"/>
              </a:defRPr>
            </a:lvl4pPr>
            <a:lvl5pPr indent="0">
              <a:defRPr sz="1600">
                <a:latin typeface="黑体" panose="02010609060101010101" pitchFamily="49" charset="-122"/>
                <a:ea typeface="黑体" panose="02010609060101010101" pitchFamily="49"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700016" y="1097280"/>
            <a:ext cx="3200400" cy="3712464"/>
          </a:xfrm>
        </p:spPr>
        <p:txBody>
          <a:bodyPr/>
          <a:lstStyle>
            <a:lvl1pPr marL="0" indent="457200">
              <a:defRPr sz="2400" b="1">
                <a:latin typeface="黑体" panose="02010609060101010101" pitchFamily="49" charset="-122"/>
                <a:ea typeface="黑体" panose="02010609060101010101" pitchFamily="49" charset="-122"/>
              </a:defRPr>
            </a:lvl1pPr>
            <a:lvl2pPr>
              <a:defRPr sz="1600">
                <a:latin typeface="黑体" panose="02010609060101010101" pitchFamily="49" charset="-122"/>
                <a:ea typeface="黑体" panose="02010609060101010101" pitchFamily="49" charset="-122"/>
              </a:defRPr>
            </a:lvl2pPr>
            <a:lvl3pPr>
              <a:defRPr sz="1600">
                <a:latin typeface="黑体" panose="02010609060101010101" pitchFamily="49" charset="-122"/>
                <a:ea typeface="黑体" panose="02010609060101010101" pitchFamily="49" charset="-122"/>
              </a:defRPr>
            </a:lvl3pPr>
            <a:lvl4pPr>
              <a:defRPr sz="1600">
                <a:latin typeface="黑体" panose="02010609060101010101" pitchFamily="49" charset="-122"/>
                <a:ea typeface="黑体" panose="02010609060101010101" pitchFamily="49" charset="-122"/>
              </a:defRPr>
            </a:lvl4pPr>
            <a:lvl5pPr>
              <a:defRPr sz="1600">
                <a:latin typeface="黑体" panose="02010609060101010101" pitchFamily="49" charset="-122"/>
                <a:ea typeface="黑体" panose="02010609060101010101" pitchFamily="49"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Title 7"/>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a:ln/>
        </p:spPr>
        <p:txBody>
          <a:bodyPr/>
          <a:lstStyle>
            <a:lvl1pPr>
              <a:defRPr/>
            </a:lvl1pPr>
          </a:lstStyle>
          <a:p>
            <a:pPr>
              <a:defRPr/>
            </a:pPr>
            <a:fld id="{F4631C31-87D7-4C7C-80AE-E036256796B4}" type="slidenum">
              <a:rPr lang="en-US" altLang="zh-CN"/>
              <a:pPr>
                <a:defRPr/>
              </a:pPr>
              <a:t>‹#›</a:t>
            </a:fld>
            <a:endParaRPr lang="en-US" altLang="zh-CN"/>
          </a:p>
        </p:txBody>
      </p:sp>
    </p:spTree>
    <p:extLst>
      <p:ext uri="{BB962C8B-B14F-4D97-AF65-F5344CB8AC3E}">
        <p14:creationId xmlns:p14="http://schemas.microsoft.com/office/powerpoint/2010/main" val="143557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黑体" panose="02010609060101010101" pitchFamily="49" charset="-122"/>
                <a:ea typeface="黑体" panose="02010609060101010101" pitchFamily="49" charset="-122"/>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19150" y="1701848"/>
            <a:ext cx="3200400" cy="3108960"/>
          </a:xfrm>
        </p:spPr>
        <p:txBody>
          <a:bodyPr/>
          <a:lstStyle>
            <a:lvl1pPr marL="0" indent="457200">
              <a:defRPr sz="2400" b="0">
                <a:latin typeface="黑体" panose="02010609060101010101" pitchFamily="49" charset="-122"/>
                <a:ea typeface="黑体" panose="02010609060101010101" pitchFamily="49" charset="-122"/>
              </a:defRPr>
            </a:lvl1pPr>
            <a:lvl2pPr>
              <a:defRPr sz="1600" b="0">
                <a:latin typeface="黑体" panose="02010609060101010101" pitchFamily="49" charset="-122"/>
                <a:ea typeface="黑体" panose="02010609060101010101" pitchFamily="49" charset="-122"/>
              </a:defRPr>
            </a:lvl2pPr>
            <a:lvl3pPr>
              <a:defRPr sz="1600" b="0">
                <a:latin typeface="黑体" panose="02010609060101010101" pitchFamily="49" charset="-122"/>
                <a:ea typeface="黑体" panose="02010609060101010101" pitchFamily="49" charset="-122"/>
              </a:defRPr>
            </a:lvl3pPr>
            <a:lvl4pPr>
              <a:defRPr sz="1600" b="0">
                <a:latin typeface="黑体" panose="02010609060101010101" pitchFamily="49" charset="-122"/>
                <a:ea typeface="黑体" panose="02010609060101010101" pitchFamily="49" charset="-122"/>
              </a:defRPr>
            </a:lvl4pPr>
            <a:lvl5pPr>
              <a:defRPr sz="1600" b="0">
                <a:latin typeface="黑体" panose="02010609060101010101" pitchFamily="49" charset="-122"/>
                <a:ea typeface="黑体" panose="02010609060101010101" pitchFamily="49"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黑体" panose="02010609060101010101" pitchFamily="49" charset="-122"/>
                <a:ea typeface="黑体" panose="02010609060101010101" pitchFamily="49" charset="-122"/>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00016" y="1701848"/>
            <a:ext cx="3200400" cy="3108960"/>
          </a:xfrm>
        </p:spPr>
        <p:txBody>
          <a:bodyPr/>
          <a:lstStyle>
            <a:lvl1pPr marL="0" indent="457200">
              <a:defRPr sz="2400" b="0">
                <a:latin typeface="黑体" panose="02010609060101010101" pitchFamily="49" charset="-122"/>
                <a:ea typeface="黑体" panose="02010609060101010101" pitchFamily="49" charset="-122"/>
              </a:defRPr>
            </a:lvl1pPr>
            <a:lvl2pPr>
              <a:defRPr sz="1600">
                <a:latin typeface="黑体" panose="02010609060101010101" pitchFamily="49" charset="-122"/>
                <a:ea typeface="黑体" panose="02010609060101010101" pitchFamily="49" charset="-122"/>
              </a:defRPr>
            </a:lvl2pPr>
            <a:lvl3pPr>
              <a:defRPr sz="1600">
                <a:latin typeface="黑体" panose="02010609060101010101" pitchFamily="49" charset="-122"/>
                <a:ea typeface="黑体" panose="02010609060101010101" pitchFamily="49" charset="-122"/>
              </a:defRPr>
            </a:lvl3pPr>
            <a:lvl4pPr>
              <a:defRPr sz="1600">
                <a:latin typeface="黑体" panose="02010609060101010101" pitchFamily="49" charset="-122"/>
                <a:ea typeface="黑体" panose="02010609060101010101" pitchFamily="49" charset="-122"/>
              </a:defRPr>
            </a:lvl4pPr>
            <a:lvl5pPr>
              <a:defRPr sz="1600">
                <a:latin typeface="黑体" panose="02010609060101010101" pitchFamily="49" charset="-122"/>
                <a:ea typeface="黑体" panose="02010609060101010101" pitchFamily="49" charset="-122"/>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a:ln/>
        </p:spPr>
        <p:txBody>
          <a:bodyPr/>
          <a:lstStyle>
            <a:lvl1pPr>
              <a:defRPr/>
            </a:lvl1pPr>
          </a:lstStyle>
          <a:p>
            <a:pPr>
              <a:defRPr/>
            </a:pPr>
            <a:fld id="{A60C2EA3-6CB4-49FC-A003-4C590C744146}" type="slidenum">
              <a:rPr lang="en-US" altLang="zh-CN"/>
              <a:pPr>
                <a:defRPr/>
              </a:pPr>
              <a:t>‹#›</a:t>
            </a:fld>
            <a:endParaRPr lang="en-US" altLang="zh-CN"/>
          </a:p>
        </p:txBody>
      </p:sp>
    </p:spTree>
    <p:extLst>
      <p:ext uri="{BB962C8B-B14F-4D97-AF65-F5344CB8AC3E}">
        <p14:creationId xmlns:p14="http://schemas.microsoft.com/office/powerpoint/2010/main" val="186945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a:ln/>
        </p:spPr>
        <p:txBody>
          <a:bodyPr/>
          <a:lstStyle>
            <a:lvl1pPr>
              <a:defRPr/>
            </a:lvl1pPr>
          </a:lstStyle>
          <a:p>
            <a:pPr>
              <a:defRPr/>
            </a:pPr>
            <a:fld id="{0196DD7B-9386-451A-835A-06F359A09D61}" type="slidenum">
              <a:rPr lang="en-US" altLang="zh-CN"/>
              <a:pPr>
                <a:defRPr/>
              </a:pPr>
              <a:t>‹#›</a:t>
            </a:fld>
            <a:endParaRPr lang="en-US" altLang="zh-CN"/>
          </a:p>
        </p:txBody>
      </p:sp>
    </p:spTree>
    <p:extLst>
      <p:ext uri="{BB962C8B-B14F-4D97-AF65-F5344CB8AC3E}">
        <p14:creationId xmlns:p14="http://schemas.microsoft.com/office/powerpoint/2010/main" val="125386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a:ln/>
        </p:spPr>
        <p:txBody>
          <a:bodyPr/>
          <a:lstStyle>
            <a:lvl1pPr>
              <a:defRPr/>
            </a:lvl1pPr>
          </a:lstStyle>
          <a:p>
            <a:pPr>
              <a:defRPr/>
            </a:pPr>
            <a:fld id="{1F2DF96F-943D-4508-B338-0130483FA1B6}" type="slidenum">
              <a:rPr lang="en-US" altLang="zh-CN"/>
              <a:pPr>
                <a:defRPr/>
              </a:pPr>
              <a:t>‹#›</a:t>
            </a:fld>
            <a:endParaRPr lang="en-US" altLang="zh-CN"/>
          </a:p>
        </p:txBody>
      </p:sp>
    </p:spTree>
    <p:extLst>
      <p:ext uri="{BB962C8B-B14F-4D97-AF65-F5344CB8AC3E}">
        <p14:creationId xmlns:p14="http://schemas.microsoft.com/office/powerpoint/2010/main" val="74614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内容与标题">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271838"/>
            <a:ext cx="4365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j-cs"/>
              </a:defRPr>
            </a:lvl1pPr>
          </a:lstStyle>
          <a:p>
            <a:pPr lvl="0"/>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黑体" panose="02010609060101010101" pitchFamily="49" charset="-122"/>
                <a:ea typeface="黑体" panose="02010609060101010101" pitchFamily="49" charset="-122"/>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4"/>
          <p:cNvSpPr>
            <a:spLocks noGrp="1"/>
          </p:cNvSpPr>
          <p:nvPr>
            <p:ph type="dt" sz="half" idx="10"/>
          </p:nvPr>
        </p:nvSpPr>
        <p:spPr/>
        <p:txBody>
          <a:bodyPr/>
          <a:lstStyle>
            <a:lvl1pPr>
              <a:defRPr/>
            </a:lvl1pPr>
          </a:lstStyle>
          <a:p>
            <a:pPr>
              <a:defRPr/>
            </a:pPr>
            <a:endParaRPr lang="en-US" altLang="zh-CN"/>
          </a:p>
        </p:txBody>
      </p:sp>
      <p:sp>
        <p:nvSpPr>
          <p:cNvPr id="9" name="Footer Placeholder 5"/>
          <p:cNvSpPr>
            <a:spLocks noGrp="1"/>
          </p:cNvSpPr>
          <p:nvPr>
            <p:ph type="ftr" sz="quarter" idx="11"/>
          </p:nvPr>
        </p:nvSpPr>
        <p:spPr/>
        <p:txBody>
          <a:bodyPr/>
          <a:lstStyle>
            <a:lvl1pPr>
              <a:defRPr>
                <a:solidFill>
                  <a:schemeClr val="tx2"/>
                </a:solidFill>
              </a:defRPr>
            </a:lvl1pPr>
          </a:lstStyle>
          <a:p>
            <a:pPr>
              <a:defRPr/>
            </a:pPr>
            <a:endParaRPr lang="en-US" altLang="zh-CN"/>
          </a:p>
        </p:txBody>
      </p:sp>
      <p:sp>
        <p:nvSpPr>
          <p:cNvPr id="10"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4740A29D-C3E4-4052-87A4-93A2AF489405}" type="slidenum">
              <a:rPr lang="en-US" altLang="zh-CN"/>
              <a:pPr>
                <a:defRPr/>
              </a:pPr>
              <a:t>‹#›</a:t>
            </a:fld>
            <a:endParaRPr lang="en-US" altLang="zh-CN"/>
          </a:p>
        </p:txBody>
      </p:sp>
    </p:spTree>
    <p:extLst>
      <p:ext uri="{BB962C8B-B14F-4D97-AF65-F5344CB8AC3E}">
        <p14:creationId xmlns:p14="http://schemas.microsoft.com/office/powerpoint/2010/main" val="84407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3271838"/>
            <a:ext cx="4365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zh-CN" altLang="en-US" noProof="0" smtClean="0"/>
              <a:t>单击图标添加图片</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黑体" panose="02010609060101010101" pitchFamily="49" charset="-122"/>
                <a:ea typeface="黑体" panose="02010609060101010101" pitchFamily="49" charset="-122"/>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143479" y="2180529"/>
            <a:ext cx="6096545" cy="740664"/>
          </a:xfrm>
        </p:spPr>
        <p:txBody>
          <a:bodyPr>
            <a:normAutofit/>
          </a:bodyPr>
          <a:lstStyle>
            <a:lvl1pPr marL="0" indent="0">
              <a:buNone/>
              <a:defRPr sz="2000">
                <a:solidFill>
                  <a:schemeClr val="tx2"/>
                </a:solidFill>
                <a:latin typeface="黑体" panose="02010609060101010101" pitchFamily="49" charset="-122"/>
                <a:ea typeface="黑体" panose="02010609060101010101" pitchFamily="49"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4"/>
          <p:cNvSpPr>
            <a:spLocks noGrp="1"/>
          </p:cNvSpPr>
          <p:nvPr>
            <p:ph type="dt" sz="half" idx="15"/>
          </p:nvPr>
        </p:nvSpPr>
        <p:spPr/>
        <p:txBody>
          <a:bodyPr/>
          <a:lstStyle>
            <a:lvl1pPr>
              <a:defRPr/>
            </a:lvl1pPr>
          </a:lstStyle>
          <a:p>
            <a:pPr>
              <a:defRPr/>
            </a:pPr>
            <a:endParaRPr lang="en-US" altLang="zh-CN"/>
          </a:p>
        </p:txBody>
      </p:sp>
      <p:sp>
        <p:nvSpPr>
          <p:cNvPr id="9" name="Footer Placeholder 5"/>
          <p:cNvSpPr>
            <a:spLocks noGrp="1"/>
          </p:cNvSpPr>
          <p:nvPr>
            <p:ph type="ftr" sz="quarter" idx="16"/>
          </p:nvPr>
        </p:nvSpPr>
        <p:spPr/>
        <p:txBody>
          <a:bodyPr/>
          <a:lstStyle>
            <a:lvl1pPr>
              <a:defRPr/>
            </a:lvl1pPr>
          </a:lstStyle>
          <a:p>
            <a:pPr>
              <a:defRPr/>
            </a:pPr>
            <a:endParaRPr lang="en-US" altLang="zh-CN"/>
          </a:p>
        </p:txBody>
      </p:sp>
      <p:sp>
        <p:nvSpPr>
          <p:cNvPr id="10" name="Slide Number Placeholder 6"/>
          <p:cNvSpPr>
            <a:spLocks noGrp="1"/>
          </p:cNvSpPr>
          <p:nvPr>
            <p:ph type="sldNum" sz="quarter" idx="17"/>
          </p:nvPr>
        </p:nvSpPr>
        <p:spPr/>
        <p:txBody>
          <a:bodyPr/>
          <a:lstStyle>
            <a:lvl1pPr>
              <a:defRPr/>
            </a:lvl1pPr>
          </a:lstStyle>
          <a:p>
            <a:pPr>
              <a:defRPr/>
            </a:pPr>
            <a:fld id="{3B8DBBD8-6297-4D0A-8322-3D1330A3CC57}" type="slidenum">
              <a:rPr lang="en-US" altLang="zh-CN"/>
              <a:pPr>
                <a:defRPr/>
              </a:pPr>
              <a:t>‹#›</a:t>
            </a:fld>
            <a:endParaRPr lang="en-US" altLang="zh-CN"/>
          </a:p>
        </p:txBody>
      </p:sp>
    </p:spTree>
    <p:extLst>
      <p:ext uri="{BB962C8B-B14F-4D97-AF65-F5344CB8AC3E}">
        <p14:creationId xmlns:p14="http://schemas.microsoft.com/office/powerpoint/2010/main" val="425114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zh-CN" altLang="en-US" dirty="0" smtClean="0"/>
              <a:t>单击此处编辑母版标题样式</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hangingPunct="1">
              <a:defRPr sz="1200">
                <a:solidFill>
                  <a:srgbClr val="FFFFFF"/>
                </a:solidFill>
              </a:defRPr>
            </a:lvl1pPr>
          </a:lstStyle>
          <a:p>
            <a:pPr>
              <a:defRPr/>
            </a:pPr>
            <a:endParaRPr lang="en-US" altLang="zh-CN"/>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hangingPunct="1">
              <a:defRPr sz="1000" cap="all" spc="200" baseline="0">
                <a:solidFill>
                  <a:srgbClr val="FFFFFF"/>
                </a:solidFill>
              </a:defRPr>
            </a:lvl1pPr>
          </a:lstStyle>
          <a:p>
            <a:pPr>
              <a:defRPr/>
            </a:pPr>
            <a:endParaRPr lang="en-US" altLang="zh-CN"/>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eaLnBrk="1" hangingPunct="1">
              <a:defRPr sz="1650" smtClean="0">
                <a:solidFill>
                  <a:srgbClr val="FFFFFF"/>
                </a:solidFill>
              </a:defRPr>
            </a:lvl1pPr>
          </a:lstStyle>
          <a:p>
            <a:pPr>
              <a:defRPr/>
            </a:pPr>
            <a:fld id="{1F3F1CD4-1D89-42B3-92A6-E73F165AA4A8}" type="slidenum">
              <a:rPr lang="en-US" altLang="zh-CN"/>
              <a:pPr>
                <a:defRPr/>
              </a:pPr>
              <a:t>‹#›</a:t>
            </a:fld>
            <a:endParaRPr lang="en-US" altLang="zh-CN"/>
          </a:p>
        </p:txBody>
      </p:sp>
      <p:pic>
        <p:nvPicPr>
          <p:cNvPr id="103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5463" y="5338763"/>
            <a:ext cx="18192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9" r:id="rId1"/>
    <p:sldLayoutId id="2147483682" r:id="rId2"/>
    <p:sldLayoutId id="2147483690" r:id="rId3"/>
    <p:sldLayoutId id="2147483683" r:id="rId4"/>
    <p:sldLayoutId id="2147483684" r:id="rId5"/>
    <p:sldLayoutId id="2147483685" r:id="rId6"/>
    <p:sldLayoutId id="2147483686" r:id="rId7"/>
    <p:sldLayoutId id="2147483691" r:id="rId8"/>
    <p:sldLayoutId id="2147483692"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2800" kern="1200" cap="all">
          <a:solidFill>
            <a:schemeClr val="tx1"/>
          </a:solidFill>
          <a:latin typeface="黑体" panose="02010609060101010101" pitchFamily="49" charset="-122"/>
          <a:ea typeface="黑体" panose="02010609060101010101" pitchFamily="49" charset="-122"/>
          <a:cs typeface="+mj-cs"/>
        </a:defRPr>
      </a:lvl1pPr>
      <a:lvl2pPr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2pPr>
      <a:lvl3pPr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3pPr>
      <a:lvl4pPr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4pPr>
      <a:lvl5pPr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2800">
          <a:solidFill>
            <a:schemeClr val="tx1"/>
          </a:solidFill>
          <a:latin typeface="黑体" panose="02010609060101010101" pitchFamily="49" charset="-122"/>
          <a:ea typeface="黑体" panose="02010609060101010101" pitchFamily="49" charset="-122"/>
        </a:defRPr>
      </a:lvl9pPr>
    </p:titleStyle>
    <p:bodyStyle>
      <a:lvl1pPr indent="457200" algn="l" rtl="0" fontAlgn="base">
        <a:spcBef>
          <a:spcPts val="800"/>
        </a:spcBef>
        <a:spcAft>
          <a:spcPct val="0"/>
        </a:spcAft>
        <a:buFont typeface="Arial" panose="020B0604020202020204" pitchFamily="34" charset="0"/>
        <a:defRPr sz="2400" kern="1200">
          <a:solidFill>
            <a:schemeClr val="tx1"/>
          </a:solidFill>
          <a:latin typeface="黑体" panose="02010609060101010101" pitchFamily="49" charset="-122"/>
          <a:ea typeface="黑体" panose="02010609060101010101" pitchFamily="49" charset="-122"/>
          <a:cs typeface="+mn-cs"/>
        </a:defRPr>
      </a:lvl1pPr>
      <a:lvl2pPr marL="173038" indent="-173038"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黑体" panose="02010609060101010101" pitchFamily="49" charset="-122"/>
          <a:ea typeface="黑体" panose="02010609060101010101" pitchFamily="49" charset="-122"/>
          <a:cs typeface="+mn-cs"/>
        </a:defRPr>
      </a:lvl2pPr>
      <a:lvl3pPr marL="401638" indent="-163513"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黑体" panose="02010609060101010101" pitchFamily="49" charset="-122"/>
          <a:ea typeface="黑体" panose="02010609060101010101" pitchFamily="49" charset="-122"/>
          <a:cs typeface="+mn-cs"/>
        </a:defRPr>
      </a:lvl3pPr>
      <a:lvl4pPr marL="630238" indent="-163513"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黑体" panose="02010609060101010101" pitchFamily="49" charset="-122"/>
          <a:ea typeface="黑体" panose="02010609060101010101" pitchFamily="49" charset="-122"/>
          <a:cs typeface="+mn-cs"/>
        </a:defRPr>
      </a:lvl4pPr>
      <a:lvl5pPr marL="858838" indent="-173038" algn="l" rtl="0" fontAlgn="base">
        <a:spcBef>
          <a:spcPts val="300"/>
        </a:spcBef>
        <a:spcAft>
          <a:spcPct val="0"/>
        </a:spcAft>
        <a:buClr>
          <a:schemeClr val="accent2"/>
        </a:buClr>
        <a:buFont typeface="Wingdings" panose="05000000000000000000" pitchFamily="2" charset="2"/>
        <a:buChar char="§"/>
        <a:defRPr sz="1600" kern="1200">
          <a:solidFill>
            <a:schemeClr val="tx1"/>
          </a:solidFill>
          <a:latin typeface="黑体" panose="02010609060101010101" pitchFamily="49" charset="-122"/>
          <a:ea typeface="黑体" panose="02010609060101010101" pitchFamily="49" charset="-122"/>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http://shiba.hpe.sh.cn/jiaoyanzu/wuli/showArticle.aspx?articleId=82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aike.baidu.com/view/1268436.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sensorexpert.com.cn/Product/product-0001,0755,0091,0121.shtml" TargetMode="External"/><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hyperlink" Target="http://www.sensorexpert.com.cn/Product/ProductClass-0001,0762,0717.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http://shiba.hpe.sh.cn/jiaoyanzu/wuli/showArticle.aspx?articleId=82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http://shiba.hpe.sh.cn/jiaoyanzu/wuli/showArticle.aspx?articleId=82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rot="19140000">
            <a:off x="817563" y="1730375"/>
            <a:ext cx="5648325" cy="1204913"/>
          </a:xfrm>
        </p:spPr>
        <p:txBody>
          <a:bodyPr/>
          <a:lstStyle/>
          <a:p>
            <a:pPr fontAlgn="auto">
              <a:spcAft>
                <a:spcPts val="0"/>
              </a:spcAft>
              <a:defRPr/>
            </a:pPr>
            <a:r>
              <a:rPr lang="en-US" altLang="zh-CN" sz="3600" dirty="0" smtClean="0"/>
              <a:t>ARDUINO</a:t>
            </a:r>
            <a:r>
              <a:rPr lang="zh-CN" altLang="en-US" sz="3600" dirty="0" smtClean="0"/>
              <a:t>简介</a:t>
            </a:r>
            <a:r>
              <a:rPr lang="zh-CN" altLang="en-US" sz="3600" dirty="0"/>
              <a:t/>
            </a:r>
            <a:br>
              <a:rPr lang="zh-CN" altLang="en-US" sz="3600" dirty="0"/>
            </a:br>
            <a:r>
              <a:rPr lang="zh-CN" altLang="en-US" sz="3600" dirty="0"/>
              <a:t>          </a:t>
            </a:r>
            <a:r>
              <a:rPr lang="en-US" altLang="zh-CN" sz="3600" dirty="0" smtClean="0">
                <a:latin typeface="Arial" panose="020B0604020202020204" pitchFamily="34" charset="0"/>
              </a:rPr>
              <a:t>——</a:t>
            </a:r>
            <a:r>
              <a:rPr lang="zh-CN" altLang="en-US" sz="3600" dirty="0" smtClean="0"/>
              <a:t>入门篇</a:t>
            </a:r>
            <a:endParaRPr lang="zh-CN" altLang="en-US" sz="3600" dirty="0"/>
          </a:p>
        </p:txBody>
      </p:sp>
      <p:sp>
        <p:nvSpPr>
          <p:cNvPr id="2" name="副标题 1"/>
          <p:cNvSpPr>
            <a:spLocks noGrp="1"/>
          </p:cNvSpPr>
          <p:nvPr>
            <p:ph type="subTitle" idx="1"/>
          </p:nvPr>
        </p:nvSpPr>
        <p:spPr>
          <a:xfrm rot="19140000">
            <a:off x="1212850" y="2470150"/>
            <a:ext cx="6510338" cy="330200"/>
          </a:xfrm>
        </p:spPr>
        <p:txBody>
          <a:bodyPr rtlCol="0"/>
          <a:lstStyle/>
          <a:p>
            <a:pPr fontAlgn="auto">
              <a:spcAft>
                <a:spcPts val="0"/>
              </a:spcAft>
              <a:defRPr/>
            </a:pPr>
            <a:r>
              <a:rPr lang="zh-CN" altLang="en-US" dirty="0"/>
              <a:t>杭州电子科技</a:t>
            </a:r>
            <a:r>
              <a:rPr lang="zh-CN" altLang="en-US" dirty="0" smtClean="0"/>
              <a:t>大学 刘</a:t>
            </a:r>
            <a:r>
              <a:rPr lang="zh-CN" altLang="en-US" dirty="0"/>
              <a:t>琦</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与开源</a:t>
            </a:r>
            <a:endParaRPr lang="zh-CN" altLang="en-US" dirty="0"/>
          </a:p>
        </p:txBody>
      </p:sp>
      <p:sp>
        <p:nvSpPr>
          <p:cNvPr id="3" name="内容占位符 2"/>
          <p:cNvSpPr>
            <a:spLocks noGrp="1"/>
          </p:cNvSpPr>
          <p:nvPr>
            <p:ph idx="1"/>
          </p:nvPr>
        </p:nvSpPr>
        <p:spPr>
          <a:xfrm>
            <a:off x="822325" y="1100138"/>
            <a:ext cx="7521575" cy="3776662"/>
          </a:xfrm>
        </p:spPr>
        <p:txBody>
          <a:bodyPr rtlCol="0">
            <a:normAutofit fontScale="70000" lnSpcReduction="20000"/>
          </a:bodyPr>
          <a:lstStyle/>
          <a:p>
            <a:pPr fontAlgn="auto">
              <a:spcAft>
                <a:spcPts val="0"/>
              </a:spcAft>
              <a:defRPr/>
            </a:pPr>
            <a:r>
              <a:rPr lang="zh-CN" altLang="en-US" dirty="0" smtClean="0"/>
              <a:t>随后</a:t>
            </a:r>
            <a:r>
              <a:rPr lang="en-US" altLang="zh-CN" dirty="0" err="1"/>
              <a:t>Banzi</a:t>
            </a:r>
            <a:r>
              <a:rPr lang="zh-CN" altLang="en-US" dirty="0"/>
              <a:t>，</a:t>
            </a:r>
            <a:r>
              <a:rPr lang="en-US" altLang="zh-CN" dirty="0" err="1"/>
              <a:t>Cuartielles</a:t>
            </a:r>
            <a:r>
              <a:rPr lang="zh-CN" altLang="en-US" dirty="0"/>
              <a:t>，和</a:t>
            </a:r>
            <a:r>
              <a:rPr lang="en-US" altLang="zh-CN" dirty="0" err="1"/>
              <a:t>Mellis</a:t>
            </a:r>
            <a:r>
              <a:rPr lang="zh-CN" altLang="en-US" dirty="0"/>
              <a:t>把设计图放到了网上。保持设计的开放源码理念，因为版权法可以监管开源软体，却很难用在硬体上，他们决定采用</a:t>
            </a:r>
            <a:r>
              <a:rPr lang="en-US" altLang="zh-CN" dirty="0"/>
              <a:t>Creative Commons</a:t>
            </a:r>
            <a:r>
              <a:rPr lang="zh-CN" altLang="en-US" dirty="0"/>
              <a:t>许可。</a:t>
            </a:r>
            <a:r>
              <a:rPr lang="en-US" altLang="zh-CN" dirty="0"/>
              <a:t>Creative Commons</a:t>
            </a:r>
            <a:r>
              <a:rPr lang="zh-CN" altLang="en-US" dirty="0"/>
              <a:t>（</a:t>
            </a:r>
            <a:r>
              <a:rPr lang="en-US" altLang="zh-CN" dirty="0"/>
              <a:t>CC</a:t>
            </a:r>
            <a:r>
              <a:rPr lang="zh-CN" altLang="en-US" dirty="0"/>
              <a:t>）是为保护开放版权行为而出现的类似</a:t>
            </a:r>
            <a:r>
              <a:rPr lang="en-US" altLang="zh-CN" dirty="0"/>
              <a:t>GPL</a:t>
            </a:r>
            <a:r>
              <a:rPr lang="zh-CN" altLang="en-US" dirty="0"/>
              <a:t>的一种许可（</a:t>
            </a:r>
            <a:r>
              <a:rPr lang="en-US" altLang="zh-CN" dirty="0"/>
              <a:t>license</a:t>
            </a:r>
            <a:r>
              <a:rPr lang="zh-CN" altLang="en-US" dirty="0"/>
              <a:t>）。在</a:t>
            </a:r>
            <a:r>
              <a:rPr lang="en-US" altLang="zh-CN" dirty="0"/>
              <a:t>Creative Commons</a:t>
            </a:r>
            <a:r>
              <a:rPr lang="zh-CN" altLang="en-US" dirty="0"/>
              <a:t>许可下，任何人都被允许生产电路板的复制品，还能重新设计，甚至销售原设计的复制品。你不需要付版税，甚至不用取得</a:t>
            </a:r>
            <a:r>
              <a:rPr lang="en-US" altLang="zh-CN" dirty="0"/>
              <a:t>Arduino</a:t>
            </a:r>
            <a:r>
              <a:rPr lang="zh-CN" altLang="en-US" dirty="0"/>
              <a:t>团队的</a:t>
            </a:r>
            <a:r>
              <a:rPr lang="zh-CN" altLang="en-US" dirty="0" smtClean="0"/>
              <a:t>许可。</a:t>
            </a:r>
            <a:endParaRPr lang="en-US" altLang="zh-CN" dirty="0" smtClean="0"/>
          </a:p>
          <a:p>
            <a:pPr fontAlgn="auto">
              <a:spcAft>
                <a:spcPts val="0"/>
              </a:spcAft>
              <a:defRPr/>
            </a:pPr>
            <a:r>
              <a:rPr lang="zh-CN" altLang="en-US" dirty="0" smtClean="0"/>
              <a:t>然而</a:t>
            </a:r>
            <a:r>
              <a:rPr lang="zh-CN" altLang="en-US" dirty="0"/>
              <a:t>，如果你重新发布了引用设计，你必须说明原始</a:t>
            </a:r>
            <a:r>
              <a:rPr lang="en-US" altLang="zh-CN" dirty="0"/>
              <a:t>Arduino</a:t>
            </a:r>
            <a:r>
              <a:rPr lang="zh-CN" altLang="en-US" dirty="0"/>
              <a:t>团队的贡献。如果你调整或改动了电路板，你的最新设计必须使用相同或类似的 </a:t>
            </a:r>
            <a:r>
              <a:rPr lang="en-US" altLang="zh-CN" dirty="0"/>
              <a:t>Creative Commons</a:t>
            </a:r>
            <a:r>
              <a:rPr lang="zh-CN" altLang="en-US" dirty="0"/>
              <a:t>许可，以保证新版本的</a:t>
            </a:r>
            <a:r>
              <a:rPr lang="en-US" altLang="zh-CN" dirty="0"/>
              <a:t>Arduino</a:t>
            </a:r>
            <a:r>
              <a:rPr lang="zh-CN" altLang="en-US" dirty="0"/>
              <a:t>电路板也会一样的自由和开放</a:t>
            </a:r>
            <a:r>
              <a:rPr lang="zh-CN" altLang="en-US" dirty="0" smtClean="0"/>
              <a:t>。</a:t>
            </a:r>
            <a:endParaRPr lang="en-US" altLang="zh-CN" dirty="0" smtClean="0"/>
          </a:p>
          <a:p>
            <a:pPr fontAlgn="auto">
              <a:spcAft>
                <a:spcPts val="0"/>
              </a:spcAft>
              <a:defRPr/>
            </a:pPr>
            <a:r>
              <a:rPr lang="zh-CN" altLang="en-US" dirty="0" smtClean="0"/>
              <a:t>唯一</a:t>
            </a:r>
            <a:r>
              <a:rPr lang="zh-CN" altLang="en-US" dirty="0"/>
              <a:t>被保留的只有</a:t>
            </a:r>
            <a:r>
              <a:rPr lang="en-US" altLang="zh-CN" dirty="0"/>
              <a:t>Arduino</a:t>
            </a:r>
            <a:r>
              <a:rPr lang="zh-CN" altLang="en-US" dirty="0"/>
              <a:t>这个名字。它被注册成了商标。如果有人想用这个名字卖电路板，那他们可能必须付一点商标费用给</a:t>
            </a:r>
            <a:r>
              <a:rPr lang="en-US" altLang="zh-CN" dirty="0"/>
              <a:t>Arduino</a:t>
            </a:r>
            <a:r>
              <a:rPr lang="zh-CN" altLang="en-US" dirty="0"/>
              <a:t>的核心开发团队成员</a:t>
            </a:r>
            <a:r>
              <a:rPr lang="zh-CN" altLang="en-US" dirty="0" smtClean="0"/>
              <a:t>。</a:t>
            </a:r>
            <a:endParaRPr lang="en-US" altLang="zh-CN" dirty="0" smtClean="0"/>
          </a:p>
          <a:p>
            <a:pPr fontAlgn="auto">
              <a:spcAft>
                <a:spcPts val="0"/>
              </a:spcAft>
              <a:defRPr/>
            </a:pPr>
            <a:r>
              <a:rPr lang="zh-CN" altLang="en-US" dirty="0" smtClean="0"/>
              <a:t>你</a:t>
            </a:r>
            <a:r>
              <a:rPr lang="zh-CN" altLang="en-US" dirty="0"/>
              <a:t>可以参考</a:t>
            </a:r>
            <a:r>
              <a:rPr lang="en-US" altLang="zh-CN" dirty="0"/>
              <a:t>Arduino </a:t>
            </a:r>
            <a:r>
              <a:rPr lang="zh-CN" altLang="en-US" dirty="0"/>
              <a:t>的官方网站</a:t>
            </a:r>
            <a:r>
              <a:rPr lang="en-US" altLang="zh-CN" dirty="0"/>
              <a:t>http://www.arduino.cc</a:t>
            </a:r>
            <a:r>
              <a:rPr lang="zh-CN" altLang="en-US" dirty="0"/>
              <a:t>，通过链接你会找到各种创意作品的源码，当然也有很多机器人应用实例代码，例如直流电机</a:t>
            </a:r>
            <a:r>
              <a:rPr lang="en-US" altLang="zh-CN" dirty="0"/>
              <a:t>PWM </a:t>
            </a:r>
            <a:r>
              <a:rPr lang="zh-CN" altLang="en-US" dirty="0"/>
              <a:t>调速、舵机控制、超声波测距、红外传感器寻迹等，相信它能使你早日实现机器人</a:t>
            </a:r>
            <a:r>
              <a:rPr lang="en-US" altLang="zh-CN" dirty="0"/>
              <a:t>DIY </a:t>
            </a:r>
            <a:r>
              <a:rPr lang="zh-CN" altLang="en-US" dirty="0"/>
              <a:t>的梦想。</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a:t>Arduino</a:t>
            </a:r>
            <a:r>
              <a:rPr lang="zh-CN" altLang="en-US" dirty="0"/>
              <a:t>系列控制器</a:t>
            </a:r>
            <a:r>
              <a:rPr lang="zh-CN" altLang="en-US" dirty="0" smtClean="0"/>
              <a:t>特色</a:t>
            </a:r>
            <a:endParaRPr lang="zh-CN" altLang="en-US" dirty="0"/>
          </a:p>
        </p:txBody>
      </p:sp>
      <p:sp>
        <p:nvSpPr>
          <p:cNvPr id="3" name="内容占位符 2"/>
          <p:cNvSpPr>
            <a:spLocks noGrp="1"/>
          </p:cNvSpPr>
          <p:nvPr>
            <p:ph idx="1"/>
          </p:nvPr>
        </p:nvSpPr>
        <p:spPr/>
        <p:txBody>
          <a:bodyPr rtlCol="0">
            <a:normAutofit fontScale="70000" lnSpcReduction="20000"/>
          </a:bodyPr>
          <a:lstStyle/>
          <a:p>
            <a:pPr fontAlgn="auto">
              <a:spcAft>
                <a:spcPts val="0"/>
              </a:spcAft>
              <a:defRPr/>
            </a:pPr>
            <a:r>
              <a:rPr lang="en-US" altLang="zh-CN" dirty="0"/>
              <a:t>1</a:t>
            </a:r>
            <a:r>
              <a:rPr lang="zh-CN" altLang="en-US" dirty="0"/>
              <a:t>、开放源代码的电路图设计，程序开发接口免费下载，也可依需求自己修改；</a:t>
            </a:r>
          </a:p>
          <a:p>
            <a:pPr fontAlgn="auto">
              <a:spcAft>
                <a:spcPts val="0"/>
              </a:spcAft>
              <a:defRPr/>
            </a:pPr>
            <a:r>
              <a:rPr lang="en-US" altLang="zh-CN" dirty="0" smtClean="0"/>
              <a:t>2</a:t>
            </a:r>
            <a:r>
              <a:rPr lang="zh-CN" altLang="en-US" dirty="0"/>
              <a:t>、可以采用</a:t>
            </a:r>
            <a:r>
              <a:rPr lang="en-US" altLang="zh-CN" dirty="0"/>
              <a:t>USB </a:t>
            </a:r>
            <a:r>
              <a:rPr lang="zh-CN" altLang="en-US" dirty="0"/>
              <a:t>接口供电，也可以外部供电，双向选择；</a:t>
            </a:r>
          </a:p>
          <a:p>
            <a:pPr fontAlgn="auto">
              <a:spcAft>
                <a:spcPts val="0"/>
              </a:spcAft>
              <a:defRPr/>
            </a:pPr>
            <a:r>
              <a:rPr lang="en-US" altLang="zh-CN" dirty="0" smtClean="0"/>
              <a:t>3</a:t>
            </a:r>
            <a:r>
              <a:rPr lang="zh-CN" altLang="en-US" dirty="0"/>
              <a:t>、</a:t>
            </a:r>
            <a:r>
              <a:rPr lang="en-US" altLang="zh-CN" dirty="0"/>
              <a:t>Arduino</a:t>
            </a:r>
            <a:r>
              <a:rPr lang="zh-CN" altLang="en-US" dirty="0"/>
              <a:t>支持</a:t>
            </a:r>
            <a:r>
              <a:rPr lang="en-US" altLang="zh-CN" dirty="0"/>
              <a:t>ISP </a:t>
            </a:r>
            <a:r>
              <a:rPr lang="zh-CN" altLang="en-US" dirty="0"/>
              <a:t>在线烧写，可以将新的“</a:t>
            </a:r>
            <a:r>
              <a:rPr lang="en-US" altLang="zh-CN" dirty="0" err="1"/>
              <a:t>bootloader</a:t>
            </a:r>
            <a:r>
              <a:rPr lang="en-US" altLang="zh-CN" dirty="0"/>
              <a:t>”</a:t>
            </a:r>
            <a:r>
              <a:rPr lang="zh-CN" altLang="en-US" dirty="0"/>
              <a:t>固件烧入 </a:t>
            </a:r>
            <a:r>
              <a:rPr lang="en-US" altLang="zh-CN" dirty="0"/>
              <a:t>ATmega168 </a:t>
            </a:r>
            <a:r>
              <a:rPr lang="zh-CN" altLang="en-US" dirty="0"/>
              <a:t>或</a:t>
            </a:r>
            <a:r>
              <a:rPr lang="en-US" altLang="zh-CN" dirty="0"/>
              <a:t>AT mega328</a:t>
            </a:r>
            <a:r>
              <a:rPr lang="zh-CN" altLang="en-US" dirty="0"/>
              <a:t>芯片。有了</a:t>
            </a:r>
            <a:r>
              <a:rPr lang="en-US" altLang="zh-CN" dirty="0" err="1"/>
              <a:t>bootloader</a:t>
            </a:r>
            <a:r>
              <a:rPr lang="zh-CN" altLang="en-US" dirty="0"/>
              <a:t>之后，可以通过</a:t>
            </a:r>
            <a:r>
              <a:rPr lang="en-US" altLang="zh-CN" dirty="0"/>
              <a:t>USB </a:t>
            </a:r>
            <a:r>
              <a:rPr lang="zh-CN" altLang="en-US" dirty="0"/>
              <a:t>更新程序；</a:t>
            </a:r>
          </a:p>
          <a:p>
            <a:pPr fontAlgn="auto">
              <a:spcAft>
                <a:spcPts val="0"/>
              </a:spcAft>
              <a:defRPr/>
            </a:pPr>
            <a:r>
              <a:rPr lang="en-US" altLang="zh-CN" dirty="0" smtClean="0"/>
              <a:t>4</a:t>
            </a:r>
            <a:r>
              <a:rPr lang="zh-CN" altLang="en-US" dirty="0"/>
              <a:t>、可依据官方提供的</a:t>
            </a:r>
            <a:r>
              <a:rPr lang="en-US" altLang="zh-CN" dirty="0" err="1"/>
              <a:t>Eagel</a:t>
            </a:r>
            <a:r>
              <a:rPr lang="zh-CN" altLang="en-US" dirty="0"/>
              <a:t>格式</a:t>
            </a:r>
            <a:r>
              <a:rPr lang="en-US" altLang="zh-CN" dirty="0"/>
              <a:t>PCB </a:t>
            </a:r>
            <a:r>
              <a:rPr lang="zh-CN" altLang="en-US" dirty="0"/>
              <a:t>和</a:t>
            </a:r>
            <a:r>
              <a:rPr lang="en-US" altLang="zh-CN" dirty="0"/>
              <a:t>SCH </a:t>
            </a:r>
            <a:r>
              <a:rPr lang="zh-CN" altLang="en-US" dirty="0"/>
              <a:t>电路图，简化</a:t>
            </a:r>
            <a:r>
              <a:rPr lang="en-US" altLang="zh-CN" dirty="0"/>
              <a:t>Arduino</a:t>
            </a:r>
            <a:r>
              <a:rPr lang="zh-CN" altLang="en-US" dirty="0"/>
              <a:t>模组，完成独立运作的微处理控制。可简单地与传感器，各式各样的电子元件连接（红外线、超音波、热敏电阻、光敏电阻、伺服舵机</a:t>
            </a:r>
            <a:r>
              <a:rPr lang="en-US" altLang="zh-CN" dirty="0"/>
              <a:t>…</a:t>
            </a:r>
            <a:r>
              <a:rPr lang="zh-CN" altLang="en-US" dirty="0"/>
              <a:t>等）；</a:t>
            </a:r>
          </a:p>
          <a:p>
            <a:pPr fontAlgn="auto">
              <a:spcAft>
                <a:spcPts val="0"/>
              </a:spcAft>
              <a:defRPr/>
            </a:pPr>
            <a:r>
              <a:rPr lang="en-US" altLang="zh-CN" dirty="0" smtClean="0"/>
              <a:t>5</a:t>
            </a:r>
            <a:r>
              <a:rPr lang="zh-CN" altLang="en-US" dirty="0"/>
              <a:t>、支持多种互动程序，如：</a:t>
            </a:r>
            <a:r>
              <a:rPr lang="en-US" altLang="zh-CN" dirty="0"/>
              <a:t>Flash</a:t>
            </a:r>
            <a:r>
              <a:rPr lang="zh-CN" altLang="en-US" dirty="0"/>
              <a:t>、</a:t>
            </a:r>
            <a:r>
              <a:rPr lang="en-US" altLang="zh-CN" dirty="0"/>
              <a:t>Max/</a:t>
            </a:r>
            <a:r>
              <a:rPr lang="en-US" altLang="zh-CN" dirty="0" err="1"/>
              <a:t>Msp</a:t>
            </a:r>
            <a:r>
              <a:rPr lang="en-US" altLang="zh-CN" dirty="0"/>
              <a:t> </a:t>
            </a:r>
            <a:r>
              <a:rPr lang="zh-CN" altLang="en-US" dirty="0"/>
              <a:t>、</a:t>
            </a:r>
            <a:r>
              <a:rPr lang="en-US" altLang="zh-CN" dirty="0"/>
              <a:t>VVVV </a:t>
            </a:r>
            <a:r>
              <a:rPr lang="zh-CN" altLang="en-US" dirty="0"/>
              <a:t>、</a:t>
            </a:r>
            <a:r>
              <a:rPr lang="en-US" altLang="zh-CN" dirty="0"/>
              <a:t>C</a:t>
            </a:r>
            <a:r>
              <a:rPr lang="zh-CN" altLang="en-US" dirty="0"/>
              <a:t>、</a:t>
            </a:r>
            <a:r>
              <a:rPr lang="en-US" altLang="zh-CN" dirty="0"/>
              <a:t>Processing....</a:t>
            </a:r>
            <a:r>
              <a:rPr lang="zh-CN" altLang="en-US" dirty="0"/>
              <a:t>等；</a:t>
            </a:r>
          </a:p>
          <a:p>
            <a:pPr fontAlgn="auto">
              <a:spcAft>
                <a:spcPts val="0"/>
              </a:spcAft>
              <a:defRPr/>
            </a:pPr>
            <a:r>
              <a:rPr lang="en-US" altLang="zh-CN" dirty="0" smtClean="0"/>
              <a:t>6</a:t>
            </a:r>
            <a:r>
              <a:rPr lang="zh-CN" altLang="en-US" dirty="0"/>
              <a:t>、应用方面，利用</a:t>
            </a:r>
            <a:r>
              <a:rPr lang="en-US" altLang="zh-CN" dirty="0"/>
              <a:t>Arduino</a:t>
            </a:r>
            <a:r>
              <a:rPr lang="zh-CN" altLang="en-US" dirty="0"/>
              <a:t>，突破以往只能使用鼠标、键盘，</a:t>
            </a:r>
            <a:r>
              <a:rPr lang="en-US" altLang="zh-CN" dirty="0"/>
              <a:t>CCD</a:t>
            </a:r>
            <a:r>
              <a:rPr lang="zh-CN" altLang="en-US" dirty="0"/>
              <a:t>等输入的装置的互动内容，可以更简单地达成单人或多人游戏互动。</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5257800" y="3352800"/>
            <a:ext cx="3614738"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508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8435" name="Picture 8" descr="u=779981426,473251356&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738" y="1600200"/>
            <a:ext cx="32686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作品</a:t>
            </a:r>
            <a:r>
              <a:rPr lang="en-US" altLang="zh-CN" dirty="0" smtClean="0"/>
              <a:t>——</a:t>
            </a:r>
            <a:r>
              <a:rPr lang="zh-CN" altLang="en-US" dirty="0" smtClean="0"/>
              <a:t>首</a:t>
            </a:r>
            <a:r>
              <a:rPr lang="zh-CN" altLang="en-US" dirty="0"/>
              <a:t>款完整机器人</a:t>
            </a:r>
            <a:r>
              <a:rPr lang="zh-CN" altLang="en-US" dirty="0" smtClean="0"/>
              <a:t>平台</a:t>
            </a:r>
            <a:endParaRPr lang="zh-CN" altLang="en-US" dirty="0"/>
          </a:p>
        </p:txBody>
      </p:sp>
      <p:sp>
        <p:nvSpPr>
          <p:cNvPr id="3" name="内容占位符 2"/>
          <p:cNvSpPr>
            <a:spLocks noGrp="1"/>
          </p:cNvSpPr>
          <p:nvPr>
            <p:ph idx="1"/>
          </p:nvPr>
        </p:nvSpPr>
        <p:spPr>
          <a:xfrm>
            <a:off x="822325" y="990600"/>
            <a:ext cx="4206875" cy="3962400"/>
          </a:xfrm>
        </p:spPr>
        <p:txBody>
          <a:bodyPr rtlCol="0">
            <a:normAutofit fontScale="77500" lnSpcReduction="20000"/>
          </a:bodyPr>
          <a:lstStyle/>
          <a:p>
            <a:pPr fontAlgn="auto">
              <a:spcAft>
                <a:spcPts val="0"/>
              </a:spcAft>
              <a:defRPr/>
            </a:pPr>
            <a:r>
              <a:rPr lang="en-US" altLang="zh-CN" dirty="0"/>
              <a:t>Arduino</a:t>
            </a:r>
            <a:r>
              <a:rPr lang="zh-CN" altLang="en-US" dirty="0"/>
              <a:t>宣布向机器人领域进发，发布了名为</a:t>
            </a:r>
            <a:r>
              <a:rPr lang="en-US" altLang="zh-CN" dirty="0"/>
              <a:t>Arduino Robot</a:t>
            </a:r>
            <a:r>
              <a:rPr lang="zh-CN" altLang="en-US" dirty="0"/>
              <a:t>的首款完整机器人。  </a:t>
            </a:r>
            <a:endParaRPr lang="en-US" altLang="zh-CN" dirty="0" smtClean="0"/>
          </a:p>
          <a:p>
            <a:pPr fontAlgn="auto">
              <a:spcAft>
                <a:spcPts val="0"/>
              </a:spcAft>
              <a:defRPr/>
            </a:pPr>
            <a:r>
              <a:rPr lang="zh-CN" altLang="en-US" dirty="0" smtClean="0"/>
              <a:t>这</a:t>
            </a:r>
            <a:r>
              <a:rPr lang="zh-CN" altLang="en-US" dirty="0"/>
              <a:t>款机器人尺寸为</a:t>
            </a:r>
            <a:r>
              <a:rPr lang="en-US" altLang="zh-CN" dirty="0"/>
              <a:t>178 x 102mm</a:t>
            </a:r>
            <a:r>
              <a:rPr lang="zh-CN" altLang="en-US" dirty="0"/>
              <a:t>，将两个圆形</a:t>
            </a:r>
            <a:r>
              <a:rPr lang="en-US" altLang="zh-CN" dirty="0"/>
              <a:t>Arduino</a:t>
            </a:r>
            <a:r>
              <a:rPr lang="zh-CN" altLang="en-US" dirty="0"/>
              <a:t>板叠一起。上部的</a:t>
            </a:r>
            <a:r>
              <a:rPr lang="en-US" altLang="zh-CN" dirty="0"/>
              <a:t>Arduino</a:t>
            </a:r>
            <a:r>
              <a:rPr lang="zh-CN" altLang="en-US" dirty="0"/>
              <a:t>板名为“</a:t>
            </a:r>
            <a:r>
              <a:rPr lang="en-US" altLang="zh-CN" dirty="0"/>
              <a:t>Control Board”</a:t>
            </a:r>
            <a:r>
              <a:rPr lang="zh-CN" altLang="en-US" dirty="0"/>
              <a:t>，主要读取主板传感器的各种数据并且内置处理器进行相应的计算处理。 </a:t>
            </a:r>
            <a:endParaRPr lang="en-US" altLang="zh-CN" dirty="0" smtClean="0"/>
          </a:p>
          <a:p>
            <a:pPr fontAlgn="auto">
              <a:spcAft>
                <a:spcPts val="0"/>
              </a:spcAft>
              <a:defRPr/>
            </a:pPr>
            <a:r>
              <a:rPr lang="zh-CN" altLang="en-US" dirty="0" smtClean="0"/>
              <a:t>在</a:t>
            </a:r>
            <a:r>
              <a:rPr lang="zh-CN" altLang="en-US" dirty="0"/>
              <a:t>机器人身上装备了一些常见的传感器设备，比如数字罗盘，红外感应器，彩色液晶屏，扬声器，地面传感器，可活动的</a:t>
            </a:r>
            <a:r>
              <a:rPr lang="en-US" altLang="zh-CN" dirty="0"/>
              <a:t>LED</a:t>
            </a:r>
            <a:r>
              <a:rPr lang="zh-CN" altLang="en-US" dirty="0"/>
              <a:t>指示灯等等。这款机器人还能进行各种编程，能够通过</a:t>
            </a:r>
            <a:r>
              <a:rPr lang="en-US" altLang="zh-CN" dirty="0"/>
              <a:t>USB</a:t>
            </a:r>
            <a:r>
              <a:rPr lang="zh-CN" altLang="en-US" dirty="0"/>
              <a:t>连接到电脑上连接。机器人通过四节可充电</a:t>
            </a:r>
            <a:r>
              <a:rPr lang="en-US" altLang="zh-CN" dirty="0"/>
              <a:t>AA</a:t>
            </a:r>
            <a:r>
              <a:rPr lang="zh-CN" altLang="en-US" dirty="0"/>
              <a:t>镍氢电池提供能量。 </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3232954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4762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5"/>
          <p:cNvSpPr>
            <a:spLocks noChangeArrowheads="1"/>
          </p:cNvSpPr>
          <p:nvPr/>
        </p:nvSpPr>
        <p:spPr bwMode="auto">
          <a:xfrm>
            <a:off x="5715000" y="1371600"/>
            <a:ext cx="2971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黑体" panose="02010609060101010101" pitchFamily="49" charset="-122"/>
                <a:ea typeface="黑体" panose="02010609060101010101" pitchFamily="49" charset="-122"/>
              </a:rPr>
              <a:t>Will O'Brien</a:t>
            </a:r>
            <a:r>
              <a:rPr lang="zh-CN" altLang="en-US">
                <a:latin typeface="黑体" panose="02010609060101010101" pitchFamily="49" charset="-122"/>
                <a:ea typeface="黑体" panose="02010609060101010101" pitchFamily="49" charset="-122"/>
              </a:rPr>
              <a:t>最近利用自己手头的老</a:t>
            </a:r>
            <a:r>
              <a:rPr lang="en-US" altLang="zh-CN">
                <a:latin typeface="黑体" panose="02010609060101010101" pitchFamily="49" charset="-122"/>
                <a:ea typeface="黑体" panose="02010609060101010101" pitchFamily="49" charset="-122"/>
              </a:rPr>
              <a:t>iPhone</a:t>
            </a:r>
            <a:r>
              <a:rPr lang="zh-CN" altLang="en-US">
                <a:latin typeface="黑体" panose="02010609060101010101" pitchFamily="49" charset="-122"/>
                <a:ea typeface="黑体" panose="02010609060101010101" pitchFamily="49" charset="-122"/>
              </a:rPr>
              <a:t>和一个</a:t>
            </a:r>
            <a:r>
              <a:rPr lang="en-US" altLang="zh-CN">
                <a:latin typeface="黑体" panose="02010609060101010101" pitchFamily="49" charset="-122"/>
                <a:ea typeface="黑体" panose="02010609060101010101" pitchFamily="49" charset="-122"/>
              </a:rPr>
              <a:t>Arduino</a:t>
            </a:r>
            <a:r>
              <a:rPr lang="zh-CN" altLang="en-US">
                <a:latin typeface="黑体" panose="02010609060101010101" pitchFamily="49" charset="-122"/>
                <a:ea typeface="黑体" panose="02010609060101010101" pitchFamily="49" charset="-122"/>
              </a:rPr>
              <a:t>（可开发电路板）自行研制了一个通过</a:t>
            </a:r>
            <a:r>
              <a:rPr lang="en-US" altLang="zh-CN">
                <a:latin typeface="黑体" panose="02010609060101010101" pitchFamily="49" charset="-122"/>
                <a:ea typeface="黑体" panose="02010609060101010101" pitchFamily="49" charset="-122"/>
              </a:rPr>
              <a:t>iPhone</a:t>
            </a:r>
            <a:r>
              <a:rPr lang="zh-CN" altLang="en-US">
                <a:latin typeface="黑体" panose="02010609060101010101" pitchFamily="49" charset="-122"/>
                <a:ea typeface="黑体" panose="02010609060101010101" pitchFamily="49" charset="-122"/>
              </a:rPr>
              <a:t>短信发动汽车的组合，短信也能发动汽车，听起来是不是很神奇？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2013050613210800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914400"/>
            <a:ext cx="4572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zh-CN" altLang="en-US" dirty="0"/>
              <a:t>基于</a:t>
            </a:r>
            <a:r>
              <a:rPr lang="en-US" altLang="zh-CN" dirty="0"/>
              <a:t>Arduino</a:t>
            </a:r>
            <a:r>
              <a:rPr lang="zh-CN" altLang="en-US" dirty="0"/>
              <a:t>的智能家居方案</a:t>
            </a:r>
            <a:br>
              <a:rPr lang="zh-CN" altLang="en-US" dirty="0"/>
            </a:br>
            <a:endParaRPr lang="zh-CN" altLang="en-US" dirty="0"/>
          </a:p>
        </p:txBody>
      </p:sp>
      <p:sp>
        <p:nvSpPr>
          <p:cNvPr id="3" name="内容占位符 2"/>
          <p:cNvSpPr>
            <a:spLocks noGrp="1"/>
          </p:cNvSpPr>
          <p:nvPr>
            <p:ph idx="1"/>
          </p:nvPr>
        </p:nvSpPr>
        <p:spPr>
          <a:xfrm>
            <a:off x="822325" y="762000"/>
            <a:ext cx="3140075" cy="3917950"/>
          </a:xfrm>
        </p:spPr>
        <p:txBody>
          <a:bodyPr rtlCol="0">
            <a:normAutofit fontScale="92500" lnSpcReduction="10000"/>
          </a:bodyPr>
          <a:lstStyle/>
          <a:p>
            <a:pPr fontAlgn="auto">
              <a:spcAft>
                <a:spcPts val="0"/>
              </a:spcAft>
              <a:defRPr/>
            </a:pPr>
            <a:r>
              <a:rPr lang="zh-CN" altLang="en-US" dirty="0"/>
              <a:t>将你需要互相控制灯光的每个房间，换上智能开关，配对后就能通过无线在一个房间对另一个房间的灯光进行控制和监视。简答的说，就是你只需要更换掉你卧室和厕所里的普通照明开关，就可以在卧室里看到厕所的灯是否关闭了，能通过卧室的面板来关闭厕所的灯光。 </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u=2264010718,3750686863&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0013"/>
            <a:ext cx="3557588"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huge4f804a0bee7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370013"/>
            <a:ext cx="3557588"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zh-CN" altLang="en-US" dirty="0"/>
              <a:t>用</a:t>
            </a:r>
            <a:r>
              <a:rPr lang="en-US" altLang="zh-CN" dirty="0"/>
              <a:t>Arduino UNO</a:t>
            </a:r>
            <a:r>
              <a:rPr lang="zh-CN" altLang="en-US" dirty="0"/>
              <a:t>去显示图像 </a:t>
            </a:r>
            <a:br>
              <a:rPr lang="zh-CN" altLang="en-US" dirty="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blinds(horizontal)">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u=3689562388,3402581065&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55725"/>
            <a:ext cx="45085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9" descr="dbe1ea84-101a-4019-a868-39c5bd87f8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0475"/>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p:cNvSpPr>
            <a:spLocks noGrp="1"/>
          </p:cNvSpPr>
          <p:nvPr>
            <p:ph type="title"/>
          </p:nvPr>
        </p:nvSpPr>
        <p:spPr/>
        <p:txBody>
          <a:bodyPr/>
          <a:lstStyle/>
          <a:p>
            <a:pPr fontAlgn="auto">
              <a:spcAft>
                <a:spcPts val="0"/>
              </a:spcAft>
              <a:defRPr/>
            </a:pPr>
            <a:r>
              <a:rPr lang="zh-CN" altLang="en-US" dirty="0"/>
              <a:t>全彩</a:t>
            </a:r>
            <a:r>
              <a:rPr lang="en-US" altLang="zh-CN" dirty="0"/>
              <a:t>RGB </a:t>
            </a:r>
            <a:r>
              <a:rPr lang="en-US" altLang="zh-CN" dirty="0" smtClean="0"/>
              <a:t>LED</a:t>
            </a:r>
            <a:r>
              <a:rPr lang="zh-CN" altLang="en-US" dirty="0" smtClean="0"/>
              <a:t>阵列屏</a:t>
            </a:r>
            <a:r>
              <a:rPr lang="en-US" altLang="zh-CN" dirty="0" smtClean="0"/>
              <a:t>Arduino</a:t>
            </a:r>
            <a:r>
              <a:rPr lang="zh-CN" altLang="en-US" dirty="0" smtClean="0"/>
              <a:t>驱动板</a:t>
            </a:r>
            <a:r>
              <a:rPr lang="en-US" altLang="zh-CN" dirty="0" err="1" smtClean="0"/>
              <a:t>Colorduino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53"/>
                                        </p:tgtEl>
                                        <p:attrNameLst>
                                          <p:attrName>style.visibility</p:attrName>
                                        </p:attrNameLst>
                                      </p:cBhvr>
                                      <p:to>
                                        <p:strVal val="visible"/>
                                      </p:to>
                                    </p:set>
                                    <p:anim calcmode="lin" valueType="num">
                                      <p:cBhvr additive="base">
                                        <p:cTn id="7" dur="500" fill="hold"/>
                                        <p:tgtEl>
                                          <p:spTgt spid="108553"/>
                                        </p:tgtEl>
                                        <p:attrNameLst>
                                          <p:attrName>ppt_x</p:attrName>
                                        </p:attrNameLst>
                                      </p:cBhvr>
                                      <p:tavLst>
                                        <p:tav tm="0">
                                          <p:val>
                                            <p:strVal val="#ppt_x"/>
                                          </p:val>
                                        </p:tav>
                                        <p:tav tm="100000">
                                          <p:val>
                                            <p:strVal val="#ppt_x"/>
                                          </p:val>
                                        </p:tav>
                                      </p:tavLst>
                                    </p:anim>
                                    <p:anim calcmode="lin" valueType="num">
                                      <p:cBhvr additive="base">
                                        <p:cTn id="8" dur="500" fill="hold"/>
                                        <p:tgtEl>
                                          <p:spTgt spid="1085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u=2705312078,3672326289&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1722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u=4288961548,1810599161&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2012112814557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66875"/>
            <a:ext cx="339883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3"/>
          <p:cNvSpPr>
            <a:spLocks noGrp="1"/>
          </p:cNvSpPr>
          <p:nvPr>
            <p:ph idx="1"/>
          </p:nvPr>
        </p:nvSpPr>
        <p:spPr>
          <a:xfrm>
            <a:off x="822325" y="533400"/>
            <a:ext cx="3932238" cy="4343400"/>
          </a:xfrm>
        </p:spPr>
        <p:txBody>
          <a:bodyPr rtlCol="0">
            <a:normAutofit fontScale="92500" lnSpcReduction="10000"/>
          </a:bodyPr>
          <a:lstStyle/>
          <a:p>
            <a:pPr fontAlgn="auto">
              <a:spcAft>
                <a:spcPts val="0"/>
              </a:spcAft>
              <a:defRPr/>
            </a:pPr>
            <a:r>
              <a:rPr lang="zh-CN" altLang="en-US" dirty="0"/>
              <a:t>“</a:t>
            </a:r>
            <a:r>
              <a:rPr lang="en-US" altLang="zh-CN" dirty="0"/>
              <a:t>tilt radio”</a:t>
            </a:r>
            <a:r>
              <a:rPr lang="zh-CN" altLang="en-US" dirty="0"/>
              <a:t>倾斜收音机是以色列设计师</a:t>
            </a:r>
            <a:r>
              <a:rPr lang="en-US" altLang="zh-CN" dirty="0" err="1"/>
              <a:t>luka</a:t>
            </a:r>
            <a:r>
              <a:rPr lang="en-US" altLang="zh-CN" dirty="0"/>
              <a:t> or</a:t>
            </a:r>
            <a:r>
              <a:rPr lang="zh-CN" altLang="en-US" dirty="0"/>
              <a:t>的作品，他利用</a:t>
            </a:r>
            <a:r>
              <a:rPr lang="en-US" altLang="zh-CN" dirty="0" err="1"/>
              <a:t>arduino</a:t>
            </a:r>
            <a:r>
              <a:rPr lang="zh-CN" altLang="en-US" dirty="0"/>
              <a:t>来研究交互设计中的极简主义。设计师将收音机和使用者体验等元素全都剥离，仅留下必要部分</a:t>
            </a:r>
            <a:r>
              <a:rPr lang="en-US" altLang="zh-CN" dirty="0"/>
              <a:t>——</a:t>
            </a:r>
            <a:r>
              <a:rPr lang="zh-CN" altLang="en-US" dirty="0"/>
              <a:t>收音机的</a:t>
            </a:r>
            <a:r>
              <a:rPr lang="en-US" altLang="zh-CN" dirty="0"/>
              <a:t>AM/FM</a:t>
            </a:r>
            <a:r>
              <a:rPr lang="zh-CN" altLang="en-US" dirty="0"/>
              <a:t>调幅</a:t>
            </a:r>
            <a:r>
              <a:rPr lang="en-US" altLang="zh-CN" dirty="0"/>
              <a:t>/</a:t>
            </a:r>
            <a:r>
              <a:rPr lang="zh-CN" altLang="en-US" dirty="0"/>
              <a:t>调频系统，设计师甚至把物理上的调节按钮也去掉了。使用者通过将收音机左右倾斜来实现波段和频道调节，省去了传统的调频按钮。在用户体验方面，收音机倾斜的位置还反映了使用者的收听频率和习惯。 </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fontAlgn="auto">
              <a:spcAft>
                <a:spcPts val="0"/>
              </a:spcAft>
              <a:defRPr/>
            </a:pPr>
            <a:r>
              <a:rPr lang="en-US" altLang="zh-CN"/>
              <a:t>1</a:t>
            </a:r>
            <a:r>
              <a:rPr lang="zh-CN" altLang="en-US"/>
              <a:t>、 什么是</a:t>
            </a:r>
            <a:r>
              <a:rPr lang="en-US" altLang="zh-CN"/>
              <a:t>arduino </a:t>
            </a:r>
          </a:p>
        </p:txBody>
      </p:sp>
      <p:sp>
        <p:nvSpPr>
          <p:cNvPr id="8195" name="内容占位符 1"/>
          <p:cNvSpPr>
            <a:spLocks noGrp="1"/>
          </p:cNvSpPr>
          <p:nvPr>
            <p:ph idx="1"/>
          </p:nvPr>
        </p:nvSpPr>
        <p:spPr/>
        <p:txBody>
          <a:bodyPr/>
          <a:lstStyle/>
          <a:p>
            <a:r>
              <a:rPr lang="en-US" altLang="zh-CN" smtClean="0"/>
              <a:t>Arduino</a:t>
            </a:r>
            <a:r>
              <a:rPr lang="zh-CN" altLang="en-US" smtClean="0"/>
              <a:t>的产生是为了满足创意创新的需求！</a:t>
            </a:r>
            <a:endParaRPr lang="en-US" altLang="zh-CN" smtClean="0"/>
          </a:p>
          <a:p>
            <a:r>
              <a:rPr lang="en-US" altLang="zh-CN" smtClean="0"/>
              <a:t>Arduino </a:t>
            </a:r>
            <a:r>
              <a:rPr lang="zh-CN" altLang="en-US" smtClean="0"/>
              <a:t>是一款便捷灵活、方便上手的开源电子原型平台，包含硬件（各种型号的</a:t>
            </a:r>
            <a:r>
              <a:rPr lang="en-US" altLang="zh-CN" smtClean="0">
                <a:hlinkClick r:id="rId2"/>
              </a:rPr>
              <a:t>arduino</a:t>
            </a:r>
            <a:r>
              <a:rPr lang="zh-CN" altLang="en-US" smtClean="0"/>
              <a:t>板）和软件（</a:t>
            </a:r>
            <a:r>
              <a:rPr lang="en-US" altLang="zh-CN" smtClean="0"/>
              <a:t>arduino IDE)</a:t>
            </a:r>
            <a:r>
              <a:rPr lang="zh-CN" altLang="en-US" smtClean="0"/>
              <a:t>。它适用于</a:t>
            </a:r>
            <a:r>
              <a:rPr lang="zh-CN" altLang="en-US" b="1" smtClean="0">
                <a:solidFill>
                  <a:srgbClr val="FF0000"/>
                </a:solidFill>
              </a:rPr>
              <a:t>爱好者、艺术家、设计师</a:t>
            </a:r>
            <a:r>
              <a:rPr lang="zh-CN" altLang="en-US" smtClean="0"/>
              <a:t>和对于“互动”有兴趣的朋友们。 </a:t>
            </a:r>
            <a:endParaRPr lang="en-US" altLang="zh-CN" smtClean="0"/>
          </a:p>
          <a:p>
            <a:r>
              <a:rPr lang="zh-CN" altLang="en-US" smtClean="0"/>
              <a:t>中文名：</a:t>
            </a:r>
            <a:r>
              <a:rPr lang="en-US" altLang="zh-CN" smtClean="0"/>
              <a:t>n. (Arduino)</a:t>
            </a:r>
            <a:r>
              <a:rPr lang="zh-CN" altLang="en-US" smtClean="0"/>
              <a:t>人名；</a:t>
            </a:r>
            <a:r>
              <a:rPr lang="en-US" altLang="zh-CN" smtClean="0"/>
              <a:t>(</a:t>
            </a:r>
            <a:r>
              <a:rPr lang="zh-CN" altLang="en-US" smtClean="0"/>
              <a:t>意</a:t>
            </a:r>
            <a:r>
              <a:rPr lang="en-US" altLang="zh-CN" smtClean="0"/>
              <a:t>)</a:t>
            </a:r>
            <a:r>
              <a:rPr lang="zh-CN" altLang="en-US" smtClean="0"/>
              <a:t>阿尔杜伊诺 </a:t>
            </a:r>
          </a:p>
          <a:p>
            <a:endParaRPr lang="zh-CN"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T2f2KEXoBaXXXXXXXX_!!13560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013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5" descr="T2f2KEXoBaXXXXXXXX_!!13560478"/>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28" name="Rectangle 6"/>
          <p:cNvSpPr>
            <a:spLocks noChangeArrowheads="1"/>
          </p:cNvSpPr>
          <p:nvPr/>
        </p:nvSpPr>
        <p:spPr bwMode="auto">
          <a:xfrm>
            <a:off x="3379788" y="2360613"/>
            <a:ext cx="1587" cy="277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p:txBody>
      </p:sp>
      <p:pic>
        <p:nvPicPr>
          <p:cNvPr id="113674" name="Picture 10" descr="T2SDxjXktNXXXXXXXX_!!401666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en-US" altLang="zh-CN" dirty="0"/>
              <a:t>Arduino Moisture Sensor</a:t>
            </a:r>
            <a:r>
              <a:rPr lang="zh-CN" altLang="en-US" dirty="0"/>
              <a:t>土壤湿度传感器 </a:t>
            </a:r>
            <a:r>
              <a:rPr lang="en-US" altLang="zh-CN" dirty="0" smtClean="0"/>
              <a:t/>
            </a:r>
            <a:br>
              <a:rPr lang="en-US" altLang="zh-CN" dirty="0" smtClean="0"/>
            </a:br>
            <a:r>
              <a:rPr lang="zh-CN" altLang="en-US" dirty="0" smtClean="0"/>
              <a:t>自动</a:t>
            </a:r>
            <a:r>
              <a:rPr lang="zh-CN" altLang="en-US" dirty="0"/>
              <a:t>浇花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674"/>
                                        </p:tgtEl>
                                        <p:attrNameLst>
                                          <p:attrName>style.visibility</p:attrName>
                                        </p:attrNameLst>
                                      </p:cBhvr>
                                      <p:to>
                                        <p:strVal val="visible"/>
                                      </p:to>
                                    </p:set>
                                    <p:animEffect transition="in" filter="blinds(horizontal)">
                                      <p:cBhvr>
                                        <p:cTn id="7" dur="5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6" name="Picture 6" descr="u=4200582258,2065661493&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84325"/>
            <a:ext cx="36671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8"/>
          <p:cNvSpPr>
            <a:spLocks noChangeArrowheads="1"/>
          </p:cNvSpPr>
          <p:nvPr/>
        </p:nvSpPr>
        <p:spPr bwMode="auto">
          <a:xfrm>
            <a:off x="820738" y="1312863"/>
            <a:ext cx="382746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indent="1968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  这款阿迪达斯帆布胶底运动鞋内置有</a:t>
            </a:r>
            <a:r>
              <a:rPr lang="en-US" altLang="zh-CN">
                <a:latin typeface="黑体" panose="02010609060101010101" pitchFamily="49" charset="-122"/>
                <a:ea typeface="黑体" panose="02010609060101010101" pitchFamily="49" charset="-122"/>
              </a:rPr>
              <a:t>Arduino</a:t>
            </a:r>
            <a:r>
              <a:rPr lang="zh-CN" altLang="en-US">
                <a:latin typeface="黑体" panose="02010609060101010101" pitchFamily="49" charset="-122"/>
                <a:ea typeface="黑体" panose="02010609060101010101" pitchFamily="49" charset="-122"/>
              </a:rPr>
              <a:t>控制板，板上连接有</a:t>
            </a:r>
            <a:r>
              <a:rPr lang="zh-CN" altLang="en-US">
                <a:latin typeface="黑体" panose="02010609060101010101" pitchFamily="49" charset="-122"/>
                <a:ea typeface="黑体" panose="02010609060101010101" pitchFamily="49" charset="-122"/>
                <a:hlinkClick r:id="rId3"/>
              </a:rPr>
              <a:t>陀螺仪</a:t>
            </a:r>
            <a:r>
              <a:rPr lang="zh-CN" altLang="en-US">
                <a:latin typeface="黑体" panose="02010609060101010101" pitchFamily="49" charset="-122"/>
                <a:ea typeface="黑体" panose="02010609060101010101" pitchFamily="49" charset="-122"/>
              </a:rPr>
              <a:t>、加速度传感器、</a:t>
            </a:r>
            <a:r>
              <a:rPr lang="zh-CN" altLang="en-US">
                <a:latin typeface="黑体" panose="02010609060101010101" pitchFamily="49" charset="-122"/>
                <a:ea typeface="黑体" panose="02010609060101010101" pitchFamily="49" charset="-122"/>
                <a:hlinkClick r:id="rId4"/>
              </a:rPr>
              <a:t>压力传感器</a:t>
            </a:r>
            <a:r>
              <a:rPr lang="zh-CN" altLang="en-US">
                <a:latin typeface="黑体" panose="02010609060101010101" pitchFamily="49" charset="-122"/>
                <a:ea typeface="黑体" panose="02010609060101010101" pitchFamily="49" charset="-122"/>
              </a:rPr>
              <a:t>、喇叭和蓝牙等，它判断穿戴者的活动与行走路径，时不时的用英国男人忠告式的腔调说一些鼓励的话或不耐烦的话。当你坐着不动，它会说：“超级无聊。”而当你运动跳跃时，它会说：“我喜欢鞋带上有风的感觉”。你也可以设置鞋子的个性，这样它也会说脏话。 </a:t>
            </a:r>
          </a:p>
        </p:txBody>
      </p:sp>
      <p:sp>
        <p:nvSpPr>
          <p:cNvPr id="2" name="标题 1"/>
          <p:cNvSpPr>
            <a:spLocks noGrp="1"/>
          </p:cNvSpPr>
          <p:nvPr>
            <p:ph type="title"/>
          </p:nvPr>
        </p:nvSpPr>
        <p:spPr/>
        <p:txBody>
          <a:bodyPr/>
          <a:lstStyle/>
          <a:p>
            <a:pPr fontAlgn="auto">
              <a:spcAft>
                <a:spcPts val="0"/>
              </a:spcAft>
              <a:defRPr/>
            </a:pPr>
            <a:r>
              <a:rPr lang="zh-CN" altLang="en-US" dirty="0"/>
              <a:t>会说话的运动鞋，还有什么不能？</a:t>
            </a:r>
            <a:br>
              <a:rPr lang="zh-CN" altLang="en-US" dirty="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linds(horizontal)">
                                      <p:cBhvr>
                                        <p:cTn id="7"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330841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38300"/>
            <a:ext cx="3987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9" descr="u=3219547867,1565323757&amp;fm=23&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383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zh-CN" altLang="en-US" dirty="0"/>
              <a:t>利用</a:t>
            </a:r>
            <a:r>
              <a:rPr lang="en-US" altLang="zh-CN" dirty="0"/>
              <a:t>Arduino</a:t>
            </a:r>
            <a:r>
              <a:rPr lang="zh-CN" altLang="en-US" dirty="0"/>
              <a:t>玩出来的各种各样发烧级玩具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u=4185540491,450210757&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55738"/>
            <a:ext cx="4305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7"/>
          <p:cNvSpPr>
            <a:spLocks noChangeArrowheads="1"/>
          </p:cNvSpPr>
          <p:nvPr/>
        </p:nvSpPr>
        <p:spPr bwMode="auto">
          <a:xfrm>
            <a:off x="1295400" y="6080125"/>
            <a:ext cx="0" cy="276225"/>
          </a:xfrm>
          <a:prstGeom prst="rect">
            <a:avLst/>
          </a:prstGeom>
          <a:solidFill>
            <a:srgbClr val="F5F8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en-US" altLang="zh-CN" b="1">
              <a:solidFill>
                <a:srgbClr val="FF0000"/>
              </a:solidFill>
            </a:endParaRPr>
          </a:p>
        </p:txBody>
      </p:sp>
      <p:sp>
        <p:nvSpPr>
          <p:cNvPr id="2" name="标题 1"/>
          <p:cNvSpPr>
            <a:spLocks noGrp="1"/>
          </p:cNvSpPr>
          <p:nvPr>
            <p:ph type="title"/>
          </p:nvPr>
        </p:nvSpPr>
        <p:spPr/>
        <p:txBody>
          <a:bodyPr/>
          <a:lstStyle/>
          <a:p>
            <a:pPr fontAlgn="auto">
              <a:spcAft>
                <a:spcPts val="0"/>
              </a:spcAft>
              <a:defRPr/>
            </a:pPr>
            <a:r>
              <a:rPr lang="zh-CN" altLang="en-US" dirty="0"/>
              <a:t>基于</a:t>
            </a:r>
            <a:r>
              <a:rPr lang="en-US" altLang="zh-CN" dirty="0"/>
              <a:t>Arduino</a:t>
            </a:r>
            <a:r>
              <a:rPr lang="zh-CN" altLang="en-US" dirty="0"/>
              <a:t>编程 捷克学生发明智能</a:t>
            </a:r>
            <a:r>
              <a:rPr lang="zh-CN" altLang="en-US" dirty="0" smtClean="0"/>
              <a:t>照明灯</a:t>
            </a:r>
            <a:endParaRPr lang="zh-CN" altLang="en-US" dirty="0"/>
          </a:p>
        </p:txBody>
      </p:sp>
      <p:sp>
        <p:nvSpPr>
          <p:cNvPr id="3" name="内容占位符 2"/>
          <p:cNvSpPr>
            <a:spLocks noGrp="1"/>
          </p:cNvSpPr>
          <p:nvPr>
            <p:ph idx="1"/>
          </p:nvPr>
        </p:nvSpPr>
        <p:spPr>
          <a:xfrm>
            <a:off x="822325" y="1100138"/>
            <a:ext cx="3521075" cy="3579812"/>
          </a:xfrm>
        </p:spPr>
        <p:txBody>
          <a:bodyPr rtlCol="0">
            <a:normAutofit fontScale="92500" lnSpcReduction="20000"/>
          </a:bodyPr>
          <a:lstStyle/>
          <a:p>
            <a:pPr fontAlgn="auto">
              <a:spcAft>
                <a:spcPts val="0"/>
              </a:spcAft>
              <a:defRPr/>
            </a:pPr>
            <a:r>
              <a:rPr lang="zh-CN" altLang="en-US" dirty="0"/>
              <a:t>一名捷克学生通过</a:t>
            </a:r>
            <a:r>
              <a:rPr lang="en-US" altLang="zh-CN" dirty="0" smtClean="0"/>
              <a:t>Arduino</a:t>
            </a:r>
            <a:r>
              <a:rPr lang="zh-CN" altLang="en-US" dirty="0" smtClean="0"/>
              <a:t>编程</a:t>
            </a:r>
            <a:r>
              <a:rPr lang="zh-CN" altLang="en-US" dirty="0"/>
              <a:t>，设计了这台能够自动寻找黑暗角落并将其照亮的机器人灯。这款灯采用了</a:t>
            </a:r>
            <a:r>
              <a:rPr lang="en-US" altLang="zh-CN" dirty="0"/>
              <a:t>S</a:t>
            </a:r>
            <a:r>
              <a:rPr lang="zh-CN" altLang="en-US" dirty="0"/>
              <a:t>型仿生外观设计，由底部的轮子、配重块、主体程序和头部聚光灯组成。设计者还赋予了它“生命”</a:t>
            </a:r>
            <a:r>
              <a:rPr lang="en-US" altLang="zh-CN" dirty="0"/>
              <a:t>——</a:t>
            </a:r>
            <a:r>
              <a:rPr lang="zh-CN" altLang="en-US" dirty="0"/>
              <a:t>当它发现黑暗或者光线不足的角落，就会停下来在原地做出前后俯仰的动作，如同在兴奋地炫耀它的劳动成果。 </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u=2719951106,2515070038&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60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fontAlgn="auto">
              <a:spcAft>
                <a:spcPts val="0"/>
              </a:spcAft>
              <a:defRPr/>
            </a:pPr>
            <a:r>
              <a:rPr lang="zh-CN" altLang="en-US" dirty="0"/>
              <a:t>用</a:t>
            </a:r>
            <a:r>
              <a:rPr lang="en-US" altLang="zh-CN" dirty="0"/>
              <a:t>Arduino</a:t>
            </a:r>
            <a:r>
              <a:rPr lang="zh-CN" altLang="en-US" dirty="0"/>
              <a:t>在彩色显示屏上显示</a:t>
            </a:r>
            <a:r>
              <a:rPr lang="en-US" altLang="zh-CN" dirty="0"/>
              <a:t>Google</a:t>
            </a:r>
            <a:r>
              <a:rPr lang="zh-CN" altLang="en-US" dirty="0"/>
              <a:t>天气信息 </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u=3716518620,3738549559&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62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Picture 8" descr="T1vQ0oFpBdXXXXXXXX_!!0-item_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blinds(horizontal)">
                                      <p:cBhvr>
                                        <p:cTn id="7" dur="5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1328965080_bae1f5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371600"/>
            <a:ext cx="36941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p:cNvSpPr>
            <a:spLocks noChangeArrowheads="1"/>
          </p:cNvSpPr>
          <p:nvPr/>
        </p:nvSpPr>
        <p:spPr bwMode="auto">
          <a:xfrm>
            <a:off x="822325" y="1111250"/>
            <a:ext cx="36734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t>       </a:t>
            </a:r>
            <a:r>
              <a:rPr lang="zh-CN" altLang="en-US">
                <a:latin typeface="黑体" panose="02010609060101010101" pitchFamily="49" charset="-122"/>
                <a:ea typeface="黑体" panose="02010609060101010101" pitchFamily="49" charset="-122"/>
              </a:rPr>
              <a:t>看到街边停车场的自动栏杆随轿车的进出自动升降，于是前去观察，一上一下的，蛮有意思，想想，是否可以做个原型产品娱乐下，所以我就制作了这个</a:t>
            </a:r>
            <a:r>
              <a:rPr lang="en-US" altLang="zh-CN">
                <a:latin typeface="黑体" panose="02010609060101010101" pitchFamily="49" charset="-122"/>
                <a:ea typeface="黑体" panose="02010609060101010101" pitchFamily="49" charset="-122"/>
              </a:rPr>
              <a:t>Arduino</a:t>
            </a:r>
            <a:r>
              <a:rPr lang="zh-CN" altLang="en-US">
                <a:latin typeface="黑体" panose="02010609060101010101" pitchFamily="49" charset="-122"/>
                <a:ea typeface="黑体" panose="02010609060101010101" pitchFamily="49" charset="-122"/>
              </a:rPr>
              <a:t>与</a:t>
            </a:r>
            <a:r>
              <a:rPr lang="en-US" altLang="zh-CN">
                <a:latin typeface="黑体" panose="02010609060101010101" pitchFamily="49" charset="-122"/>
                <a:ea typeface="黑体" panose="02010609060101010101" pitchFamily="49" charset="-122"/>
              </a:rPr>
              <a:t>LEGO</a:t>
            </a:r>
            <a:r>
              <a:rPr lang="zh-CN" altLang="en-US">
                <a:latin typeface="黑体" panose="02010609060101010101" pitchFamily="49" charset="-122"/>
                <a:ea typeface="黑体" panose="02010609060101010101" pitchFamily="49" charset="-122"/>
              </a:rPr>
              <a:t>结合下的自动栏杆。</a:t>
            </a:r>
          </a:p>
          <a:p>
            <a:pPr eaLnBrk="1" hangingPunct="1"/>
            <a:r>
              <a:rPr lang="zh-CN" altLang="en-US">
                <a:latin typeface="黑体" panose="02010609060101010101" pitchFamily="49" charset="-122"/>
                <a:ea typeface="黑体" panose="02010609060101010101" pitchFamily="49" charset="-122"/>
              </a:rPr>
              <a:t>      这个作品的工作过程是：当红外传感器（图中黄色圆柱状器件）检测到小车到达栏杆前方，栏杆自动升起打开，并保持打开状态一小会，小车通过栏杆处后，栏杆会放下关闭。</a:t>
            </a:r>
          </a:p>
        </p:txBody>
      </p:sp>
      <p:sp>
        <p:nvSpPr>
          <p:cNvPr id="2" name="标题 1"/>
          <p:cNvSpPr>
            <a:spLocks noGrp="1"/>
          </p:cNvSpPr>
          <p:nvPr>
            <p:ph type="title"/>
          </p:nvPr>
        </p:nvSpPr>
        <p:spPr/>
        <p:txBody>
          <a:bodyPr/>
          <a:lstStyle/>
          <a:p>
            <a:pPr fontAlgn="auto">
              <a:spcAft>
                <a:spcPts val="0"/>
              </a:spcAft>
              <a:defRPr/>
            </a:pPr>
            <a:r>
              <a:rPr lang="en-US" altLang="zh-CN" dirty="0"/>
              <a:t>Arduino</a:t>
            </a:r>
            <a:r>
              <a:rPr lang="zh-CN" altLang="en-US" dirty="0"/>
              <a:t>与</a:t>
            </a:r>
            <a:r>
              <a:rPr lang="en-US" altLang="zh-CN" dirty="0"/>
              <a:t>LEGO</a:t>
            </a:r>
            <a:r>
              <a:rPr lang="zh-CN" altLang="en-US" dirty="0"/>
              <a:t>结合下的自动</a:t>
            </a:r>
            <a:r>
              <a:rPr lang="zh-CN" altLang="en-US" dirty="0" smtClean="0"/>
              <a:t>栏杆</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u=1420731090,1423018466&amp;fm=23&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5579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0668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fontAlgn="auto">
              <a:spcAft>
                <a:spcPts val="0"/>
              </a:spcAft>
              <a:defRPr/>
            </a:pPr>
            <a:r>
              <a:rPr lang="zh-CN" altLang="en-US" dirty="0"/>
              <a:t>推荐</a:t>
            </a:r>
            <a:r>
              <a:rPr lang="zh-CN" altLang="en-US" dirty="0" smtClean="0"/>
              <a:t>网站</a:t>
            </a:r>
            <a:r>
              <a:rPr lang="en-US" altLang="zh-CN" dirty="0" smtClean="0"/>
              <a:t>http</a:t>
            </a:r>
            <a:r>
              <a:rPr lang="en-US" altLang="zh-CN" dirty="0"/>
              <a:t>://www.arduino.cn</a:t>
            </a:r>
            <a:r>
              <a:rPr lang="en-US" altLang="zh-CN"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blinds(horizontal)">
                                      <p:cBhvr>
                                        <p:cTn id="7" dur="500"/>
                                        <p:tgtEl>
                                          <p:spTgt spid="103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0b46f21fbe096b6306e1385e0f338744eaf8ac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9416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descr="f9dcd100baa1cd11f63c792bba12c8fcc3ce2d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33400"/>
            <a:ext cx="3048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7" descr="f11f3a292df5e0fe6dcf1d0d5f6034a85fdf72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228600"/>
            <a:ext cx="29321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Picture 9" descr="o4YBAFQQmSGATS7qAACnd6cOc3s997_b"/>
          <p:cNvPicPr>
            <a:picLocks noChangeAspect="1" noChangeArrowheads="1"/>
          </p:cNvPicPr>
          <p:nvPr/>
        </p:nvPicPr>
        <p:blipFill>
          <a:blip r:embed="rId5">
            <a:extLst>
              <a:ext uri="{28A0092B-C50C-407E-A947-70E740481C1C}">
                <a14:useLocalDpi xmlns:a14="http://schemas.microsoft.com/office/drawing/2010/main" val="0"/>
              </a:ext>
            </a:extLst>
          </a:blip>
          <a:srcRect l="11339" r="28346"/>
          <a:stretch>
            <a:fillRect/>
          </a:stretch>
        </p:blipFill>
        <p:spPr bwMode="auto">
          <a:xfrm>
            <a:off x="5029200" y="533400"/>
            <a:ext cx="26304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amond(in)">
                                      <p:cBhvr>
                                        <p:cTn id="7" dur="2000"/>
                                        <p:tgtEl>
                                          <p:spTgt spid="102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407"/>
                                        </p:tgtEl>
                                        <p:attrNameLst>
                                          <p:attrName>style.visibility</p:attrName>
                                        </p:attrNameLst>
                                      </p:cBhvr>
                                      <p:to>
                                        <p:strVal val="visible"/>
                                      </p:to>
                                    </p:set>
                                    <p:anim calcmode="lin" valueType="num">
                                      <p:cBhvr additive="base">
                                        <p:cTn id="12" dur="500" fill="hold"/>
                                        <p:tgtEl>
                                          <p:spTgt spid="102407"/>
                                        </p:tgtEl>
                                        <p:attrNameLst>
                                          <p:attrName>ppt_x</p:attrName>
                                        </p:attrNameLst>
                                      </p:cBhvr>
                                      <p:tavLst>
                                        <p:tav tm="0">
                                          <p:val>
                                            <p:strVal val="#ppt_x"/>
                                          </p:val>
                                        </p:tav>
                                        <p:tav tm="100000">
                                          <p:val>
                                            <p:strVal val="#ppt_x"/>
                                          </p:val>
                                        </p:tav>
                                      </p:tavLst>
                                    </p:anim>
                                    <p:anim calcmode="lin" valueType="num">
                                      <p:cBhvr additive="base">
                                        <p:cTn id="13" dur="500" fill="hold"/>
                                        <p:tgtEl>
                                          <p:spTgt spid="10240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409"/>
                                        </p:tgtEl>
                                        <p:attrNameLst>
                                          <p:attrName>style.visibility</p:attrName>
                                        </p:attrNameLst>
                                      </p:cBhvr>
                                      <p:to>
                                        <p:strVal val="visible"/>
                                      </p:to>
                                    </p:set>
                                    <p:animEffect transition="in" filter="box(in)">
                                      <p:cBhvr>
                                        <p:cTn id="18"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zh-CN" altLang="en-US" dirty="0"/>
              <a:t>为什么使用</a:t>
            </a:r>
            <a:r>
              <a:rPr lang="en-US" altLang="zh-CN" dirty="0"/>
              <a:t>Arduino</a:t>
            </a:r>
            <a:r>
              <a:rPr lang="zh-CN" altLang="en-US" dirty="0"/>
              <a:t>做开发 </a:t>
            </a:r>
          </a:p>
        </p:txBody>
      </p:sp>
      <p:sp>
        <p:nvSpPr>
          <p:cNvPr id="3" name="内容占位符 2"/>
          <p:cNvSpPr>
            <a:spLocks noGrp="1"/>
          </p:cNvSpPr>
          <p:nvPr>
            <p:ph idx="1"/>
          </p:nvPr>
        </p:nvSpPr>
        <p:spPr>
          <a:xfrm>
            <a:off x="822325" y="990600"/>
            <a:ext cx="7521575" cy="3810000"/>
          </a:xfrm>
        </p:spPr>
        <p:txBody>
          <a:bodyPr rtlCol="0">
            <a:normAutofit fontScale="85000" lnSpcReduction="10000"/>
          </a:bodyPr>
          <a:lstStyle/>
          <a:p>
            <a:pPr fontAlgn="auto">
              <a:spcAft>
                <a:spcPts val="0"/>
              </a:spcAft>
              <a:defRPr/>
            </a:pPr>
            <a:r>
              <a:rPr lang="zh-CN" altLang="en-US" dirty="0"/>
              <a:t>用</a:t>
            </a:r>
            <a:r>
              <a:rPr lang="en-US" altLang="zh-CN" dirty="0"/>
              <a:t>Arduino</a:t>
            </a:r>
            <a:r>
              <a:rPr lang="zh-CN" altLang="en-US" dirty="0"/>
              <a:t>制作作品或者进行产品开发的优势是很明显的</a:t>
            </a:r>
            <a:r>
              <a:rPr lang="zh-CN" altLang="en-US" dirty="0" smtClean="0"/>
              <a:t>。</a:t>
            </a:r>
            <a:endParaRPr lang="en-US" altLang="zh-CN" dirty="0" smtClean="0"/>
          </a:p>
          <a:p>
            <a:pPr fontAlgn="auto">
              <a:spcAft>
                <a:spcPts val="0"/>
              </a:spcAft>
              <a:defRPr/>
            </a:pPr>
            <a:endParaRPr lang="en-US" altLang="zh-CN" dirty="0" smtClean="0"/>
          </a:p>
          <a:p>
            <a:pPr fontAlgn="auto">
              <a:spcAft>
                <a:spcPts val="0"/>
              </a:spcAft>
              <a:defRPr/>
            </a:pPr>
            <a:r>
              <a:rPr lang="zh-CN" altLang="en-US" dirty="0" smtClean="0"/>
              <a:t>①跨平台</a:t>
            </a:r>
            <a:endParaRPr lang="en-US" altLang="zh-CN" dirty="0" smtClean="0"/>
          </a:p>
          <a:p>
            <a:pPr fontAlgn="auto">
              <a:spcAft>
                <a:spcPts val="0"/>
              </a:spcAft>
              <a:defRPr/>
            </a:pPr>
            <a:r>
              <a:rPr lang="en-US" altLang="zh-CN" dirty="0" smtClean="0"/>
              <a:t>Arduino </a:t>
            </a:r>
            <a:r>
              <a:rPr lang="en-US" altLang="zh-CN" dirty="0"/>
              <a:t>IDE</a:t>
            </a:r>
            <a:r>
              <a:rPr lang="zh-CN" altLang="en-US" dirty="0"/>
              <a:t>可以在</a:t>
            </a:r>
            <a:r>
              <a:rPr lang="en-US" altLang="zh-CN" dirty="0"/>
              <a:t>Windows</a:t>
            </a:r>
            <a:r>
              <a:rPr lang="zh-CN" altLang="en-US" dirty="0"/>
              <a:t>、</a:t>
            </a:r>
            <a:r>
              <a:rPr lang="en-US" altLang="zh-CN" dirty="0"/>
              <a:t>Macintosh OSX</a:t>
            </a:r>
            <a:r>
              <a:rPr lang="zh-CN" altLang="en-US" dirty="0"/>
              <a:t>、</a:t>
            </a:r>
            <a:r>
              <a:rPr lang="en-US" altLang="zh-CN" dirty="0"/>
              <a:t>Linux</a:t>
            </a:r>
            <a:r>
              <a:rPr lang="zh-CN" altLang="en-US" dirty="0"/>
              <a:t>三大主流操作系统上运行，而其他的大多数控制器只能在</a:t>
            </a:r>
            <a:r>
              <a:rPr lang="en-US" altLang="zh-CN" dirty="0"/>
              <a:t>Windows</a:t>
            </a:r>
            <a:r>
              <a:rPr lang="zh-CN" altLang="en-US" dirty="0"/>
              <a:t>上开发</a:t>
            </a:r>
            <a:r>
              <a:rPr lang="zh-CN" altLang="en-US" dirty="0" smtClean="0"/>
              <a:t>。</a:t>
            </a:r>
            <a:endParaRPr lang="en-US" altLang="zh-CN" dirty="0" smtClean="0"/>
          </a:p>
          <a:p>
            <a:pPr fontAlgn="auto">
              <a:spcAft>
                <a:spcPts val="0"/>
              </a:spcAft>
              <a:defRPr/>
            </a:pPr>
            <a:r>
              <a:rPr lang="zh-CN" altLang="en-US" dirty="0" smtClean="0"/>
              <a:t>②简单</a:t>
            </a:r>
            <a:r>
              <a:rPr lang="zh-CN" altLang="en-US" dirty="0"/>
              <a:t>清晰的开发</a:t>
            </a:r>
          </a:p>
          <a:p>
            <a:pPr fontAlgn="auto">
              <a:spcAft>
                <a:spcPts val="0"/>
              </a:spcAft>
              <a:defRPr/>
            </a:pPr>
            <a:r>
              <a:rPr lang="en-US" altLang="zh-CN" dirty="0"/>
              <a:t>Arduino IDE</a:t>
            </a:r>
            <a:r>
              <a:rPr lang="zh-CN" altLang="en-US" dirty="0"/>
              <a:t>基于</a:t>
            </a:r>
            <a:r>
              <a:rPr lang="en-US" altLang="zh-CN" dirty="0"/>
              <a:t>processing IDE</a:t>
            </a:r>
            <a:r>
              <a:rPr lang="zh-CN" altLang="en-US" dirty="0"/>
              <a:t>开发。对于初学者来说，极易掌握，同时有着足够的灵活性。</a:t>
            </a:r>
            <a:r>
              <a:rPr lang="en-US" altLang="zh-CN" dirty="0"/>
              <a:t>Arduino</a:t>
            </a:r>
            <a:r>
              <a:rPr lang="zh-CN" altLang="en-US" dirty="0"/>
              <a:t>语言基于</a:t>
            </a:r>
            <a:r>
              <a:rPr lang="en-US" altLang="zh-CN" dirty="0"/>
              <a:t>wiring</a:t>
            </a:r>
            <a:r>
              <a:rPr lang="zh-CN" altLang="en-US" dirty="0"/>
              <a:t>语言开发，是对 </a:t>
            </a:r>
            <a:r>
              <a:rPr lang="en-US" altLang="zh-CN" dirty="0"/>
              <a:t>AVRGCC</a:t>
            </a:r>
            <a:r>
              <a:rPr lang="zh-CN" altLang="en-US" dirty="0"/>
              <a:t>库的二次封装，不需要太多的单片机基础、编程基础，简单学习后，你也可以快速的进行开发</a:t>
            </a:r>
            <a:r>
              <a:rPr lang="zh-CN" altLang="en-US" dirty="0" smtClean="0"/>
              <a:t>。</a:t>
            </a:r>
            <a:endParaRPr lang="zh-CN" altLang="en-US" dirty="0"/>
          </a:p>
          <a:p>
            <a:pPr fontAlgn="auto">
              <a:spcAft>
                <a:spcPts val="0"/>
              </a:spcAft>
              <a:defRPr/>
            </a:pPr>
            <a:r>
              <a:rPr lang="zh-CN" altLang="en-US" dirty="0" smtClean="0"/>
              <a:t> </a:t>
            </a:r>
            <a:endParaRPr lang="zh-CN" altLang="en-US" dirty="0"/>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的使命</a:t>
            </a:r>
            <a:endParaRPr lang="zh-CN" altLang="en-US" dirty="0"/>
          </a:p>
        </p:txBody>
      </p:sp>
      <p:sp>
        <p:nvSpPr>
          <p:cNvPr id="3" name="内容占位符 2"/>
          <p:cNvSpPr>
            <a:spLocks noGrp="1"/>
          </p:cNvSpPr>
          <p:nvPr>
            <p:ph idx="1"/>
          </p:nvPr>
        </p:nvSpPr>
        <p:spPr/>
        <p:txBody>
          <a:bodyPr rtlCol="0">
            <a:normAutofit fontScale="92500" lnSpcReduction="10000"/>
          </a:bodyPr>
          <a:lstStyle/>
          <a:p>
            <a:pPr fontAlgn="auto">
              <a:spcAft>
                <a:spcPts val="0"/>
              </a:spcAft>
              <a:defRPr/>
            </a:pPr>
            <a:r>
              <a:rPr lang="zh-CN" altLang="en-US" dirty="0"/>
              <a:t> </a:t>
            </a:r>
            <a:r>
              <a:rPr lang="en-US" altLang="zh-CN" dirty="0"/>
              <a:t>Arduino</a:t>
            </a:r>
            <a:r>
              <a:rPr lang="zh-CN" altLang="en-US" dirty="0"/>
              <a:t>是为希望创建交互式物理对象的的实践者、喜欢创造发明的人一记艺术家构建的一系列基于单片机的人机互动产品开发平台。其通过接收来自各种传感器的输入来感知环境的变化，通过控制灯光，马达和其它驱动器来表现行为。由于其具有高度的模块化特点，有时也叫它</a:t>
            </a:r>
            <a:r>
              <a:rPr lang="zh-CN" altLang="en-US" dirty="0" smtClean="0"/>
              <a:t>“电子积木”</a:t>
            </a:r>
            <a:endParaRPr lang="en-US" altLang="zh-CN" dirty="0" smtClean="0"/>
          </a:p>
          <a:p>
            <a:pPr fontAlgn="auto">
              <a:spcAft>
                <a:spcPts val="0"/>
              </a:spcAft>
              <a:defRPr/>
            </a:pPr>
            <a:r>
              <a:rPr lang="en-US" altLang="zh-CN" b="1" dirty="0"/>
              <a:t> Arduino</a:t>
            </a:r>
            <a:r>
              <a:rPr lang="zh-CN" altLang="en-US" dirty="0"/>
              <a:t>的硬件平台包括基于</a:t>
            </a:r>
            <a:r>
              <a:rPr lang="en-US" altLang="zh-CN" dirty="0"/>
              <a:t>AVR</a:t>
            </a:r>
            <a:r>
              <a:rPr lang="zh-CN" altLang="en-US" dirty="0"/>
              <a:t>单片机的主控制电路板，以及大量的各式输入</a:t>
            </a:r>
            <a:r>
              <a:rPr lang="en-US" altLang="zh-CN" dirty="0"/>
              <a:t>/</a:t>
            </a:r>
            <a:r>
              <a:rPr lang="zh-CN" altLang="en-US" dirty="0"/>
              <a:t>输出电子模块。输入</a:t>
            </a:r>
            <a:r>
              <a:rPr lang="en-US" altLang="zh-CN" dirty="0"/>
              <a:t>/</a:t>
            </a:r>
            <a:r>
              <a:rPr lang="zh-CN" altLang="en-US" dirty="0"/>
              <a:t>输出模块包括：开关输入模块、温度压力传感器输入模块、超声测距传感器输入模块、各类显示输出模块、电机控制模块等，甚至还有以太网接入模块。由于</a:t>
            </a:r>
            <a:r>
              <a:rPr lang="en-US" altLang="zh-CN" dirty="0"/>
              <a:t>Arduino</a:t>
            </a:r>
            <a:r>
              <a:rPr lang="zh-CN" altLang="en-US" dirty="0"/>
              <a:t>具有丰富易用的模块，已经在各类机电创新设计比赛中得到广泛应用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p:txBody>
          <a:bodyPr/>
          <a:lstStyle/>
          <a:p>
            <a:r>
              <a:rPr lang="zh-CN" altLang="en-US" dirty="0" smtClean="0"/>
              <a:t>杭州电子科技大学理学院学生科技协会出品</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59619"/>
            <a:ext cx="2362200" cy="2362200"/>
          </a:xfrm>
          <a:prstGeom prst="rect">
            <a:avLst/>
          </a:prstGeom>
        </p:spPr>
      </p:pic>
    </p:spTree>
    <p:extLst>
      <p:ext uri="{BB962C8B-B14F-4D97-AF65-F5344CB8AC3E}">
        <p14:creationId xmlns:p14="http://schemas.microsoft.com/office/powerpoint/2010/main" val="11683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的优势</a:t>
            </a:r>
            <a:endParaRPr lang="zh-CN" altLang="en-US" dirty="0"/>
          </a:p>
        </p:txBody>
      </p:sp>
      <p:sp>
        <p:nvSpPr>
          <p:cNvPr id="3" name="内容占位符 2"/>
          <p:cNvSpPr>
            <a:spLocks noGrp="1"/>
          </p:cNvSpPr>
          <p:nvPr>
            <p:ph idx="1"/>
          </p:nvPr>
        </p:nvSpPr>
        <p:spPr/>
        <p:txBody>
          <a:bodyPr rtlCol="0">
            <a:normAutofit lnSpcReduction="10000"/>
          </a:bodyPr>
          <a:lstStyle/>
          <a:p>
            <a:pPr fontAlgn="auto">
              <a:spcAft>
                <a:spcPts val="0"/>
              </a:spcAft>
              <a:defRPr/>
            </a:pPr>
            <a:r>
              <a:rPr lang="zh-CN" altLang="en-US" dirty="0"/>
              <a:t> </a:t>
            </a:r>
            <a:r>
              <a:rPr lang="en-US" altLang="zh-CN" dirty="0"/>
              <a:t>Arduino</a:t>
            </a:r>
            <a:r>
              <a:rPr lang="zh-CN" altLang="en-US" dirty="0"/>
              <a:t>不仅仅是全球最流行的开源硬件，也是一个优秀的硬件开发平台，更是硬件开发的趋势。</a:t>
            </a:r>
            <a:r>
              <a:rPr lang="en-US" altLang="zh-CN" dirty="0"/>
              <a:t>Arduino</a:t>
            </a:r>
            <a:r>
              <a:rPr lang="zh-CN" altLang="en-US" dirty="0"/>
              <a:t>简单的开发方式使得开发者更关注创意与实现，更快的完成自己的项目开发，大大节约了学习的成本，缩短了开发的周期</a:t>
            </a:r>
            <a:r>
              <a:rPr lang="zh-CN" altLang="en-US" dirty="0" smtClean="0"/>
              <a:t>。</a:t>
            </a:r>
            <a:endParaRPr lang="en-US" altLang="zh-CN" dirty="0" smtClean="0"/>
          </a:p>
          <a:p>
            <a:pPr fontAlgn="auto">
              <a:spcAft>
                <a:spcPts val="0"/>
              </a:spcAft>
              <a:defRPr/>
            </a:pPr>
            <a:r>
              <a:rPr lang="zh-CN" altLang="en-US" dirty="0"/>
              <a:t> 因为</a:t>
            </a:r>
            <a:r>
              <a:rPr lang="en-US" altLang="zh-CN" dirty="0"/>
              <a:t>Arduino</a:t>
            </a:r>
            <a:r>
              <a:rPr lang="zh-CN" altLang="en-US" dirty="0"/>
              <a:t>的种种优势，越来越多的专业硬件开发者已经或开始使用</a:t>
            </a:r>
            <a:r>
              <a:rPr lang="en-US" altLang="zh-CN" dirty="0"/>
              <a:t>Arduino</a:t>
            </a:r>
            <a:r>
              <a:rPr lang="zh-CN" altLang="en-US" dirty="0"/>
              <a:t>来开发他们的项目、产品；越来越多的软件开发者使用</a:t>
            </a:r>
            <a:r>
              <a:rPr lang="en-US" altLang="zh-CN" dirty="0"/>
              <a:t>Arduino</a:t>
            </a:r>
            <a:r>
              <a:rPr lang="zh-CN" altLang="en-US" dirty="0"/>
              <a:t>进入硬件、物联网等开发领域；大学里，自动化、软件，甚至艺术专业，也纷纷开展了</a:t>
            </a:r>
            <a:r>
              <a:rPr lang="en-US" altLang="zh-CN" dirty="0"/>
              <a:t>Arduino</a:t>
            </a:r>
            <a:r>
              <a:rPr lang="zh-CN" altLang="en-US" dirty="0"/>
              <a:t>相关课程。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a:t>Arduino</a:t>
            </a:r>
            <a:r>
              <a:rPr lang="zh-CN" altLang="en-US" dirty="0"/>
              <a:t>的</a:t>
            </a:r>
            <a:r>
              <a:rPr lang="zh-CN" altLang="en-US" dirty="0" smtClean="0"/>
              <a:t>历史</a:t>
            </a:r>
            <a:endParaRPr lang="zh-CN" altLang="en-US" dirty="0"/>
          </a:p>
        </p:txBody>
      </p:sp>
      <p:sp>
        <p:nvSpPr>
          <p:cNvPr id="3" name="内容占位符 2"/>
          <p:cNvSpPr>
            <a:spLocks noGrp="1"/>
          </p:cNvSpPr>
          <p:nvPr>
            <p:ph idx="1"/>
          </p:nvPr>
        </p:nvSpPr>
        <p:spPr>
          <a:xfrm>
            <a:off x="822325" y="990600"/>
            <a:ext cx="7521575" cy="3810000"/>
          </a:xfrm>
        </p:spPr>
        <p:txBody>
          <a:bodyPr rtlCol="0">
            <a:normAutofit fontScale="92500" lnSpcReduction="10000"/>
          </a:bodyPr>
          <a:lstStyle/>
          <a:p>
            <a:pPr fontAlgn="auto">
              <a:spcAft>
                <a:spcPts val="0"/>
              </a:spcAft>
              <a:defRPr/>
            </a:pPr>
            <a:r>
              <a:rPr lang="en-US" altLang="zh-CN" dirty="0"/>
              <a:t>Arduino</a:t>
            </a:r>
            <a:r>
              <a:rPr lang="zh-CN" altLang="en-US" dirty="0"/>
              <a:t>是什么？</a:t>
            </a:r>
            <a:r>
              <a:rPr lang="en-US" altLang="zh-CN" dirty="0"/>
              <a:t>Arduino</a:t>
            </a:r>
            <a:r>
              <a:rPr lang="zh-CN" altLang="en-US" dirty="0"/>
              <a:t>是一块基于开放源代码的</a:t>
            </a:r>
            <a:r>
              <a:rPr lang="en-US" altLang="zh-CN" dirty="0"/>
              <a:t>USB</a:t>
            </a:r>
            <a:r>
              <a:rPr lang="zh-CN" altLang="en-US" dirty="0"/>
              <a:t>接口</a:t>
            </a:r>
            <a:r>
              <a:rPr lang="en-US" altLang="zh-CN" dirty="0"/>
              <a:t>Simple I/O</a:t>
            </a:r>
            <a:r>
              <a:rPr lang="zh-CN" altLang="en-US" dirty="0"/>
              <a:t>接口板（包括</a:t>
            </a:r>
            <a:r>
              <a:rPr lang="en-US" altLang="zh-CN" dirty="0"/>
              <a:t>12</a:t>
            </a:r>
            <a:r>
              <a:rPr lang="zh-CN" altLang="en-US" dirty="0"/>
              <a:t>通道数字</a:t>
            </a:r>
            <a:r>
              <a:rPr lang="en-US" altLang="zh-CN" dirty="0"/>
              <a:t>GPIO</a:t>
            </a:r>
            <a:r>
              <a:rPr lang="zh-CN" altLang="en-US" dirty="0"/>
              <a:t>，</a:t>
            </a:r>
            <a:r>
              <a:rPr lang="en-US" altLang="zh-CN" dirty="0"/>
              <a:t>4</a:t>
            </a:r>
            <a:r>
              <a:rPr lang="zh-CN" altLang="en-US" dirty="0"/>
              <a:t>通道</a:t>
            </a:r>
            <a:r>
              <a:rPr lang="en-US" altLang="zh-CN" dirty="0"/>
              <a:t>PWM</a:t>
            </a:r>
            <a:r>
              <a:rPr lang="zh-CN" altLang="en-US" dirty="0"/>
              <a:t>输出，</a:t>
            </a:r>
            <a:r>
              <a:rPr lang="en-US" altLang="zh-CN" dirty="0"/>
              <a:t>6-8</a:t>
            </a:r>
            <a:r>
              <a:rPr lang="zh-CN" altLang="en-US" dirty="0"/>
              <a:t>通道</a:t>
            </a:r>
            <a:r>
              <a:rPr lang="en-US" altLang="zh-CN" dirty="0"/>
              <a:t>10bit ADC </a:t>
            </a:r>
            <a:r>
              <a:rPr lang="zh-CN" altLang="en-US" dirty="0"/>
              <a:t>输入通道），并且具有使用类似</a:t>
            </a:r>
            <a:r>
              <a:rPr lang="en-US" altLang="zh-CN" dirty="0"/>
              <a:t>Java</a:t>
            </a:r>
            <a:r>
              <a:rPr lang="zh-CN" altLang="en-US" dirty="0"/>
              <a:t>，</a:t>
            </a:r>
            <a:r>
              <a:rPr lang="en-US" altLang="zh-CN" dirty="0"/>
              <a:t>C</a:t>
            </a:r>
            <a:r>
              <a:rPr lang="zh-CN" altLang="en-US" dirty="0"/>
              <a:t>语言的</a:t>
            </a:r>
            <a:r>
              <a:rPr lang="en-US" altLang="zh-CN" dirty="0"/>
              <a:t>IDE</a:t>
            </a:r>
            <a:r>
              <a:rPr lang="zh-CN" altLang="en-US" dirty="0"/>
              <a:t>集成开发环境。让您可以快速使用</a:t>
            </a:r>
            <a:r>
              <a:rPr lang="en-US" altLang="zh-CN" dirty="0"/>
              <a:t>Arduino</a:t>
            </a:r>
            <a:r>
              <a:rPr lang="zh-CN" altLang="en-US" dirty="0"/>
              <a:t>语言与</a:t>
            </a:r>
            <a:r>
              <a:rPr lang="en-US" altLang="zh-CN" dirty="0"/>
              <a:t>Flash</a:t>
            </a:r>
            <a:r>
              <a:rPr lang="zh-CN" altLang="en-US" dirty="0"/>
              <a:t>或</a:t>
            </a:r>
            <a:r>
              <a:rPr lang="en-US" altLang="zh-CN" dirty="0"/>
              <a:t>Processing…</a:t>
            </a:r>
            <a:r>
              <a:rPr lang="zh-CN" altLang="en-US" dirty="0"/>
              <a:t>等软件，作出互动</a:t>
            </a:r>
            <a:r>
              <a:rPr lang="zh-CN" altLang="en-US" dirty="0" smtClean="0"/>
              <a:t>作品。</a:t>
            </a:r>
          </a:p>
          <a:p>
            <a:pPr fontAlgn="auto">
              <a:spcAft>
                <a:spcPts val="0"/>
              </a:spcAft>
              <a:defRPr/>
            </a:pPr>
            <a:r>
              <a:rPr lang="en-US" altLang="zh-CN" dirty="0" smtClean="0"/>
              <a:t>Arduino</a:t>
            </a:r>
            <a:r>
              <a:rPr lang="zh-CN" altLang="en-US" dirty="0" smtClean="0"/>
              <a:t>可以使用开发完成的电子元件例如</a:t>
            </a:r>
            <a:r>
              <a:rPr lang="en-US" altLang="zh-CN" dirty="0" smtClean="0"/>
              <a:t>Switch</a:t>
            </a:r>
            <a:r>
              <a:rPr lang="zh-CN" altLang="en-US" dirty="0" smtClean="0"/>
              <a:t>或</a:t>
            </a:r>
            <a:r>
              <a:rPr lang="en-US" altLang="zh-CN" dirty="0" smtClean="0"/>
              <a:t>Sensors</a:t>
            </a:r>
            <a:r>
              <a:rPr lang="zh-CN" altLang="en-US" dirty="0" smtClean="0"/>
              <a:t>或其他控制器、</a:t>
            </a:r>
            <a:r>
              <a:rPr lang="en-US" altLang="zh-CN" dirty="0" smtClean="0"/>
              <a:t>LED</a:t>
            </a:r>
            <a:r>
              <a:rPr lang="zh-CN" altLang="en-US" dirty="0" smtClean="0"/>
              <a:t>、步进马达或其他输出装置。</a:t>
            </a:r>
            <a:r>
              <a:rPr lang="en-US" altLang="zh-CN" dirty="0" smtClean="0"/>
              <a:t>Arduino</a:t>
            </a:r>
            <a:r>
              <a:rPr lang="zh-CN" altLang="en-US" dirty="0" smtClean="0"/>
              <a:t>也可以独立运作成为一个可以跟软件沟的接口，例如说：</a:t>
            </a:r>
            <a:r>
              <a:rPr lang="en-US" altLang="zh-CN" dirty="0" smtClean="0"/>
              <a:t>flash processing Max/MSP VVVV </a:t>
            </a:r>
            <a:r>
              <a:rPr lang="zh-CN" altLang="en-US" dirty="0" smtClean="0"/>
              <a:t>或其他互动软件</a:t>
            </a:r>
            <a:r>
              <a:rPr lang="en-US" altLang="zh-CN" dirty="0" smtClean="0"/>
              <a:t>…</a:t>
            </a:r>
            <a:r>
              <a:rPr lang="zh-CN" altLang="en-US" dirty="0" smtClean="0"/>
              <a:t>。</a:t>
            </a:r>
            <a:r>
              <a:rPr lang="en-US" altLang="zh-CN" dirty="0" smtClean="0"/>
              <a:t>Arduino</a:t>
            </a:r>
            <a:r>
              <a:rPr lang="zh-CN" altLang="en-US" dirty="0" smtClean="0"/>
              <a:t>开发 </a:t>
            </a:r>
            <a:r>
              <a:rPr lang="en-US" altLang="zh-CN" dirty="0" smtClean="0"/>
              <a:t>IDE </a:t>
            </a:r>
            <a:r>
              <a:rPr lang="zh-CN" altLang="en-US" dirty="0" smtClean="0"/>
              <a:t>接口基于开放源代码，可以让您免费下载使用开发出更多令人惊艳的互动作品。</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ChangeArrowheads="1"/>
          </p:cNvSpPr>
          <p:nvPr/>
        </p:nvSpPr>
        <p:spPr bwMode="auto">
          <a:xfrm>
            <a:off x="304800" y="304800"/>
            <a:ext cx="8305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黑体" panose="02010609060101010101" pitchFamily="49" charset="-122"/>
                <a:ea typeface="黑体" panose="02010609060101010101" pitchFamily="49" charset="-122"/>
              </a:rPr>
              <a:t>这个最经典的开源硬件项目，诞生于意大利的一间设计学校。</a:t>
            </a:r>
            <a:r>
              <a:rPr lang="en-US" altLang="zh-CN">
                <a:latin typeface="黑体" panose="02010609060101010101" pitchFamily="49" charset="-122"/>
                <a:ea typeface="黑体" panose="02010609060101010101" pitchFamily="49" charset="-122"/>
              </a:rPr>
              <a:t>Arduino</a:t>
            </a:r>
            <a:r>
              <a:rPr lang="zh-CN" altLang="en-US">
                <a:latin typeface="黑体" panose="02010609060101010101" pitchFamily="49" charset="-122"/>
                <a:ea typeface="黑体" panose="02010609060101010101" pitchFamily="49" charset="-122"/>
              </a:rPr>
              <a:t>的核心开发团队成员包括：</a:t>
            </a:r>
            <a:r>
              <a:rPr lang="en-US" altLang="zh-CN">
                <a:latin typeface="黑体" panose="02010609060101010101" pitchFamily="49" charset="-122"/>
                <a:ea typeface="黑体" panose="02010609060101010101" pitchFamily="49" charset="-122"/>
              </a:rPr>
              <a:t>Massimo Banzi</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David Cuartielles</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Tom Igoe</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Gianluca Martino</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David Mellis</a:t>
            </a:r>
            <a:r>
              <a:rPr lang="zh-CN" altLang="en-US">
                <a:latin typeface="黑体" panose="02010609060101010101" pitchFamily="49" charset="-122"/>
                <a:ea typeface="黑体" panose="02010609060101010101" pitchFamily="49" charset="-122"/>
              </a:rPr>
              <a:t>和</a:t>
            </a:r>
            <a:r>
              <a:rPr lang="en-US" altLang="zh-CN">
                <a:latin typeface="黑体" panose="02010609060101010101" pitchFamily="49" charset="-122"/>
                <a:ea typeface="黑体" panose="02010609060101010101" pitchFamily="49" charset="-122"/>
              </a:rPr>
              <a:t>Nicholas Zambetti</a:t>
            </a:r>
            <a:r>
              <a:rPr lang="zh-CN" altLang="en-US">
                <a:latin typeface="黑体" panose="02010609060101010101" pitchFamily="49" charset="-122"/>
                <a:ea typeface="黑体" panose="02010609060101010101" pitchFamily="49" charset="-122"/>
              </a:rPr>
              <a:t>。</a:t>
            </a:r>
          </a:p>
        </p:txBody>
      </p:sp>
      <p:pic>
        <p:nvPicPr>
          <p:cNvPr id="12083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4648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linds(horizontal)">
                                      <p:cBhvr>
                                        <p:cTn id="7"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descr="u=1009522245,2078147271&amp;fm=23&amp;gp=0"/>
          <p:cNvPicPr>
            <a:picLocks noChangeAspect="1" noChangeArrowheads="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15875" y="-6350"/>
            <a:ext cx="91598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blinds(horizontal)">
                                      <p:cBhvr>
                                        <p:cTn id="7" dur="500"/>
                                        <p:tgtEl>
                                          <p:spTgt spid="13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名字的由来</a:t>
            </a:r>
            <a:endParaRPr lang="zh-CN" altLang="en-US" dirty="0"/>
          </a:p>
        </p:txBody>
      </p:sp>
      <p:sp>
        <p:nvSpPr>
          <p:cNvPr id="14339" name="内容占位符 2"/>
          <p:cNvSpPr>
            <a:spLocks noGrp="1"/>
          </p:cNvSpPr>
          <p:nvPr>
            <p:ph idx="1"/>
          </p:nvPr>
        </p:nvSpPr>
        <p:spPr/>
        <p:txBody>
          <a:bodyPr/>
          <a:lstStyle/>
          <a:p>
            <a:r>
              <a:rPr lang="zh-CN" altLang="en-US" smtClean="0"/>
              <a:t> 意大利北部一个如诗如画的小镇「</a:t>
            </a:r>
            <a:r>
              <a:rPr lang="en-US" altLang="zh-CN" smtClean="0"/>
              <a:t>Ivrea</a:t>
            </a:r>
            <a:r>
              <a:rPr lang="zh-CN" altLang="en-US" smtClean="0"/>
              <a:t>」，横跨过蓝绿色</a:t>
            </a:r>
            <a:r>
              <a:rPr lang="en-US" altLang="zh-CN" smtClean="0"/>
              <a:t>Dora Baltea</a:t>
            </a:r>
            <a:r>
              <a:rPr lang="zh-CN" altLang="en-US" smtClean="0"/>
              <a:t>河，它最著名的事迹是关于一位受压迫的国王。公元</a:t>
            </a:r>
            <a:r>
              <a:rPr lang="en-US" altLang="zh-CN" smtClean="0"/>
              <a:t>1002</a:t>
            </a:r>
            <a:r>
              <a:rPr lang="zh-CN" altLang="en-US" smtClean="0"/>
              <a:t>年，国王</a:t>
            </a:r>
            <a:r>
              <a:rPr lang="en-US" altLang="zh-CN" smtClean="0"/>
              <a:t>Arduin</a:t>
            </a:r>
            <a:r>
              <a:rPr lang="zh-CN" altLang="en-US" smtClean="0"/>
              <a:t>成为国家的统治者，不幸的是两年后即被德国亨利二世国王给废掉了。今日，在这位无法成为新国王的出生地，</a:t>
            </a:r>
            <a:r>
              <a:rPr lang="en-US" altLang="zh-CN" smtClean="0"/>
              <a:t>cobblestone</a:t>
            </a:r>
            <a:r>
              <a:rPr lang="zh-CN" altLang="en-US" smtClean="0"/>
              <a:t>街上有家叫「</a:t>
            </a:r>
            <a:r>
              <a:rPr lang="en-US" altLang="zh-CN" smtClean="0"/>
              <a:t>di Re Arduino</a:t>
            </a:r>
            <a:r>
              <a:rPr lang="zh-CN" altLang="en-US" smtClean="0"/>
              <a:t>」的酒吧纪念了这位国王。</a:t>
            </a:r>
            <a:r>
              <a:rPr lang="en-US" altLang="zh-CN" smtClean="0"/>
              <a:t>Massimo Banzi</a:t>
            </a:r>
            <a:r>
              <a:rPr lang="zh-CN" altLang="en-US" smtClean="0"/>
              <a:t>经常光临这家酒吧，而他将这个电子产品计划命名为</a:t>
            </a:r>
            <a:r>
              <a:rPr lang="en-US" altLang="zh-CN" smtClean="0"/>
              <a:t>Aruino</a:t>
            </a:r>
            <a:r>
              <a:rPr lang="zh-CN" altLang="en-US" smtClean="0"/>
              <a:t>以纪念这个地方。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spcAft>
                <a:spcPts val="0"/>
              </a:spcAft>
              <a:defRPr/>
            </a:pPr>
            <a:r>
              <a:rPr lang="en-US" altLang="zh-CN" dirty="0" smtClean="0"/>
              <a:t>Arduino</a:t>
            </a:r>
            <a:r>
              <a:rPr lang="zh-CN" altLang="en-US" dirty="0" smtClean="0"/>
              <a:t>的历史</a:t>
            </a:r>
            <a:endParaRPr lang="zh-CN" altLang="en-US" dirty="0"/>
          </a:p>
        </p:txBody>
      </p:sp>
      <p:sp>
        <p:nvSpPr>
          <p:cNvPr id="3" name="内容占位符 2"/>
          <p:cNvSpPr>
            <a:spLocks noGrp="1"/>
          </p:cNvSpPr>
          <p:nvPr>
            <p:ph idx="1"/>
          </p:nvPr>
        </p:nvSpPr>
        <p:spPr>
          <a:xfrm>
            <a:off x="822325" y="990600"/>
            <a:ext cx="7521575" cy="3689350"/>
          </a:xfrm>
        </p:spPr>
        <p:txBody>
          <a:bodyPr rtlCol="0">
            <a:normAutofit fontScale="92500"/>
          </a:bodyPr>
          <a:lstStyle/>
          <a:p>
            <a:pPr fontAlgn="auto">
              <a:spcAft>
                <a:spcPts val="0"/>
              </a:spcAft>
              <a:defRPr/>
            </a:pPr>
            <a:r>
              <a:rPr lang="zh-CN" altLang="en-US" dirty="0"/>
              <a:t> 据说</a:t>
            </a:r>
            <a:r>
              <a:rPr lang="en-US" altLang="zh-CN" dirty="0"/>
              <a:t>Massimo </a:t>
            </a:r>
            <a:r>
              <a:rPr lang="en-US" altLang="zh-CN" dirty="0" err="1"/>
              <a:t>Banzi</a:t>
            </a:r>
            <a:r>
              <a:rPr lang="zh-CN" altLang="en-US" dirty="0"/>
              <a:t>的学生们经常抱怨找不到便宜好用的微控制器，</a:t>
            </a:r>
            <a:r>
              <a:rPr lang="en-US" altLang="zh-CN" dirty="0"/>
              <a:t>2005</a:t>
            </a:r>
            <a:r>
              <a:rPr lang="zh-CN" altLang="en-US" dirty="0"/>
              <a:t>年冬天，</a:t>
            </a:r>
            <a:r>
              <a:rPr lang="en-US" altLang="zh-CN" dirty="0"/>
              <a:t>Massimo </a:t>
            </a:r>
            <a:r>
              <a:rPr lang="en-US" altLang="zh-CN" dirty="0" err="1"/>
              <a:t>Banzi</a:t>
            </a:r>
            <a:r>
              <a:rPr lang="zh-CN" altLang="en-US" dirty="0"/>
              <a:t>跟朋友</a:t>
            </a:r>
            <a:r>
              <a:rPr lang="en-US" altLang="zh-CN" dirty="0"/>
              <a:t>David </a:t>
            </a:r>
            <a:r>
              <a:rPr lang="en-US" altLang="zh-CN" dirty="0" err="1"/>
              <a:t>Cuartielles</a:t>
            </a:r>
            <a:r>
              <a:rPr lang="zh-CN" altLang="en-US" dirty="0"/>
              <a:t>讨论了这个问题，</a:t>
            </a:r>
            <a:r>
              <a:rPr lang="en-US" altLang="zh-CN" dirty="0"/>
              <a:t>David </a:t>
            </a:r>
            <a:r>
              <a:rPr lang="en-US" altLang="zh-CN" dirty="0" err="1"/>
              <a:t>Cuartielles</a:t>
            </a:r>
            <a:r>
              <a:rPr lang="zh-CN" altLang="en-US" dirty="0"/>
              <a:t>是一个西班牙籍晶片工程师，当时在这所学校做访问学者。两人决定设计自己的电路板，并引入了</a:t>
            </a:r>
            <a:r>
              <a:rPr lang="en-US" altLang="zh-CN" dirty="0" err="1"/>
              <a:t>Banzi</a:t>
            </a:r>
            <a:r>
              <a:rPr lang="zh-CN" altLang="en-US" dirty="0"/>
              <a:t>的学生</a:t>
            </a:r>
            <a:r>
              <a:rPr lang="en-US" altLang="zh-CN" dirty="0"/>
              <a:t>David </a:t>
            </a:r>
            <a:r>
              <a:rPr lang="en-US" altLang="zh-CN" dirty="0" err="1"/>
              <a:t>Mellis</a:t>
            </a:r>
            <a:r>
              <a:rPr lang="zh-CN" altLang="en-US" dirty="0"/>
              <a:t>为电路板设计编程语言。两天以后，</a:t>
            </a:r>
            <a:r>
              <a:rPr lang="en-US" altLang="zh-CN" dirty="0"/>
              <a:t>David </a:t>
            </a:r>
            <a:r>
              <a:rPr lang="en-US" altLang="zh-CN" dirty="0" err="1"/>
              <a:t>Mellis</a:t>
            </a:r>
            <a:r>
              <a:rPr lang="zh-CN" altLang="en-US" dirty="0"/>
              <a:t>就写出了程式码。又过了三天，电路板就完工了。这块电路板被命名为</a:t>
            </a:r>
            <a:r>
              <a:rPr lang="en-US" altLang="zh-CN" dirty="0"/>
              <a:t>Arduino</a:t>
            </a:r>
            <a:r>
              <a:rPr lang="zh-CN" altLang="en-US" dirty="0"/>
              <a:t>。几乎任何人，即使不懂电脑编程，也能用</a:t>
            </a:r>
            <a:r>
              <a:rPr lang="en-US" altLang="zh-CN" dirty="0"/>
              <a:t>Arduino</a:t>
            </a:r>
            <a:r>
              <a:rPr lang="zh-CN" altLang="en-US" dirty="0"/>
              <a:t>做出很酷的东西，比如对感测器作出回应，闪烁灯光，还能控制马达。</a:t>
            </a:r>
          </a:p>
          <a:p>
            <a:pPr fontAlgn="auto">
              <a:spcAft>
                <a:spcPts val="0"/>
              </a:spcAft>
              <a:defRPr/>
            </a:pPr>
            <a:endParaRPr lang="zh-CN"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题1">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主题1" id="{300BA03C-A9B4-4A6E-AE49-BC91CB6E77E1}" vid="{0373072B-4647-4AEA-B9D0-7189713B0813}"/>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499</TotalTime>
  <Words>1981</Words>
  <Application>Microsoft Office PowerPoint</Application>
  <PresentationFormat>全屏显示(4:3)</PresentationFormat>
  <Paragraphs>62</Paragraphs>
  <Slides>31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黑体</vt:lpstr>
      <vt:lpstr>宋体</vt:lpstr>
      <vt:lpstr>Arial</vt:lpstr>
      <vt:lpstr>Franklin Gothic Book</vt:lpstr>
      <vt:lpstr>Tunga</vt:lpstr>
      <vt:lpstr>Wingdings</vt:lpstr>
      <vt:lpstr>主题1</vt:lpstr>
      <vt:lpstr>ARDUINO简介           ——入门篇</vt:lpstr>
      <vt:lpstr>1、 什么是arduino </vt:lpstr>
      <vt:lpstr>为什么使用Arduino做开发 </vt:lpstr>
      <vt:lpstr>Arduino的优势</vt:lpstr>
      <vt:lpstr>Arduino的历史</vt:lpstr>
      <vt:lpstr>PowerPoint 演示文稿</vt:lpstr>
      <vt:lpstr>PowerPoint 演示文稿</vt:lpstr>
      <vt:lpstr>Arduino名字的由来</vt:lpstr>
      <vt:lpstr>Arduino的历史</vt:lpstr>
      <vt:lpstr>Arduino与开源</vt:lpstr>
      <vt:lpstr>Arduino系列控制器特色</vt:lpstr>
      <vt:lpstr>Arduino作品——首款完整机器人平台</vt:lpstr>
      <vt:lpstr>PowerPoint 演示文稿</vt:lpstr>
      <vt:lpstr>基于Arduino的智能家居方案 </vt:lpstr>
      <vt:lpstr>用Arduino UNO去显示图像  </vt:lpstr>
      <vt:lpstr>全彩RGB LED阵列屏Arduino驱动板Colorduino</vt:lpstr>
      <vt:lpstr>PowerPoint 演示文稿</vt:lpstr>
      <vt:lpstr>PowerPoint 演示文稿</vt:lpstr>
      <vt:lpstr>PowerPoint 演示文稿</vt:lpstr>
      <vt:lpstr>Arduino Moisture Sensor土壤湿度传感器  自动浇花 </vt:lpstr>
      <vt:lpstr>会说话的运动鞋，还有什么不能？ </vt:lpstr>
      <vt:lpstr>利用Arduino玩出来的各种各样发烧级玩具 </vt:lpstr>
      <vt:lpstr>基于Arduino编程 捷克学生发明智能照明灯</vt:lpstr>
      <vt:lpstr>用Arduino在彩色显示屏上显示Google天气信息  </vt:lpstr>
      <vt:lpstr>PowerPoint 演示文稿</vt:lpstr>
      <vt:lpstr>Arduino与LEGO结合下的自动栏杆</vt:lpstr>
      <vt:lpstr>PowerPoint 演示文稿</vt:lpstr>
      <vt:lpstr>推荐网站http://www.arduino.cn/</vt:lpstr>
      <vt:lpstr>PowerPoint 演示文稿</vt:lpstr>
      <vt:lpstr>Arduino的使命</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hwk</dc:creator>
  <cp:lastModifiedBy>刘琦</cp:lastModifiedBy>
  <cp:revision>41</cp:revision>
  <cp:lastPrinted>1601-01-01T00:00:00Z</cp:lastPrinted>
  <dcterms:created xsi:type="dcterms:W3CDTF">2013-06-17T07:10:13Z</dcterms:created>
  <dcterms:modified xsi:type="dcterms:W3CDTF">2015-05-01T15:30:42Z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