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10"/>
  </p:notesMasterIdLst>
  <p:sldIdLst>
    <p:sldId id="812" r:id="rId4"/>
    <p:sldId id="1067" r:id="rId5"/>
    <p:sldId id="1109" r:id="rId6"/>
    <p:sldId id="1107" r:id="rId7"/>
    <p:sldId id="1092" r:id="rId8"/>
    <p:sldId id="1093" r:id="rId9"/>
    <p:sldId id="1094" r:id="rId11"/>
    <p:sldId id="1110" r:id="rId12"/>
    <p:sldId id="1111" r:id="rId13"/>
    <p:sldId id="1115" r:id="rId14"/>
    <p:sldId id="1116" r:id="rId15"/>
    <p:sldId id="1117" r:id="rId16"/>
    <p:sldId id="1118" r:id="rId17"/>
    <p:sldId id="1120" r:id="rId18"/>
    <p:sldId id="1121" r:id="rId19"/>
    <p:sldId id="1122" r:id="rId20"/>
    <p:sldId id="1123" r:id="rId21"/>
    <p:sldId id="1124" r:id="rId22"/>
    <p:sldId id="1125" r:id="rId23"/>
    <p:sldId id="1126" r:id="rId24"/>
    <p:sldId id="1127" r:id="rId25"/>
    <p:sldId id="1128" r:id="rId26"/>
    <p:sldId id="1129" r:id="rId27"/>
    <p:sldId id="1149" r:id="rId28"/>
    <p:sldId id="1130" r:id="rId29"/>
    <p:sldId id="1131" r:id="rId30"/>
    <p:sldId id="1132" r:id="rId31"/>
    <p:sldId id="1133" r:id="rId32"/>
    <p:sldId id="1134" r:id="rId33"/>
    <p:sldId id="1148" r:id="rId34"/>
    <p:sldId id="1135" r:id="rId35"/>
    <p:sldId id="1136" r:id="rId36"/>
    <p:sldId id="1137" r:id="rId37"/>
    <p:sldId id="1138" r:id="rId38"/>
    <p:sldId id="1139" r:id="rId39"/>
    <p:sldId id="1157" r:id="rId40"/>
    <p:sldId id="1158" r:id="rId41"/>
    <p:sldId id="1159" r:id="rId42"/>
    <p:sldId id="1160" r:id="rId43"/>
    <p:sldId id="1156" r:id="rId44"/>
    <p:sldId id="1155" r:id="rId45"/>
    <p:sldId id="1150" r:id="rId46"/>
    <p:sldId id="1151" r:id="rId47"/>
    <p:sldId id="1101" r:id="rId48"/>
    <p:sldId id="1102" r:id="rId49"/>
    <p:sldId id="1164" r:id="rId50"/>
    <p:sldId id="1104" r:id="rId51"/>
    <p:sldId id="1165" r:id="rId52"/>
    <p:sldId id="1183" r:id="rId53"/>
    <p:sldId id="1177" r:id="rId54"/>
    <p:sldId id="1178" r:id="rId55"/>
    <p:sldId id="1163" r:id="rId56"/>
    <p:sldId id="1179" r:id="rId57"/>
    <p:sldId id="1180" r:id="rId58"/>
    <p:sldId id="1181" r:id="rId59"/>
    <p:sldId id="1182" r:id="rId60"/>
    <p:sldId id="1161" r:id="rId61"/>
  </p:sldIdLst>
  <p:sldSz cx="9144000" cy="6858000" type="screen4x3"/>
  <p:notesSz cx="6797675" cy="9926320"/>
  <p:defaultTextStyle>
    <a:defPPr>
      <a:defRPr lang="en-US"/>
    </a:defPPr>
    <a:lvl1pPr algn="ctr" rtl="0" fontAlgn="base">
      <a:spcBef>
        <a:spcPct val="0"/>
      </a:spcBef>
      <a:spcAft>
        <a:spcPct val="0"/>
      </a:spcAft>
      <a:buFont typeface="Arial" panose="020B0604020202020204" pitchFamily="34" charset="0"/>
      <a:defRPr sz="2000" kern="1200">
        <a:solidFill>
          <a:schemeClr val="tx1"/>
        </a:solidFill>
        <a:latin typeface="黑体" panose="02010609060101010101" pitchFamily="49" charset="-122"/>
        <a:ea typeface="黑体" panose="02010609060101010101" pitchFamily="49" charset="-122"/>
        <a:cs typeface="+mn-cs"/>
      </a:defRPr>
    </a:lvl1pPr>
    <a:lvl2pPr marL="457200" algn="ctr" rtl="0" fontAlgn="base">
      <a:spcBef>
        <a:spcPct val="0"/>
      </a:spcBef>
      <a:spcAft>
        <a:spcPct val="0"/>
      </a:spcAft>
      <a:buFont typeface="Arial" panose="020B0604020202020204" pitchFamily="34" charset="0"/>
      <a:defRPr sz="2000" kern="1200">
        <a:solidFill>
          <a:schemeClr val="tx1"/>
        </a:solidFill>
        <a:latin typeface="黑体" panose="02010609060101010101" pitchFamily="49" charset="-122"/>
        <a:ea typeface="黑体" panose="02010609060101010101" pitchFamily="49" charset="-122"/>
        <a:cs typeface="+mn-cs"/>
      </a:defRPr>
    </a:lvl2pPr>
    <a:lvl3pPr marL="914400" algn="ctr" rtl="0" fontAlgn="base">
      <a:spcBef>
        <a:spcPct val="0"/>
      </a:spcBef>
      <a:spcAft>
        <a:spcPct val="0"/>
      </a:spcAft>
      <a:buFont typeface="Arial" panose="020B0604020202020204" pitchFamily="34" charset="0"/>
      <a:defRPr sz="2000" kern="1200">
        <a:solidFill>
          <a:schemeClr val="tx1"/>
        </a:solidFill>
        <a:latin typeface="黑体" panose="02010609060101010101" pitchFamily="49" charset="-122"/>
        <a:ea typeface="黑体" panose="02010609060101010101" pitchFamily="49" charset="-122"/>
        <a:cs typeface="+mn-cs"/>
      </a:defRPr>
    </a:lvl3pPr>
    <a:lvl4pPr marL="1371600" algn="ctr" rtl="0" fontAlgn="base">
      <a:spcBef>
        <a:spcPct val="0"/>
      </a:spcBef>
      <a:spcAft>
        <a:spcPct val="0"/>
      </a:spcAft>
      <a:buFont typeface="Arial" panose="020B0604020202020204" pitchFamily="34" charset="0"/>
      <a:defRPr sz="2000" kern="1200">
        <a:solidFill>
          <a:schemeClr val="tx1"/>
        </a:solidFill>
        <a:latin typeface="黑体" panose="02010609060101010101" pitchFamily="49" charset="-122"/>
        <a:ea typeface="黑体" panose="02010609060101010101" pitchFamily="49" charset="-122"/>
        <a:cs typeface="+mn-cs"/>
      </a:defRPr>
    </a:lvl4pPr>
    <a:lvl5pPr marL="1828800" algn="ctr" rtl="0" fontAlgn="base">
      <a:spcBef>
        <a:spcPct val="0"/>
      </a:spcBef>
      <a:spcAft>
        <a:spcPct val="0"/>
      </a:spcAft>
      <a:buFont typeface="Arial" panose="020B0604020202020204" pitchFamily="34" charset="0"/>
      <a:defRPr sz="2000" kern="1200">
        <a:solidFill>
          <a:schemeClr val="tx1"/>
        </a:solidFill>
        <a:latin typeface="黑体" panose="02010609060101010101" pitchFamily="49" charset="-122"/>
        <a:ea typeface="黑体" panose="02010609060101010101" pitchFamily="49" charset="-122"/>
        <a:cs typeface="+mn-cs"/>
      </a:defRPr>
    </a:lvl5pPr>
    <a:lvl6pPr marL="2286000" algn="l" defTabSz="914400" rtl="0" eaLnBrk="1" latinLnBrk="0" hangingPunct="1">
      <a:defRPr sz="2000" kern="1200">
        <a:solidFill>
          <a:schemeClr val="tx1"/>
        </a:solidFill>
        <a:latin typeface="黑体" panose="02010609060101010101" pitchFamily="49" charset="-122"/>
        <a:ea typeface="黑体" panose="02010609060101010101" pitchFamily="49" charset="-122"/>
        <a:cs typeface="+mn-cs"/>
      </a:defRPr>
    </a:lvl6pPr>
    <a:lvl7pPr marL="2743200" algn="l" defTabSz="914400" rtl="0" eaLnBrk="1" latinLnBrk="0" hangingPunct="1">
      <a:defRPr sz="2000" kern="1200">
        <a:solidFill>
          <a:schemeClr val="tx1"/>
        </a:solidFill>
        <a:latin typeface="黑体" panose="02010609060101010101" pitchFamily="49" charset="-122"/>
        <a:ea typeface="黑体" panose="02010609060101010101" pitchFamily="49" charset="-122"/>
        <a:cs typeface="+mn-cs"/>
      </a:defRPr>
    </a:lvl7pPr>
    <a:lvl8pPr marL="3200400" algn="l" defTabSz="914400" rtl="0" eaLnBrk="1" latinLnBrk="0" hangingPunct="1">
      <a:defRPr sz="2000" kern="1200">
        <a:solidFill>
          <a:schemeClr val="tx1"/>
        </a:solidFill>
        <a:latin typeface="黑体" panose="02010609060101010101" pitchFamily="49" charset="-122"/>
        <a:ea typeface="黑体" panose="02010609060101010101" pitchFamily="49" charset="-122"/>
        <a:cs typeface="+mn-cs"/>
      </a:defRPr>
    </a:lvl8pPr>
    <a:lvl9pPr marL="3657600" algn="l" defTabSz="914400" rtl="0" eaLnBrk="1" latinLnBrk="0" hangingPunct="1">
      <a:defRPr sz="2000" kern="1200">
        <a:solidFill>
          <a:schemeClr val="tx1"/>
        </a:solidFill>
        <a:latin typeface="黑体" panose="02010609060101010101" pitchFamily="49" charset="-122"/>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FF"/>
    <a:srgbClr val="6666FF"/>
    <a:srgbClr val="1D528D"/>
    <a:srgbClr val="FB3829"/>
    <a:srgbClr val="2A5B88"/>
    <a:srgbClr val="3B81C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314" autoAdjust="0"/>
  </p:normalViewPr>
  <p:slideViewPr>
    <p:cSldViewPr>
      <p:cViewPr>
        <p:scale>
          <a:sx n="75" d="100"/>
          <a:sy n="75" d="100"/>
        </p:scale>
        <p:origin x="-1236" y="36"/>
      </p:cViewPr>
      <p:guideLst>
        <p:guide orient="horz" pos="21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300"/>
          </a:xfrm>
          <a:prstGeom prst="rect">
            <a:avLst/>
          </a:prstGeom>
          <a:noFill/>
          <a:ln>
            <a:noFill/>
          </a:ln>
        </p:spPr>
        <p:txBody>
          <a:bodyPr vert="horz" wrap="square" lIns="90955" tIns="45478" rIns="90955" bIns="45478" numCol="1" anchor="t" anchorCtr="0" compatLnSpc="1"/>
          <a:lstStyle>
            <a:lvl1pPr algn="l" defTabSz="909320">
              <a:buFont typeface="Arial" panose="020B0604020202020204" pitchFamily="34" charset="0"/>
              <a:buNone/>
              <a:defRPr sz="1200">
                <a:latin typeface="Times New Roman" panose="02020603050405020304" pitchFamily="18" charset="0"/>
                <a:ea typeface="宋体" panose="02010600030101010101" pitchFamily="2" charset="-122"/>
              </a:defRPr>
            </a:lvl1pPr>
          </a:lstStyle>
          <a:p>
            <a:pPr>
              <a:defRPr/>
            </a:pPr>
            <a:endParaRPr lang="zh-CN" altLang="en-US"/>
          </a:p>
        </p:txBody>
      </p:sp>
      <p:sp>
        <p:nvSpPr>
          <p:cNvPr id="3075" name="Rectangle 3"/>
          <p:cNvSpPr>
            <a:spLocks noGrp="1" noChangeArrowheads="1"/>
          </p:cNvSpPr>
          <p:nvPr>
            <p:ph type="dt" idx="1"/>
          </p:nvPr>
        </p:nvSpPr>
        <p:spPr bwMode="auto">
          <a:xfrm>
            <a:off x="3851275" y="0"/>
            <a:ext cx="2944813" cy="495300"/>
          </a:xfrm>
          <a:prstGeom prst="rect">
            <a:avLst/>
          </a:prstGeom>
          <a:noFill/>
          <a:ln>
            <a:noFill/>
          </a:ln>
        </p:spPr>
        <p:txBody>
          <a:bodyPr vert="horz" wrap="square" lIns="90955" tIns="45478" rIns="90955" bIns="45478" numCol="1" anchor="t" anchorCtr="0" compatLnSpc="1"/>
          <a:lstStyle>
            <a:lvl1pPr algn="r" defTabSz="909320">
              <a:buFont typeface="Arial" panose="020B0604020202020204" pitchFamily="34" charset="0"/>
              <a:buNone/>
              <a:defRPr sz="1200">
                <a:latin typeface="Times New Roman" panose="02020603050405020304" pitchFamily="18" charset="0"/>
                <a:ea typeface="宋体" panose="02010600030101010101" pitchFamily="2" charset="-122"/>
              </a:defRPr>
            </a:lvl1pPr>
          </a:lstStyle>
          <a:p>
            <a:pPr>
              <a:defRPr/>
            </a:pPr>
            <a:endParaRPr lang="en-US" altLang="zh-CN"/>
          </a:p>
        </p:txBody>
      </p:sp>
      <p:sp>
        <p:nvSpPr>
          <p:cNvPr id="34820" name="Rectangle 4"/>
          <p:cNvSpPr>
            <a:spLocks noGrp="1" noRot="1" noChangeAspect="1" noChangeArrowheads="1"/>
          </p:cNvSpPr>
          <p:nvPr>
            <p:ph type="sldImg" idx="2"/>
          </p:nvPr>
        </p:nvSpPr>
        <p:spPr bwMode="auto">
          <a:xfrm>
            <a:off x="919163" y="744538"/>
            <a:ext cx="4960937" cy="3722687"/>
          </a:xfrm>
          <a:prstGeom prst="rect">
            <a:avLst/>
          </a:prstGeom>
          <a:noFill/>
          <a:ln w="9525">
            <a:noFill/>
            <a:miter lim="800000"/>
          </a:ln>
        </p:spPr>
      </p:sp>
      <p:sp>
        <p:nvSpPr>
          <p:cNvPr id="3077" name="Rectangle 5"/>
          <p:cNvSpPr>
            <a:spLocks noGrp="1" noChangeArrowheads="1"/>
          </p:cNvSpPr>
          <p:nvPr>
            <p:ph type="body" sz="quarter" idx="3"/>
          </p:nvPr>
        </p:nvSpPr>
        <p:spPr bwMode="auto">
          <a:xfrm>
            <a:off x="681038" y="4714875"/>
            <a:ext cx="5437187" cy="4467225"/>
          </a:xfrm>
          <a:prstGeom prst="rect">
            <a:avLst/>
          </a:prstGeom>
          <a:noFill/>
          <a:ln>
            <a:noFill/>
          </a:ln>
        </p:spPr>
        <p:txBody>
          <a:bodyPr vert="horz" wrap="square" lIns="90955" tIns="45478" rIns="90955" bIns="45478"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3078" name="Rectangle 6"/>
          <p:cNvSpPr>
            <a:spLocks noGrp="1" noChangeArrowheads="1"/>
          </p:cNvSpPr>
          <p:nvPr>
            <p:ph type="ftr" sz="quarter" idx="4"/>
          </p:nvPr>
        </p:nvSpPr>
        <p:spPr bwMode="auto">
          <a:xfrm>
            <a:off x="0" y="9429750"/>
            <a:ext cx="2946400" cy="495300"/>
          </a:xfrm>
          <a:prstGeom prst="rect">
            <a:avLst/>
          </a:prstGeom>
          <a:noFill/>
          <a:ln>
            <a:noFill/>
          </a:ln>
        </p:spPr>
        <p:txBody>
          <a:bodyPr vert="horz" wrap="square" lIns="90955" tIns="45478" rIns="90955" bIns="45478" numCol="1" anchor="b" anchorCtr="0" compatLnSpc="1"/>
          <a:lstStyle>
            <a:lvl1pPr algn="l" defTabSz="909320">
              <a:buFont typeface="Arial" panose="020B0604020202020204" pitchFamily="34" charset="0"/>
              <a:buNone/>
              <a:defRPr sz="1200">
                <a:latin typeface="Times New Roman" panose="02020603050405020304" pitchFamily="18" charset="0"/>
                <a:ea typeface="宋体" panose="02010600030101010101" pitchFamily="2" charset="-122"/>
              </a:defRPr>
            </a:lvl1pPr>
          </a:lstStyle>
          <a:p>
            <a:pPr>
              <a:defRPr/>
            </a:pPr>
            <a:endParaRPr lang="en-US" altLang="zh-CN"/>
          </a:p>
        </p:txBody>
      </p:sp>
      <p:sp>
        <p:nvSpPr>
          <p:cNvPr id="3079" name="Rectangle 7"/>
          <p:cNvSpPr>
            <a:spLocks noGrp="1" noChangeArrowheads="1"/>
          </p:cNvSpPr>
          <p:nvPr>
            <p:ph type="sldNum" sz="quarter" idx="5"/>
          </p:nvPr>
        </p:nvSpPr>
        <p:spPr bwMode="auto">
          <a:xfrm>
            <a:off x="3851275" y="9429750"/>
            <a:ext cx="2944813" cy="495300"/>
          </a:xfrm>
          <a:prstGeom prst="rect">
            <a:avLst/>
          </a:prstGeom>
          <a:noFill/>
          <a:ln>
            <a:noFill/>
          </a:ln>
        </p:spPr>
        <p:txBody>
          <a:bodyPr vert="horz" wrap="square" lIns="90955" tIns="45478" rIns="90955" bIns="45478" numCol="1" anchor="b" anchorCtr="0" compatLnSpc="1"/>
          <a:lstStyle>
            <a:lvl1pPr algn="r" defTabSz="909320">
              <a:buFont typeface="Arial" panose="020B0604020202020204" pitchFamily="34" charset="0"/>
              <a:buNone/>
              <a:defRPr sz="1200">
                <a:latin typeface="Times New Roman" panose="02020603050405020304" pitchFamily="18" charset="0"/>
                <a:ea typeface="宋体" panose="02010600030101010101" pitchFamily="2" charset="-122"/>
              </a:defRPr>
            </a:lvl1pPr>
          </a:lstStyle>
          <a:p>
            <a:pPr>
              <a:defRPr/>
            </a:pPr>
            <a:fld id="{9A621410-B80F-406C-BA72-C190AAE0361E}"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A621410-B80F-406C-BA72-C190AAE0361E}"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68524DE8-549A-4810-809F-0C97BD891993}" type="slidenum">
              <a:rPr lang="en-US" altLang="zh-CN"/>
            </a:fld>
            <a:endParaRPr lang="en-US" altLang="zh-CN"/>
          </a:p>
        </p:txBody>
      </p:sp>
    </p:spTree>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AA4837FA-C140-4738-A70E-F736305C3A76}" type="slidenum">
              <a:rPr lang="en-US" altLang="zh-CN"/>
            </a:fld>
            <a:endParaRPr lang="en-US" altLang="zh-CN"/>
          </a:p>
        </p:txBody>
      </p:sp>
    </p:spTree>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74638"/>
            <a:ext cx="2171700" cy="60499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362700" cy="60499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48DFB580-1AC1-47A3-BA30-F61C76118CB8}" type="slidenum">
              <a:rPr lang="en-US" altLang="zh-CN"/>
            </a:fld>
            <a:endParaRPr lang="en-US" altLang="zh-CN"/>
          </a:p>
        </p:txBody>
      </p:sp>
    </p:spTree>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29150" y="4076700"/>
            <a:ext cx="38862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p>
            <a:pPr lvl="0" eaLnBrk="1" hangingPunct="1"/>
            <a:endParaRPr lang="zh-CN" altLang="en-US" dirty="0">
              <a:latin typeface="Arial" panose="020B0604020202020204" pitchFamily="34" charset="0"/>
            </a:endParaRPr>
          </a:p>
        </p:txBody>
      </p:sp>
      <p:sp>
        <p:nvSpPr>
          <p:cNvPr id="7" name="页脚占位符 6"/>
          <p:cNvSpPr>
            <a:spLocks noGrp="1"/>
          </p:cNvSpPr>
          <p:nvPr>
            <p:ph type="ftr" sz="quarter" idx="11"/>
          </p:nvPr>
        </p:nvSpPr>
        <p:spPr>
          <a:xfrm>
            <a:off x="3124200" y="6245225"/>
            <a:ext cx="2895600" cy="476250"/>
          </a:xfrm>
        </p:spPr>
        <p:txBody>
          <a:bodyPr/>
          <a:lstStyle/>
          <a:p>
            <a:pPr lvl="0" eaLnBrk="1" hangingPunct="1"/>
            <a:endParaRPr lang="zh-CN" altLang="en-US" dirty="0">
              <a:latin typeface="Arial" panose="020B0604020202020204" pitchFamily="34" charset="0"/>
            </a:endParaRPr>
          </a:p>
        </p:txBody>
      </p:sp>
      <p:sp>
        <p:nvSpPr>
          <p:cNvPr id="8" name="灯片编号占位符 7"/>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med">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med">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spd="med">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478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6300" y="14478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4BFCC370-F992-47EC-9DE1-3F26699CD738}" type="slidenum">
              <a:rPr lang="en-US" altLang="zh-CN"/>
            </a:fld>
            <a:endParaRPr lang="en-US" altLang="zh-CN"/>
          </a:p>
        </p:txBody>
      </p:sp>
    </p:spTree>
  </p:cSld>
  <p:clrMapOvr>
    <a:masterClrMapping/>
  </p:clrMapOvr>
  <p:transition spd="med">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spd="med">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spd="med">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74638"/>
            <a:ext cx="2171700" cy="60499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362700" cy="60499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6"/>
          <p:cNvSpPr>
            <a:spLocks noGrp="1" noChangeArrowheads="1"/>
          </p:cNvSpPr>
          <p:nvPr>
            <p:ph type="sldNum" sz="quarter" idx="10"/>
          </p:nvPr>
        </p:nvSpPr>
        <p:spPr/>
        <p:txBody>
          <a:bodyPr/>
          <a:lstStyle>
            <a:lvl1pPr>
              <a:defRPr/>
            </a:lvl1pPr>
          </a:lstStyle>
          <a:p>
            <a:pPr>
              <a:defRPr/>
            </a:pPr>
            <a:fld id="{36F905F5-C90B-4DE7-92BB-511D6716E3EA}" type="slidenum">
              <a:rPr lang="en-US" altLang="zh-CN"/>
            </a:fld>
            <a:endParaRPr lang="en-US" altLang="zh-CN"/>
          </a:p>
        </p:txBody>
      </p:sp>
    </p:spTree>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478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6300" y="14478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pPr>
              <a:defRPr/>
            </a:pPr>
            <a:fld id="{34AC3582-44B7-42F3-B9AA-D070620BDC85}" type="slidenum">
              <a:rPr lang="en-US" altLang="zh-CN"/>
            </a:fld>
            <a:endParaRPr lang="en-US" altLang="zh-CN"/>
          </a:p>
        </p:txBody>
      </p:sp>
    </p:spTree>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6"/>
          <p:cNvSpPr>
            <a:spLocks noGrp="1" noChangeArrowheads="1"/>
          </p:cNvSpPr>
          <p:nvPr>
            <p:ph type="sldNum" sz="quarter" idx="10"/>
          </p:nvPr>
        </p:nvSpPr>
        <p:spPr/>
        <p:txBody>
          <a:bodyPr/>
          <a:lstStyle>
            <a:lvl1pPr>
              <a:defRPr/>
            </a:lvl1pPr>
          </a:lstStyle>
          <a:p>
            <a:pPr>
              <a:defRPr/>
            </a:pPr>
            <a:fld id="{7DAF222F-21E2-4851-9B4D-6F4B48E66B39}" type="slidenum">
              <a:rPr lang="en-US" altLang="zh-CN"/>
            </a:fld>
            <a:endParaRPr lang="en-US" altLang="zh-CN"/>
          </a:p>
        </p:txBody>
      </p:sp>
    </p:spTree>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p:txBody>
          <a:bodyPr/>
          <a:lstStyle>
            <a:lvl1pPr>
              <a:defRPr/>
            </a:lvl1pPr>
          </a:lstStyle>
          <a:p>
            <a:pPr>
              <a:defRPr/>
            </a:pPr>
            <a:fld id="{57C535EC-5FEC-4B93-A799-1DB069B38196}" type="slidenum">
              <a:rPr lang="en-US" altLang="zh-CN"/>
            </a:fld>
            <a:endParaRPr lang="en-US" altLang="zh-CN"/>
          </a:p>
        </p:txBody>
      </p:sp>
    </p:spTree>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5549C40B-6602-4274-811F-5B5362847AB3}" type="slidenum">
              <a:rPr lang="en-US" altLang="zh-CN"/>
            </a:fld>
            <a:endParaRPr lang="en-US" altLang="zh-CN"/>
          </a:p>
        </p:txBody>
      </p:sp>
    </p:spTree>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6"/>
          <p:cNvSpPr>
            <a:spLocks noGrp="1" noChangeArrowheads="1"/>
          </p:cNvSpPr>
          <p:nvPr>
            <p:ph type="sldNum" sz="quarter" idx="10"/>
          </p:nvPr>
        </p:nvSpPr>
        <p:spPr/>
        <p:txBody>
          <a:bodyPr/>
          <a:lstStyle>
            <a:lvl1pPr>
              <a:defRPr/>
            </a:lvl1pPr>
          </a:lstStyle>
          <a:p>
            <a:pPr>
              <a:defRPr/>
            </a:pPr>
            <a:fld id="{05991FCB-3788-4A68-B27E-DAFF3F43ACF4}" type="slidenum">
              <a:rPr lang="en-US" altLang="zh-CN"/>
            </a:fld>
            <a:endParaRPr lang="en-US" altLang="zh-CN"/>
          </a:p>
        </p:txBody>
      </p:sp>
    </p:spTree>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6"/>
          <p:cNvSpPr>
            <a:spLocks noGrp="1" noChangeArrowheads="1"/>
          </p:cNvSpPr>
          <p:nvPr>
            <p:ph type="sldNum" sz="quarter" idx="10"/>
          </p:nvPr>
        </p:nvSpPr>
        <p:spPr/>
        <p:txBody>
          <a:bodyPr/>
          <a:lstStyle>
            <a:lvl1pPr>
              <a:defRPr/>
            </a:lvl1pPr>
          </a:lstStyle>
          <a:p>
            <a:pPr>
              <a:defRPr/>
            </a:pPr>
            <a:fld id="{4763FFA4-0C96-44CC-8E0A-DBBAAA5CBF31}" type="slidenum">
              <a:rPr lang="en-US" altLang="zh-CN"/>
            </a:fld>
            <a:endParaRPr lang="en-US" altLang="zh-CN"/>
          </a:p>
        </p:txBody>
      </p:sp>
    </p:spTree>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4.jpeg"/><Relationship Id="rId12" Type="http://schemas.openxmlformats.org/officeDocument/2006/relationships/image" Target="../media/image3.png"/><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4" descr="bg2"/>
          <p:cNvPicPr>
            <a:picLocks noChangeAspect="1" noChangeArrowheads="1"/>
          </p:cNvPicPr>
          <p:nvPr/>
        </p:nvPicPr>
        <p:blipFill>
          <a:blip r:embed="rId14" cstate="print"/>
          <a:srcRect/>
          <a:stretch>
            <a:fillRect/>
          </a:stretch>
        </p:blipFill>
        <p:spPr bwMode="auto">
          <a:xfrm>
            <a:off x="0" y="1125538"/>
            <a:ext cx="9144000" cy="71437"/>
          </a:xfrm>
          <a:prstGeom prst="rect">
            <a:avLst/>
          </a:prstGeom>
          <a:noFill/>
          <a:ln w="9525">
            <a:noFill/>
            <a:miter lim="800000"/>
            <a:headEnd/>
            <a:tailEnd/>
          </a:ln>
        </p:spPr>
      </p:pic>
      <p:sp>
        <p:nvSpPr>
          <p:cNvPr id="1027" name="Rectangle 5"/>
          <p:cNvSpPr>
            <a:spLocks noGrp="1" noChangeArrowheads="1"/>
          </p:cNvSpPr>
          <p:nvPr>
            <p:ph type="body" idx="1"/>
          </p:nvPr>
        </p:nvSpPr>
        <p:spPr bwMode="auto">
          <a:xfrm>
            <a:off x="457200" y="1447800"/>
            <a:ext cx="8305800" cy="4876800"/>
          </a:xfrm>
          <a:prstGeom prst="rect">
            <a:avLst/>
          </a:prstGeom>
          <a:noFill/>
          <a:ln w="9525">
            <a:noFill/>
            <a:miter lim="800000"/>
          </a:ln>
        </p:spPr>
        <p:txBody>
          <a:bodyPr vert="horz" wrap="square" lIns="91440" tIns="45720" rIns="91440" bIns="45720"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1028" name="Rectangle 6"/>
          <p:cNvSpPr>
            <a:spLocks noGrp="1" noChangeArrowheads="1"/>
          </p:cNvSpPr>
          <p:nvPr>
            <p:ph type="sldNum" sz="quarter" idx="4"/>
          </p:nvPr>
        </p:nvSpPr>
        <p:spPr bwMode="auto">
          <a:xfrm>
            <a:off x="609600" y="6480175"/>
            <a:ext cx="1295400" cy="292100"/>
          </a:xfrm>
          <a:prstGeom prst="rect">
            <a:avLst/>
          </a:prstGeom>
          <a:noFill/>
          <a:ln>
            <a:noFill/>
          </a:ln>
        </p:spPr>
        <p:txBody>
          <a:bodyPr vert="horz" wrap="square" lIns="91440" tIns="45720" rIns="91440" bIns="45720" numCol="1" anchor="t" anchorCtr="0" compatLnSpc="1"/>
          <a:lstStyle>
            <a:lvl1pPr>
              <a:buFont typeface="Arial" panose="020B0604020202020204" pitchFamily="34" charset="0"/>
              <a:buNone/>
              <a:defRPr sz="1400" b="1">
                <a:solidFill>
                  <a:schemeClr val="bg1"/>
                </a:solidFill>
                <a:latin typeface="+mn-lt"/>
                <a:ea typeface="+mn-ea"/>
              </a:defRPr>
            </a:lvl1pPr>
          </a:lstStyle>
          <a:p>
            <a:pPr>
              <a:defRPr/>
            </a:pPr>
            <a:fld id="{7CEBA9A3-6DF2-4C6E-BD34-26E7C6BE4D99}" type="slidenum">
              <a:rPr lang="en-US" altLang="zh-CN"/>
            </a:fld>
            <a:endParaRPr lang="en-US" altLang="zh-CN"/>
          </a:p>
        </p:txBody>
      </p:sp>
      <p:sp>
        <p:nvSpPr>
          <p:cNvPr id="1029" name="Rectangle 7"/>
          <p:cNvSpPr>
            <a:spLocks noGrp="1" noChangeArrowheads="1"/>
          </p:cNvSpPr>
          <p:nvPr>
            <p:ph type="title"/>
          </p:nvPr>
        </p:nvSpPr>
        <p:spPr bwMode="auto">
          <a:xfrm>
            <a:off x="2514600" y="274638"/>
            <a:ext cx="6629400" cy="563562"/>
          </a:xfrm>
          <a:prstGeom prst="rect">
            <a:avLst/>
          </a:prstGeom>
          <a:noFill/>
          <a:ln w="9525">
            <a:noFill/>
            <a:miter lim="800000"/>
          </a:ln>
        </p:spPr>
        <p:txBody>
          <a:bodyPr vert="horz" wrap="square" lIns="91440" tIns="45720" rIns="91440" bIns="45720" numCol="1" anchor="ctr" anchorCtr="0" compatLnSpc="1"/>
          <a:lstStyle/>
          <a:p>
            <a:pPr lvl="0"/>
            <a:r>
              <a:rPr lang="en-US" altLang="zh-CN" smtClean="0"/>
              <a:t>Click to edit Master title style</a:t>
            </a:r>
            <a:endParaRPr lang="en-US" altLang="zh-CN" smtClean="0"/>
          </a:p>
        </p:txBody>
      </p:sp>
      <p:pic>
        <p:nvPicPr>
          <p:cNvPr id="1030" name="Picture 11" descr="[IA})JCQOA[{T)8HEU3Y5HV"/>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diamond/>
  </p:transition>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400" b="1">
          <a:solidFill>
            <a:schemeClr val="tx1"/>
          </a:solidFill>
          <a:latin typeface="+mj-lt"/>
          <a:ea typeface="+mn-ea"/>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200" b="1">
          <a:solidFill>
            <a:schemeClr val="tx1"/>
          </a:solidFill>
          <a:latin typeface="+mj-lt"/>
          <a:ea typeface="+mn-ea"/>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4pPr>
      <a:lvl5pPr marL="20574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gradFill rotWithShape="1">
          <a:gsLst>
            <a:gs pos="0">
              <a:srgbClr val="004776"/>
            </a:gs>
            <a:gs pos="100000">
              <a:srgbClr val="0099FF"/>
            </a:gs>
          </a:gsLst>
          <a:lin ang="5400000" scaled="1"/>
        </a:gradFill>
        <a:effectLst/>
      </p:bgPr>
    </p:bg>
    <p:spTree>
      <p:nvGrpSpPr>
        <p:cNvPr id="1" name=""/>
        <p:cNvGrpSpPr/>
        <p:nvPr/>
      </p:nvGrpSpPr>
      <p:grpSpPr>
        <a:xfrm>
          <a:off x="0" y="0"/>
          <a:ext cx="0" cy="0"/>
          <a:chOff x="0" y="0"/>
          <a:chExt cx="0" cy="0"/>
        </a:xfrm>
      </p:grpSpPr>
      <p:pic>
        <p:nvPicPr>
          <p:cNvPr id="2050" name="Picture 7" descr="logo组合百框"/>
          <p:cNvPicPr>
            <a:picLocks noChangeAspect="1" noChangeArrowheads="1"/>
          </p:cNvPicPr>
          <p:nvPr userDrawn="1"/>
        </p:nvPicPr>
        <p:blipFill>
          <a:blip r:embed="rId12" cstate="print"/>
          <a:srcRect/>
          <a:stretch>
            <a:fillRect/>
          </a:stretch>
        </p:blipFill>
        <p:spPr bwMode="auto">
          <a:xfrm>
            <a:off x="468313" y="115888"/>
            <a:ext cx="2879725" cy="685800"/>
          </a:xfrm>
          <a:prstGeom prst="rect">
            <a:avLst/>
          </a:prstGeom>
          <a:noFill/>
          <a:ln w="9525">
            <a:noFill/>
            <a:miter lim="800000"/>
            <a:headEnd/>
            <a:tailEnd/>
          </a:ln>
        </p:spPr>
      </p:pic>
      <p:sp>
        <p:nvSpPr>
          <p:cNvPr id="2051" name="Rectangle 10"/>
          <p:cNvSpPr>
            <a:spLocks noChangeArrowheads="1"/>
          </p:cNvSpPr>
          <p:nvPr userDrawn="1"/>
        </p:nvSpPr>
        <p:spPr bwMode="auto">
          <a:xfrm>
            <a:off x="0" y="1339850"/>
            <a:ext cx="9144000" cy="309563"/>
          </a:xfrm>
          <a:prstGeom prst="rect">
            <a:avLst/>
          </a:prstGeom>
          <a:solidFill>
            <a:srgbClr val="ECECEC"/>
          </a:solidFill>
          <a:ln>
            <a:noFill/>
          </a:ln>
          <a:effectLst>
            <a:prstShdw prst="shdw17" dist="17961" dir="2700000">
              <a:srgbClr val="8E8E8E">
                <a:alpha val="50000"/>
              </a:srgbClr>
            </a:prstShdw>
          </a:effectLst>
        </p:spPr>
        <p:txBody>
          <a:bodyPr wrap="none" anchor="ctr"/>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9pPr>
          </a:lstStyle>
          <a:p>
            <a:pPr eaLnBrk="1" hangingPunct="1">
              <a:buFont typeface="Arial" panose="020B0604020202020204" pitchFamily="34" charset="0"/>
              <a:buNone/>
              <a:defRPr/>
            </a:pPr>
            <a:endParaRPr lang="zh-CN" altLang="en-US" smtClean="0"/>
          </a:p>
        </p:txBody>
      </p:sp>
      <p:sp>
        <p:nvSpPr>
          <p:cNvPr id="2052" name="Rectangle 11"/>
          <p:cNvSpPr>
            <a:spLocks noChangeArrowheads="1"/>
          </p:cNvSpPr>
          <p:nvPr userDrawn="1"/>
        </p:nvSpPr>
        <p:spPr bwMode="auto">
          <a:xfrm>
            <a:off x="0" y="981075"/>
            <a:ext cx="9144000" cy="358775"/>
          </a:xfrm>
          <a:prstGeom prst="rect">
            <a:avLst/>
          </a:prstGeom>
          <a:gradFill rotWithShape="1">
            <a:gsLst>
              <a:gs pos="0">
                <a:srgbClr val="393939"/>
              </a:gs>
              <a:gs pos="100000">
                <a:srgbClr val="1F1F1F"/>
              </a:gs>
            </a:gsLst>
            <a:lin ang="5400000" scaled="1"/>
          </a:gradFill>
          <a:ln>
            <a:noFill/>
          </a:ln>
          <a:effectLst>
            <a:prstShdw prst="shdw17" dist="17961" dir="2700000">
              <a:srgbClr val="222222">
                <a:alpha val="50000"/>
              </a:srgbClr>
            </a:prstShdw>
          </a:effectLst>
        </p:spPr>
        <p:txBody>
          <a:bodyPr wrap="none" anchor="ctr"/>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9pPr>
          </a:lstStyle>
          <a:p>
            <a:pPr eaLnBrk="1" hangingPunct="1">
              <a:buFont typeface="Arial" panose="020B0604020202020204" pitchFamily="34" charset="0"/>
              <a:buNone/>
              <a:defRPr/>
            </a:pPr>
            <a:endParaRPr lang="en-US" altLang="zh-CN" baseline="-25000" smtClean="0"/>
          </a:p>
        </p:txBody>
      </p:sp>
      <p:pic>
        <p:nvPicPr>
          <p:cNvPr id="2053" name="Picture 12" descr="封面2"/>
          <p:cNvPicPr>
            <a:picLocks noChangeAspect="1" noChangeArrowheads="1"/>
          </p:cNvPicPr>
          <p:nvPr userDrawn="1"/>
        </p:nvPicPr>
        <p:blipFill>
          <a:blip r:embed="rId13" cstate="print"/>
          <a:srcRect/>
          <a:stretch>
            <a:fillRect/>
          </a:stretch>
        </p:blipFill>
        <p:spPr bwMode="auto">
          <a:xfrm>
            <a:off x="0" y="1628775"/>
            <a:ext cx="9144000" cy="3886200"/>
          </a:xfrm>
          <a:prstGeom prst="rect">
            <a:avLst/>
          </a:prstGeom>
          <a:noFill/>
          <a:ln w="9525">
            <a:noFill/>
            <a:miter lim="800000"/>
            <a:headEnd/>
            <a:tailEnd/>
          </a:ln>
        </p:spPr>
      </p:pic>
      <p:sp>
        <p:nvSpPr>
          <p:cNvPr id="2054" name="Rectangle 5"/>
          <p:cNvSpPr>
            <a:spLocks noGrp="1" noChangeArrowheads="1"/>
          </p:cNvSpPr>
          <p:nvPr>
            <p:ph type="body" idx="1"/>
          </p:nvPr>
        </p:nvSpPr>
        <p:spPr bwMode="auto">
          <a:xfrm>
            <a:off x="457200" y="1447800"/>
            <a:ext cx="8305800" cy="4876800"/>
          </a:xfrm>
          <a:prstGeom prst="rect">
            <a:avLst/>
          </a:prstGeom>
          <a:noFill/>
          <a:ln w="9525">
            <a:noFill/>
            <a:miter lim="800000"/>
          </a:ln>
        </p:spPr>
        <p:txBody>
          <a:bodyPr vert="horz" wrap="square" lIns="91440" tIns="45720" rIns="91440" bIns="45720"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2055" name="Rectangle 7"/>
          <p:cNvSpPr>
            <a:spLocks noGrp="1" noChangeArrowheads="1"/>
          </p:cNvSpPr>
          <p:nvPr>
            <p:ph type="title"/>
          </p:nvPr>
        </p:nvSpPr>
        <p:spPr bwMode="auto">
          <a:xfrm>
            <a:off x="2514600" y="274638"/>
            <a:ext cx="6629400" cy="563562"/>
          </a:xfrm>
          <a:prstGeom prst="rect">
            <a:avLst/>
          </a:prstGeom>
          <a:noFill/>
          <a:ln w="9525">
            <a:noFill/>
            <a:miter lim="800000"/>
          </a:ln>
        </p:spPr>
        <p:txBody>
          <a:bodyPr vert="horz" wrap="square" lIns="91440" tIns="45720" rIns="91440" bIns="45720" numCol="1" anchor="ctr" anchorCtr="0" compatLnSpc="1"/>
          <a:lstStyle/>
          <a:p>
            <a:pPr lvl="0"/>
            <a:r>
              <a:rPr lang="en-US" altLang="zh-CN" smtClean="0"/>
              <a:t>Click to edit Master title style</a:t>
            </a:r>
            <a:endParaRPr lang="en-US" altLang="zh-CN" smtClean="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diamond/>
  </p:transition>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000" b="1">
          <a:solidFill>
            <a:schemeClr val="bg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400" b="1">
          <a:solidFill>
            <a:schemeClr val="tx1"/>
          </a:solidFill>
          <a:latin typeface="+mj-lt"/>
          <a:ea typeface="+mn-ea"/>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200" b="1">
          <a:solidFill>
            <a:schemeClr val="tx1"/>
          </a:solidFill>
          <a:latin typeface="+mj-lt"/>
          <a:ea typeface="+mn-ea"/>
        </a:defRPr>
      </a:lvl3pPr>
      <a:lvl4pPr marL="1600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4pPr>
      <a:lvl5pPr marL="20574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hyperlink" Target="http://www.cnbbo.cn/athome/o/2007-04-15/095711643309s.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hyperlink" Target="http://news.66wz.com/system/2006/01/16/100055522.s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27940" y="2247265"/>
            <a:ext cx="5716905" cy="1451610"/>
          </a:xfrm>
          <a:prstGeom prst="rect">
            <a:avLst/>
          </a:prstGeom>
          <a:noFill/>
          <a:ln>
            <a:noFill/>
          </a:ln>
        </p:spPr>
        <p:txBody>
          <a:bodyPr/>
          <a:lstStyle>
            <a:lvl1pPr eaLnBrk="0" hangingPunct="0">
              <a:defRPr sz="2000">
                <a:solidFill>
                  <a:schemeClr val="tx1"/>
                </a:solidFill>
                <a:latin typeface="黑体" panose="02010609060101010101" pitchFamily="49" charset="-122"/>
                <a:ea typeface="黑体" panose="02010609060101010101" pitchFamily="49" charset="-122"/>
              </a:defRPr>
            </a:lvl1pPr>
            <a:lvl2pPr marL="742950" indent="-285750" eaLnBrk="0" hangingPunct="0">
              <a:defRPr sz="2000">
                <a:solidFill>
                  <a:schemeClr val="tx1"/>
                </a:solidFill>
                <a:latin typeface="黑体" panose="02010609060101010101" pitchFamily="49" charset="-122"/>
                <a:ea typeface="黑体" panose="02010609060101010101" pitchFamily="49" charset="-122"/>
              </a:defRPr>
            </a:lvl2pPr>
            <a:lvl3pPr marL="1143000" indent="-228600" eaLnBrk="0" hangingPunct="0">
              <a:defRPr sz="2000">
                <a:solidFill>
                  <a:schemeClr val="tx1"/>
                </a:solidFill>
                <a:latin typeface="黑体" panose="02010609060101010101" pitchFamily="49" charset="-122"/>
                <a:ea typeface="黑体" panose="02010609060101010101" pitchFamily="49" charset="-122"/>
              </a:defRPr>
            </a:lvl3pPr>
            <a:lvl4pPr marL="1600200" indent="-228600" eaLnBrk="0" hangingPunct="0">
              <a:defRPr sz="2000">
                <a:solidFill>
                  <a:schemeClr val="tx1"/>
                </a:solidFill>
                <a:latin typeface="黑体" panose="02010609060101010101" pitchFamily="49" charset="-122"/>
                <a:ea typeface="黑体" panose="02010609060101010101" pitchFamily="49" charset="-122"/>
              </a:defRPr>
            </a:lvl4pPr>
            <a:lvl5pPr marL="2057400" indent="-228600" eaLnBrk="0" hangingPunct="0">
              <a:defRPr sz="2000">
                <a:solidFill>
                  <a:schemeClr val="tx1"/>
                </a:solidFill>
                <a:latin typeface="黑体" panose="02010609060101010101" pitchFamily="49" charset="-122"/>
                <a:ea typeface="黑体" panose="02010609060101010101" pitchFamily="49" charset="-122"/>
              </a:defRPr>
            </a:lvl5pPr>
            <a:lvl6pPr marL="25146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6pPr>
            <a:lvl7pPr marL="29718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7pPr>
            <a:lvl8pPr marL="34290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8pPr>
            <a:lvl9pPr marL="3886200" indent="-228600" algn="ctr" eaLnBrk="0" fontAlgn="base" hangingPunct="0">
              <a:spcBef>
                <a:spcPct val="0"/>
              </a:spcBef>
              <a:spcAft>
                <a:spcPct val="0"/>
              </a:spcAft>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9pPr>
          </a:lstStyle>
          <a:p>
            <a:pPr eaLnBrk="1" hangingPunct="1">
              <a:lnSpc>
                <a:spcPct val="112000"/>
              </a:lnSpc>
              <a:buFont typeface="Arial" panose="020B0604020202020204" pitchFamily="34" charset="0"/>
              <a:buNone/>
              <a:defRPr/>
            </a:pPr>
            <a:r>
              <a:rPr lang="zh-CN" altLang="en-US" sz="3600" b="1" dirty="0" smtClean="0">
                <a:solidFill>
                  <a:schemeClr val="bg1"/>
                </a:solidFill>
                <a:effectLst>
                  <a:outerShdw blurRad="38100" dist="38100" dir="2700000" algn="tl">
                    <a:srgbClr val="000000">
                      <a:alpha val="43137"/>
                    </a:srgbClr>
                  </a:outerShdw>
                </a:effectLst>
              </a:rPr>
              <a:t>项目五  </a:t>
            </a:r>
            <a:endParaRPr lang="zh-CN" altLang="en-US" sz="3600" b="1" dirty="0" smtClean="0">
              <a:solidFill>
                <a:schemeClr val="bg1"/>
              </a:solidFill>
              <a:effectLst>
                <a:outerShdw blurRad="38100" dist="38100" dir="2700000" algn="tl">
                  <a:srgbClr val="000000">
                    <a:alpha val="43137"/>
                  </a:srgbClr>
                </a:outerShdw>
              </a:effectLst>
            </a:endParaRPr>
          </a:p>
          <a:p>
            <a:pPr eaLnBrk="1" hangingPunct="1">
              <a:lnSpc>
                <a:spcPct val="112000"/>
              </a:lnSpc>
              <a:buFont typeface="Arial" panose="020B0604020202020204" pitchFamily="34" charset="0"/>
              <a:buNone/>
              <a:defRPr/>
            </a:pPr>
            <a:r>
              <a:rPr lang="zh-CN" altLang="en-US" sz="3600" b="1" dirty="0" smtClean="0">
                <a:solidFill>
                  <a:schemeClr val="bg1"/>
                </a:solidFill>
                <a:effectLst>
                  <a:outerShdw blurRad="38100" dist="38100" dir="2700000" algn="tl">
                    <a:srgbClr val="000000">
                      <a:alpha val="43137"/>
                    </a:srgbClr>
                  </a:outerShdw>
                </a:effectLst>
              </a:rPr>
              <a:t>汽车消费心理与消费行为</a:t>
            </a:r>
            <a:endParaRPr lang="zh-CN" altLang="en-US" sz="3600" b="1" dirty="0" smtClean="0">
              <a:solidFill>
                <a:schemeClr val="bg1"/>
              </a:solidFill>
              <a:effectLst>
                <a:outerShdw blurRad="38100" dist="38100" dir="2700000" algn="tl">
                  <a:srgbClr val="000000">
                    <a:alpha val="43137"/>
                  </a:srgbClr>
                </a:outerShdw>
              </a:effectLst>
            </a:endParaRPr>
          </a:p>
        </p:txBody>
      </p:sp>
      <p:sp>
        <p:nvSpPr>
          <p:cNvPr id="3" name="对角圆角矩形 2"/>
          <p:cNvSpPr/>
          <p:nvPr/>
        </p:nvSpPr>
        <p:spPr>
          <a:xfrm>
            <a:off x="323850" y="116840"/>
            <a:ext cx="3600450" cy="720090"/>
          </a:xfrm>
          <a:prstGeom prst="round2DiagRect">
            <a:avLst/>
          </a:prstGeom>
          <a:gradFill>
            <a:gsLst>
              <a:gs pos="0">
                <a:srgbClr val="007BD3"/>
              </a:gs>
              <a:gs pos="100000">
                <a:srgbClr val="034373"/>
              </a:gs>
            </a:gsLst>
            <a:lin ang="5400000" scaled="0"/>
          </a:gradFill>
          <a:ln w="28575" cap="flat" cmpd="sng" algn="ctr">
            <a:solidFill>
              <a:srgbClr val="FFFFFF"/>
            </a:solidFill>
            <a:prstDash val="solid"/>
            <a:round/>
            <a:headEnd type="none" w="med" len="med"/>
            <a:tailEnd type="none" w="med" len="med"/>
          </a:ln>
          <a:effectLst>
            <a:outerShdw dist="17961" dir="2700000" algn="ctr" rotWithShape="0">
              <a:srgbClr val="FFFFFF">
                <a:gamma/>
                <a:shade val="60000"/>
                <a:invGamma/>
                <a:alpha val="50000"/>
              </a:srgbClr>
            </a:outerShdw>
          </a:effectLst>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4000" b="1" i="0" u="none" strike="noStrike" cap="none" normalizeH="0" baseline="0" smtClean="0">
                <a:ln>
                  <a:noFill/>
                </a:ln>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汽车营销实务</a:t>
            </a:r>
            <a:endParaRPr kumimoji="0" lang="zh-CN" altLang="zh-CN" sz="4000" b="1" i="0" u="none" strike="noStrike" cap="none" normalizeH="0" baseline="0" smtClean="0">
              <a:ln>
                <a:noFill/>
              </a:ln>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33400" y="1085850"/>
            <a:ext cx="8305800" cy="4876800"/>
          </a:xfrm>
          <a:ln w="28575" cmpd="sng">
            <a:solidFill>
              <a:srgbClr val="FF0000"/>
            </a:solidFill>
            <a:prstDash val="solid"/>
          </a:ln>
        </p:spPr>
        <p:txBody>
          <a:bodyPr/>
          <a:p>
            <a:pPr marL="1905" indent="-344805">
              <a:lnSpc>
                <a:spcPct val="120000"/>
              </a:lnSpc>
              <a:buNone/>
            </a:pPr>
            <a:r>
              <a:rPr lang="en-US" altLang="zh-CN">
                <a:solidFill>
                  <a:srgbClr val="FF0066"/>
                </a:solidFill>
                <a:latin typeface="宋体" panose="02010600030101010101" pitchFamily="2" charset="-122"/>
                <a:sym typeface="+mn-ea"/>
              </a:rPr>
              <a:t>1</a:t>
            </a:r>
            <a:r>
              <a:rPr lang="zh-CN" altLang="en-US">
                <a:solidFill>
                  <a:srgbClr val="FF0066"/>
                </a:solidFill>
                <a:latin typeface="宋体" panose="02010600030101010101" pitchFamily="2" charset="-122"/>
                <a:sym typeface="+mn-ea"/>
              </a:rPr>
              <a:t>）核心文化</a:t>
            </a:r>
            <a:endParaRPr lang="zh-CN" altLang="en-US" b="1">
              <a:solidFill>
                <a:srgbClr val="FF0066"/>
              </a:solidFill>
              <a:latin typeface="宋体" panose="02010600030101010101" pitchFamily="2" charset="-122"/>
            </a:endParaRPr>
          </a:p>
          <a:p>
            <a:pPr marL="1905" indent="-344805">
              <a:lnSpc>
                <a:spcPct val="140000"/>
              </a:lnSpc>
              <a:buNone/>
            </a:pPr>
            <a:r>
              <a:rPr lang="zh-CN" altLang="en-US">
                <a:latin typeface="宋体" panose="02010600030101010101" pitchFamily="2" charset="-122"/>
                <a:sym typeface="+mn-ea"/>
              </a:rPr>
              <a:t>   </a:t>
            </a:r>
            <a:r>
              <a:rPr lang="zh-CN" altLang="en-US" sz="2700">
                <a:latin typeface="宋体" panose="02010600030101010101" pitchFamily="2" charset="-122"/>
                <a:sym typeface="+mn-ea"/>
              </a:rPr>
              <a:t> 核心文化：每个消费者都在一定的文化环境中成长和生活的，其价值观念、生活方式、消费心理、购买行为等必然受到深刻影响。</a:t>
            </a:r>
            <a:endParaRPr lang="zh-CN" altLang="en-US" b="1">
              <a:latin typeface="宋体" panose="02010600030101010101" pitchFamily="2" charset="-122"/>
            </a:endParaRPr>
          </a:p>
          <a:p>
            <a:pPr marL="1905" indent="-344805">
              <a:lnSpc>
                <a:spcPct val="140000"/>
              </a:lnSpc>
              <a:buNone/>
            </a:pPr>
            <a:r>
              <a:rPr lang="en-US" altLang="zh-CN">
                <a:solidFill>
                  <a:srgbClr val="FF0066"/>
                </a:solidFill>
                <a:latin typeface="宋体" panose="02010600030101010101" pitchFamily="2" charset="-122"/>
                <a:sym typeface="+mn-ea"/>
              </a:rPr>
              <a:t>2</a:t>
            </a:r>
            <a:r>
              <a:rPr lang="zh-CN" altLang="en-US">
                <a:solidFill>
                  <a:srgbClr val="FF0066"/>
                </a:solidFill>
                <a:latin typeface="宋体" panose="02010600030101010101" pitchFamily="2" charset="-122"/>
                <a:sym typeface="+mn-ea"/>
              </a:rPr>
              <a:t>）亚文化</a:t>
            </a:r>
            <a:endParaRPr lang="zh-CN" altLang="en-US" b="1">
              <a:solidFill>
                <a:srgbClr val="FF0066"/>
              </a:solidFill>
              <a:latin typeface="宋体" panose="02010600030101010101" pitchFamily="2" charset="-122"/>
            </a:endParaRPr>
          </a:p>
          <a:p>
            <a:pPr marL="1905" indent="-344805">
              <a:lnSpc>
                <a:spcPct val="140000"/>
              </a:lnSpc>
              <a:buNone/>
            </a:pPr>
            <a:r>
              <a:rPr lang="zh-CN" altLang="en-US">
                <a:latin typeface="宋体" panose="02010600030101010101" pitchFamily="2" charset="-122"/>
                <a:sym typeface="+mn-ea"/>
              </a:rPr>
              <a:t>    </a:t>
            </a:r>
            <a:r>
              <a:rPr lang="zh-CN" altLang="en-US" sz="2700">
                <a:latin typeface="宋体" panose="02010600030101010101" pitchFamily="2" charset="-122"/>
                <a:sym typeface="+mn-ea"/>
              </a:rPr>
              <a:t>亚文化：一些小群体特定的认同感和社会影响力将各成员联系在一起，不仅具有与核心文化共同的价值观念，还具有自己独特的生活方式和行为规范。</a:t>
            </a:r>
            <a:endParaRPr lang="zh-CN" altLang="en-US" sz="2700"/>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9100" y="1162050"/>
            <a:ext cx="8305800" cy="4876800"/>
          </a:xfrm>
          <a:ln w="28575" cmpd="sng">
            <a:solidFill>
              <a:srgbClr val="FF0000"/>
            </a:solidFill>
            <a:prstDash val="solid"/>
          </a:ln>
        </p:spPr>
        <p:txBody>
          <a:bodyPr/>
          <a:p>
            <a:pPr marL="1905" indent="-344805">
              <a:buNone/>
            </a:pPr>
            <a:r>
              <a:rPr lang="zh-CN" altLang="en-US" dirty="0">
                <a:solidFill>
                  <a:srgbClr val="0000FF"/>
                </a:solidFill>
                <a:latin typeface="宋体" panose="02010600030101010101" pitchFamily="2" charset="-122"/>
                <a:sym typeface="+mn-ea"/>
              </a:rPr>
              <a:t>2.社会因素</a:t>
            </a:r>
            <a:endParaRPr lang="zh-CN" altLang="en-US" b="1" dirty="0">
              <a:solidFill>
                <a:srgbClr val="0000FF"/>
              </a:solidFill>
              <a:latin typeface="宋体" panose="02010600030101010101" pitchFamily="2" charset="-122"/>
            </a:endParaRPr>
          </a:p>
          <a:p>
            <a:pPr marL="1905" indent="-344805">
              <a:lnSpc>
                <a:spcPct val="160000"/>
              </a:lnSpc>
              <a:buNone/>
            </a:pPr>
            <a:r>
              <a:rPr lang="zh-CN" altLang="en-US" dirty="0">
                <a:solidFill>
                  <a:srgbClr val="FF0066"/>
                </a:solidFill>
                <a:latin typeface="宋体" panose="02010600030101010101" pitchFamily="2" charset="-122"/>
                <a:sym typeface="+mn-ea"/>
              </a:rPr>
              <a:t>1）社会阶层</a:t>
            </a:r>
            <a:endParaRPr lang="zh-CN" altLang="en-US" b="1" dirty="0">
              <a:solidFill>
                <a:srgbClr val="FF0066"/>
              </a:solidFill>
              <a:latin typeface="宋体" panose="02010600030101010101" pitchFamily="2" charset="-122"/>
            </a:endParaRPr>
          </a:p>
          <a:p>
            <a:pPr marL="1905" indent="-344805">
              <a:lnSpc>
                <a:spcPct val="160000"/>
              </a:lnSpc>
              <a:buNone/>
            </a:pPr>
            <a:r>
              <a:rPr lang="zh-CN" altLang="en-US" dirty="0">
                <a:latin typeface="宋体" panose="02010600030101010101" pitchFamily="2" charset="-122"/>
                <a:sym typeface="+mn-ea"/>
              </a:rPr>
              <a:t>    </a:t>
            </a:r>
            <a:r>
              <a:rPr lang="zh-CN" altLang="en-US" sz="2700" dirty="0">
                <a:latin typeface="宋体" panose="02010600030101010101" pitchFamily="2" charset="-122"/>
                <a:sym typeface="+mn-ea"/>
              </a:rPr>
              <a:t>社会阶层：具有相对的同质性和持久性的群体，每个阶层的成员具有类似的价值观、兴趣爱好和行为方式。</a:t>
            </a:r>
            <a:endParaRPr lang="zh-CN" altLang="en-US" sz="2700" b="1" dirty="0">
              <a:latin typeface="宋体" panose="02010600030101010101" pitchFamily="2" charset="-122"/>
            </a:endParaRPr>
          </a:p>
          <a:p>
            <a:pPr marL="1905" indent="-344805">
              <a:lnSpc>
                <a:spcPct val="160000"/>
              </a:lnSpc>
              <a:buNone/>
            </a:pPr>
            <a:r>
              <a:rPr lang="zh-CN" altLang="en-US" dirty="0">
                <a:latin typeface="宋体" panose="02010600030101010101" pitchFamily="2" charset="-122"/>
                <a:sym typeface="+mn-ea"/>
              </a:rPr>
              <a:t>    社会阶层分为以下五个层次：</a:t>
            </a:r>
            <a:r>
              <a:rPr lang="zh-CN" altLang="en-US" dirty="0">
                <a:solidFill>
                  <a:srgbClr val="FF0000"/>
                </a:solidFill>
                <a:latin typeface="宋体" panose="02010600030101010101" pitchFamily="2" charset="-122"/>
                <a:sym typeface="+mn-ea"/>
              </a:rPr>
              <a:t>富豪阶层</a:t>
            </a:r>
            <a:r>
              <a:rPr lang="zh-CN" altLang="en-US" dirty="0">
                <a:latin typeface="宋体" panose="02010600030101010101" pitchFamily="2" charset="-122"/>
                <a:sym typeface="+mn-ea"/>
              </a:rPr>
              <a:t>、</a:t>
            </a:r>
            <a:r>
              <a:rPr lang="zh-CN" altLang="en-US" dirty="0">
                <a:solidFill>
                  <a:srgbClr val="FF0000"/>
                </a:solidFill>
                <a:latin typeface="宋体" panose="02010600030101010101" pitchFamily="2" charset="-122"/>
                <a:sym typeface="+mn-ea"/>
              </a:rPr>
              <a:t>富裕阶层</a:t>
            </a:r>
            <a:r>
              <a:rPr lang="zh-CN" altLang="en-US" dirty="0">
                <a:latin typeface="宋体" panose="02010600030101010101" pitchFamily="2" charset="-122"/>
                <a:sym typeface="+mn-ea"/>
              </a:rPr>
              <a:t>、</a:t>
            </a:r>
            <a:r>
              <a:rPr lang="zh-CN" altLang="en-US" dirty="0">
                <a:solidFill>
                  <a:srgbClr val="FF0000"/>
                </a:solidFill>
                <a:latin typeface="宋体" panose="02010600030101010101" pitchFamily="2" charset="-122"/>
                <a:sym typeface="+mn-ea"/>
              </a:rPr>
              <a:t>小康阶层</a:t>
            </a:r>
            <a:r>
              <a:rPr lang="zh-CN" altLang="en-US" dirty="0">
                <a:latin typeface="宋体" panose="02010600030101010101" pitchFamily="2" charset="-122"/>
                <a:sym typeface="+mn-ea"/>
              </a:rPr>
              <a:t>、</a:t>
            </a:r>
            <a:r>
              <a:rPr lang="zh-CN" altLang="en-US" dirty="0">
                <a:solidFill>
                  <a:srgbClr val="FF0000"/>
                </a:solidFill>
                <a:latin typeface="宋体" panose="02010600030101010101" pitchFamily="2" charset="-122"/>
                <a:sym typeface="+mn-ea"/>
              </a:rPr>
              <a:t>温饱阶层</a:t>
            </a:r>
            <a:r>
              <a:rPr lang="zh-CN" altLang="en-US" dirty="0">
                <a:latin typeface="宋体" panose="02010600030101010101" pitchFamily="2" charset="-122"/>
                <a:sym typeface="+mn-ea"/>
              </a:rPr>
              <a:t>、</a:t>
            </a:r>
            <a:r>
              <a:rPr lang="zh-CN" altLang="en-US" dirty="0">
                <a:solidFill>
                  <a:srgbClr val="FF0000"/>
                </a:solidFill>
                <a:latin typeface="宋体" panose="02010600030101010101" pitchFamily="2" charset="-122"/>
                <a:sym typeface="+mn-ea"/>
              </a:rPr>
              <a:t>贫困阶层</a:t>
            </a:r>
            <a:r>
              <a:rPr lang="zh-CN" altLang="en-US" dirty="0">
                <a:latin typeface="宋体" panose="02010600030101010101" pitchFamily="2" charset="-122"/>
                <a:sym typeface="+mn-ea"/>
              </a:rPr>
              <a:t>。</a:t>
            </a:r>
            <a:endParaRPr lang="zh-CN" altLang="en-US" dirty="0">
              <a:latin typeface="宋体" panose="02010600030101010101" pitchFamily="2" charset="-122"/>
              <a:sym typeface="+mn-ea"/>
            </a:endParaRPr>
          </a:p>
          <a:p>
            <a:pPr marL="1905" indent="-344805">
              <a:lnSpc>
                <a:spcPct val="160000"/>
              </a:lnSpc>
              <a:buNone/>
            </a:pPr>
            <a:r>
              <a:rPr lang="zh-CN" altLang="en-US" sz="2400" dirty="0" smtClean="0">
                <a:solidFill>
                  <a:srgbClr val="FF0000"/>
                </a:solidFill>
                <a:latin typeface="微软雅黑" panose="020B0503020204020204" pitchFamily="34" charset="-122"/>
                <a:ea typeface="微软雅黑" panose="020B0503020204020204" pitchFamily="34" charset="-122"/>
                <a:sym typeface="+mn-ea"/>
              </a:rPr>
              <a:t>“中产阶级”</a:t>
            </a:r>
            <a:r>
              <a:rPr lang="zh-CN" altLang="en-US" sz="2400" dirty="0" smtClean="0">
                <a:solidFill>
                  <a:srgbClr val="000000"/>
                </a:solidFill>
                <a:latin typeface="微软雅黑" panose="020B0503020204020204" pitchFamily="34" charset="-122"/>
                <a:ea typeface="微软雅黑" panose="020B0503020204020204" pitchFamily="34" charset="-122"/>
                <a:sym typeface="+mn-ea"/>
              </a:rPr>
              <a:t>成为汽车消费的主力军。</a:t>
            </a:r>
            <a:endParaRPr lang="en-US" altLang="zh-CN" dirty="0" smtClean="0">
              <a:solidFill>
                <a:srgbClr val="000000"/>
              </a:solidFill>
              <a:latin typeface="微软雅黑" panose="020B0503020204020204" pitchFamily="34" charset="-122"/>
              <a:ea typeface="微软雅黑" panose="020B0503020204020204" pitchFamily="34" charset="-122"/>
            </a:endParaRPr>
          </a:p>
          <a:p>
            <a:pPr marL="0" indent="0">
              <a:buNone/>
            </a:pPr>
            <a:endParaRPr lang="zh-CN" altLang="en-US"/>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9100" y="1096645"/>
            <a:ext cx="8305800" cy="4876800"/>
          </a:xfrm>
          <a:ln w="28575" cmpd="sng">
            <a:solidFill>
              <a:srgbClr val="FF0000"/>
            </a:solidFill>
            <a:prstDash val="solid"/>
          </a:ln>
        </p:spPr>
        <p:txBody>
          <a:bodyPr/>
          <a:p>
            <a:pPr marL="1905" indent="-344805">
              <a:buNone/>
            </a:pPr>
            <a:r>
              <a:rPr lang="zh-CN" altLang="en-US" dirty="0">
                <a:solidFill>
                  <a:srgbClr val="FF0000"/>
                </a:solidFill>
                <a:latin typeface="宋体" panose="02010600030101010101" pitchFamily="2" charset="-122"/>
                <a:sym typeface="+mn-ea"/>
              </a:rPr>
              <a:t>社会阶层的特点：</a:t>
            </a:r>
            <a:endParaRPr lang="zh-CN" altLang="en-US" b="1" dirty="0">
              <a:solidFill>
                <a:srgbClr val="FF0000"/>
              </a:solidFill>
              <a:latin typeface="宋体" panose="02010600030101010101" pitchFamily="2" charset="-122"/>
            </a:endParaRPr>
          </a:p>
          <a:p>
            <a:pPr marL="1905" indent="-1905">
              <a:lnSpc>
                <a:spcPct val="180000"/>
              </a:lnSpc>
              <a:buFont typeface="Wingdings" panose="05000000000000000000" pitchFamily="2" charset="2"/>
              <a:buChar char="n"/>
            </a:pPr>
            <a:r>
              <a:rPr lang="zh-CN" altLang="en-US" sz="2700" dirty="0">
                <a:latin typeface="Times New Roman" panose="02020603050405020304" pitchFamily="18" charset="0"/>
                <a:sym typeface="+mn-ea"/>
              </a:rPr>
              <a:t>个人社会地位的高低一般取决于其社会阶层；</a:t>
            </a:r>
            <a:endParaRPr lang="zh-CN" altLang="en-US" sz="2700" b="1" dirty="0">
              <a:latin typeface="Times New Roman" panose="02020603050405020304" pitchFamily="18" charset="0"/>
            </a:endParaRPr>
          </a:p>
          <a:p>
            <a:pPr marL="1905" indent="-1905">
              <a:lnSpc>
                <a:spcPct val="180000"/>
              </a:lnSpc>
              <a:buFont typeface="Wingdings" panose="05000000000000000000" pitchFamily="2" charset="2"/>
              <a:buChar char="n"/>
            </a:pPr>
            <a:r>
              <a:rPr lang="zh-CN" altLang="en-US" sz="2700" dirty="0">
                <a:latin typeface="Times New Roman" panose="02020603050405020304" pitchFamily="18" charset="0"/>
                <a:sym typeface="+mn-ea"/>
              </a:rPr>
              <a:t>个人究竟所属社会阶层会受到职业、收入、教育、价值观和居住区域等多种因素的综合制约；</a:t>
            </a:r>
            <a:endParaRPr lang="zh-CN" altLang="en-US" sz="2700" b="1" dirty="0">
              <a:latin typeface="Times New Roman" panose="02020603050405020304" pitchFamily="18" charset="0"/>
            </a:endParaRPr>
          </a:p>
          <a:p>
            <a:pPr marL="1905" indent="-1905">
              <a:lnSpc>
                <a:spcPct val="180000"/>
              </a:lnSpc>
              <a:buFont typeface="Wingdings" panose="05000000000000000000" pitchFamily="2" charset="2"/>
              <a:buChar char="n"/>
            </a:pPr>
            <a:r>
              <a:rPr lang="zh-CN" altLang="en-US" sz="2700" dirty="0">
                <a:latin typeface="Times New Roman" panose="02020603050405020304" pitchFamily="18" charset="0"/>
                <a:sym typeface="+mn-ea"/>
              </a:rPr>
              <a:t>个人所属社会阶层不是静止、一层不变的；</a:t>
            </a:r>
            <a:endParaRPr lang="zh-CN" altLang="en-US" sz="2700" b="1" dirty="0">
              <a:latin typeface="Times New Roman" panose="02020603050405020304" pitchFamily="18" charset="0"/>
            </a:endParaRPr>
          </a:p>
          <a:p>
            <a:pPr marL="1905" indent="-1905">
              <a:lnSpc>
                <a:spcPct val="180000"/>
              </a:lnSpc>
              <a:buFont typeface="Wingdings" panose="05000000000000000000" pitchFamily="2" charset="2"/>
              <a:buChar char="n"/>
            </a:pPr>
            <a:r>
              <a:rPr lang="zh-CN" altLang="en-US" sz="2700" dirty="0">
                <a:latin typeface="Times New Roman" panose="02020603050405020304" pitchFamily="18" charset="0"/>
                <a:sym typeface="+mn-ea"/>
              </a:rPr>
              <a:t>同一社会阶层的成员的消费具有趋同性。</a:t>
            </a:r>
            <a:endParaRPr lang="zh-CN" altLang="en-US" sz="2700"/>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9100" y="1239520"/>
            <a:ext cx="8305800" cy="4876800"/>
          </a:xfrm>
          <a:ln w="28575" cmpd="sng">
            <a:solidFill>
              <a:srgbClr val="FF0000"/>
            </a:solidFill>
            <a:prstDash val="solid"/>
          </a:ln>
        </p:spPr>
        <p:txBody>
          <a:bodyPr/>
          <a:p>
            <a:pPr marL="1905" indent="-344805">
              <a:lnSpc>
                <a:spcPct val="90000"/>
              </a:lnSpc>
              <a:buNone/>
            </a:pPr>
            <a:r>
              <a:rPr lang="en-US" altLang="zh-CN">
                <a:solidFill>
                  <a:srgbClr val="FF0066"/>
                </a:solidFill>
                <a:latin typeface="宋体" panose="02010600030101010101" pitchFamily="2" charset="-122"/>
                <a:sym typeface="+mn-ea"/>
              </a:rPr>
              <a:t>2</a:t>
            </a:r>
            <a:r>
              <a:rPr lang="zh-CN" altLang="en-US">
                <a:solidFill>
                  <a:srgbClr val="FF0066"/>
                </a:solidFill>
                <a:latin typeface="宋体" panose="02010600030101010101" pitchFamily="2" charset="-122"/>
                <a:sym typeface="+mn-ea"/>
              </a:rPr>
              <a:t>）参照群体</a:t>
            </a:r>
            <a:endParaRPr lang="zh-CN" altLang="en-US" b="1">
              <a:solidFill>
                <a:srgbClr val="FF0066"/>
              </a:solidFill>
              <a:latin typeface="宋体" panose="02010600030101010101" pitchFamily="2" charset="-122"/>
            </a:endParaRPr>
          </a:p>
          <a:p>
            <a:pPr marL="1905" indent="-344805">
              <a:lnSpc>
                <a:spcPct val="170000"/>
              </a:lnSpc>
              <a:buNone/>
            </a:pPr>
            <a:r>
              <a:rPr lang="zh-CN" altLang="en-US">
                <a:latin typeface="宋体" panose="02010600030101010101" pitchFamily="2" charset="-122"/>
                <a:sym typeface="+mn-ea"/>
              </a:rPr>
              <a:t>    </a:t>
            </a:r>
            <a:r>
              <a:rPr lang="zh-CN" altLang="en-US" sz="2700">
                <a:latin typeface="宋体" panose="02010600030101010101" pitchFamily="2" charset="-122"/>
                <a:sym typeface="+mn-ea"/>
              </a:rPr>
              <a:t>参照群体：指对个人的态度具有直接或间接影响的群体。</a:t>
            </a:r>
            <a:endParaRPr lang="zh-CN" altLang="en-US" sz="2700" b="1">
              <a:latin typeface="宋体" panose="02010600030101010101" pitchFamily="2" charset="-122"/>
            </a:endParaRPr>
          </a:p>
          <a:p>
            <a:pPr marL="1905" indent="-344805">
              <a:lnSpc>
                <a:spcPct val="170000"/>
              </a:lnSpc>
              <a:buNone/>
            </a:pPr>
            <a:r>
              <a:rPr lang="zh-CN" altLang="en-US" sz="2700">
                <a:latin typeface="宋体" panose="02010600030101010101" pitchFamily="2" charset="-122"/>
                <a:sym typeface="+mn-ea"/>
              </a:rPr>
              <a:t>    人们往往要根据参照群体的标准来评价自我行为力图使自己在消费、工作、娱乐等方面同一定的团体保持一致。研究表明：汽车消费者购买行为更容易受到参照群体的影响。</a:t>
            </a:r>
            <a:endParaRPr lang="zh-CN" altLang="en-US" b="1">
              <a:latin typeface="宋体" panose="02010600030101010101" pitchFamily="2" charset="-122"/>
            </a:endParaRPr>
          </a:p>
          <a:p>
            <a:endParaRPr lang="zh-CN" altLang="en-US"/>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占位符 22529"/>
          <p:cNvSpPr/>
          <p:nvPr>
            <p:ph type="body" idx="1"/>
          </p:nvPr>
        </p:nvSpPr>
        <p:spPr>
          <a:xfrm>
            <a:off x="387985" y="913130"/>
            <a:ext cx="8229600" cy="5351463"/>
          </a:xfrm>
          <a:noFill/>
          <a:ln w="28575" cmpd="sng">
            <a:solidFill>
              <a:srgbClr val="FF0000"/>
            </a:solidFill>
            <a:prstDash val="solid"/>
          </a:ln>
        </p:spPr>
        <p:txBody>
          <a:bodyPr/>
          <a:p>
            <a:pPr marL="1905" indent="-344805">
              <a:lnSpc>
                <a:spcPct val="80000"/>
              </a:lnSpc>
              <a:buNone/>
            </a:pPr>
            <a:r>
              <a:rPr lang="zh-CN" altLang="en-US" sz="2800" b="1" dirty="0">
                <a:solidFill>
                  <a:srgbClr val="FF0066"/>
                </a:solidFill>
                <a:latin typeface="宋体" panose="02010600030101010101" pitchFamily="2" charset="-122"/>
              </a:rPr>
              <a:t>3）家庭</a:t>
            </a:r>
            <a:endParaRPr lang="zh-CN" altLang="en-US" sz="2800" b="1" dirty="0">
              <a:solidFill>
                <a:srgbClr val="FF0066"/>
              </a:solidFill>
              <a:latin typeface="宋体" panose="02010600030101010101" pitchFamily="2" charset="-122"/>
            </a:endParaRPr>
          </a:p>
          <a:p>
            <a:pPr marL="1905" indent="-344805">
              <a:lnSpc>
                <a:spcPct val="130000"/>
              </a:lnSpc>
              <a:buNone/>
            </a:pPr>
            <a:r>
              <a:rPr lang="zh-CN" altLang="en-US" sz="2800" b="1" dirty="0">
                <a:latin typeface="宋体" panose="02010600030101010101" pitchFamily="2" charset="-122"/>
              </a:rPr>
              <a:t>   </a:t>
            </a:r>
            <a:r>
              <a:rPr lang="zh-CN" altLang="en-US" sz="2700" b="1" dirty="0">
                <a:latin typeface="宋体" panose="02010600030101010101" pitchFamily="2" charset="-122"/>
              </a:rPr>
              <a:t> 家庭：社会上最为重要的消费者购买组织，家庭成员在购买中起着不同的作用并且相互影响。</a:t>
            </a:r>
            <a:endParaRPr lang="zh-CN" altLang="en-US" sz="2700" b="1" dirty="0">
              <a:latin typeface="宋体" panose="02010600030101010101" pitchFamily="2" charset="-122"/>
            </a:endParaRPr>
          </a:p>
          <a:p>
            <a:pPr marL="1905" indent="-344805">
              <a:lnSpc>
                <a:spcPct val="130000"/>
              </a:lnSpc>
              <a:buNone/>
            </a:pPr>
            <a:r>
              <a:rPr lang="zh-CN" altLang="en-US" sz="2700" b="1" dirty="0">
                <a:latin typeface="宋体" panose="02010600030101010101" pitchFamily="2" charset="-122"/>
              </a:rPr>
              <a:t>    分类：丈夫决策型、妻子决策型、协商决策型、自主决策型。</a:t>
            </a:r>
            <a:endParaRPr lang="zh-CN" altLang="en-US" sz="2700" b="1" dirty="0">
              <a:latin typeface="宋体" panose="02010600030101010101" pitchFamily="2" charset="-122"/>
            </a:endParaRPr>
          </a:p>
          <a:p>
            <a:pPr marL="1905" indent="-344805">
              <a:lnSpc>
                <a:spcPct val="140000"/>
              </a:lnSpc>
              <a:buNone/>
            </a:pPr>
            <a:r>
              <a:rPr lang="zh-CN" altLang="en-US" sz="2700" b="1" dirty="0">
                <a:latin typeface="宋体" panose="02010600030101010101" pitchFamily="2" charset="-122"/>
              </a:rPr>
              <a:t>    对于</a:t>
            </a:r>
            <a:r>
              <a:rPr lang="zh-CN" altLang="en-US" sz="2700" b="1" dirty="0">
                <a:solidFill>
                  <a:srgbClr val="FF0000"/>
                </a:solidFill>
                <a:latin typeface="宋体" panose="02010600030101010101" pitchFamily="2" charset="-122"/>
              </a:rPr>
              <a:t>汽车</a:t>
            </a:r>
            <a:r>
              <a:rPr lang="zh-CN" altLang="en-US" sz="2700" b="1" dirty="0">
                <a:latin typeface="宋体" panose="02010600030101010101" pitchFamily="2" charset="-122"/>
              </a:rPr>
              <a:t>的购买，在买与不买的决策上，一般是丈夫决策型和协商决策型，但在款式或颜色的选择上，妻子的意见影响较大。处于不同阶段的家庭，其需求特点是不同的。</a:t>
            </a:r>
            <a:endParaRPr lang="zh-CN" altLang="en-US" sz="2700" b="1" dirty="0">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占位符 23553"/>
          <p:cNvSpPr/>
          <p:nvPr>
            <p:ph type="body" idx="1"/>
          </p:nvPr>
        </p:nvSpPr>
        <p:spPr>
          <a:xfrm>
            <a:off x="339725" y="1009650"/>
            <a:ext cx="8512175" cy="5430838"/>
          </a:xfrm>
          <a:noFill/>
          <a:ln w="28575" cmpd="sng">
            <a:solidFill>
              <a:srgbClr val="FF0000"/>
            </a:solidFill>
            <a:prstDash val="solid"/>
          </a:ln>
        </p:spPr>
        <p:txBody>
          <a:bodyPr/>
          <a:p>
            <a:pPr marL="1905" indent="-344805">
              <a:buNone/>
            </a:pPr>
            <a:r>
              <a:rPr lang="en-US" altLang="zh-CN" sz="2800" b="1">
                <a:solidFill>
                  <a:srgbClr val="FF0066"/>
                </a:solidFill>
                <a:latin typeface="宋体" panose="02010600030101010101" pitchFamily="2" charset="-122"/>
              </a:rPr>
              <a:t>4</a:t>
            </a:r>
            <a:r>
              <a:rPr lang="zh-CN" altLang="en-US" sz="2800" b="1">
                <a:solidFill>
                  <a:srgbClr val="FF0066"/>
                </a:solidFill>
                <a:latin typeface="宋体" panose="02010600030101010101" pitchFamily="2" charset="-122"/>
              </a:rPr>
              <a:t>）角色与地位</a:t>
            </a:r>
            <a:endParaRPr lang="zh-CN" altLang="en-US" sz="2800" b="1">
              <a:solidFill>
                <a:srgbClr val="FF0066"/>
              </a:solidFill>
              <a:latin typeface="宋体" panose="02010600030101010101" pitchFamily="2" charset="-122"/>
            </a:endParaRPr>
          </a:p>
          <a:p>
            <a:pPr marL="1905" indent="-344805">
              <a:lnSpc>
                <a:spcPct val="190000"/>
              </a:lnSpc>
              <a:buNone/>
            </a:pPr>
            <a:r>
              <a:rPr lang="zh-CN" altLang="en-US" sz="2800" b="1">
                <a:latin typeface="宋体" panose="02010600030101010101" pitchFamily="2" charset="-122"/>
              </a:rPr>
              <a:t>    角色地位：指个人购买者在不同场合所扮演的角色及所处的地位。</a:t>
            </a:r>
            <a:endParaRPr lang="zh-CN" altLang="en-US" sz="2800" b="1">
              <a:latin typeface="宋体" panose="02010600030101010101" pitchFamily="2" charset="-122"/>
            </a:endParaRPr>
          </a:p>
          <a:p>
            <a:pPr marL="1905" indent="-344805">
              <a:lnSpc>
                <a:spcPct val="190000"/>
              </a:lnSpc>
              <a:buNone/>
            </a:pPr>
            <a:r>
              <a:rPr lang="zh-CN" altLang="en-US" sz="2800" b="1">
                <a:latin typeface="宋体" panose="02010600030101010101" pitchFamily="2" charset="-122"/>
              </a:rPr>
              <a:t>    一个消费者同时又承担着不同的角色，并在特定的时间里具有特定的</a:t>
            </a:r>
            <a:r>
              <a:rPr lang="zh-CN" altLang="en-US" sz="2800" b="1">
                <a:solidFill>
                  <a:srgbClr val="FF0000"/>
                </a:solidFill>
                <a:latin typeface="宋体" panose="02010600030101010101" pitchFamily="2" charset="-122"/>
              </a:rPr>
              <a:t>主导</a:t>
            </a:r>
            <a:r>
              <a:rPr lang="zh-CN" altLang="en-US" sz="2800" b="1">
                <a:latin typeface="宋体" panose="02010600030101010101" pitchFamily="2" charset="-122"/>
              </a:rPr>
              <a:t>角色，每种角色都代表着不同的地位身份，并不同程度地影响着其购买行为。</a:t>
            </a:r>
            <a:endParaRPr lang="zh-CN" altLang="en-US" sz="2800" b="1">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占位符 24577"/>
          <p:cNvSpPr/>
          <p:nvPr>
            <p:ph type="body" idx="1"/>
          </p:nvPr>
        </p:nvSpPr>
        <p:spPr>
          <a:xfrm>
            <a:off x="457200" y="905510"/>
            <a:ext cx="8229600" cy="5516245"/>
          </a:xfrm>
          <a:noFill/>
          <a:ln w="28575" cmpd="sng">
            <a:solidFill>
              <a:srgbClr val="FF0000"/>
            </a:solidFill>
            <a:prstDash val="solid"/>
          </a:ln>
        </p:spPr>
        <p:txBody>
          <a:bodyPr/>
          <a:p>
            <a:pPr marL="1905" indent="-344805">
              <a:lnSpc>
                <a:spcPct val="90000"/>
              </a:lnSpc>
              <a:buNone/>
            </a:pPr>
            <a:r>
              <a:rPr lang="zh-CN" altLang="en-US" sz="2800" b="1" dirty="0">
                <a:solidFill>
                  <a:srgbClr val="0000FF"/>
                </a:solidFill>
                <a:latin typeface="宋体" panose="02010600030101010101" pitchFamily="2" charset="-122"/>
              </a:rPr>
              <a:t>3.个人因素</a:t>
            </a:r>
            <a:endParaRPr lang="zh-CN" altLang="en-US" sz="2800" b="1" dirty="0">
              <a:solidFill>
                <a:srgbClr val="0000FF"/>
              </a:solidFill>
              <a:latin typeface="宋体" panose="02010600030101010101" pitchFamily="2" charset="-122"/>
            </a:endParaRPr>
          </a:p>
          <a:p>
            <a:pPr marL="1905" indent="-344805">
              <a:lnSpc>
                <a:spcPct val="130000"/>
              </a:lnSpc>
              <a:buNone/>
            </a:pPr>
            <a:r>
              <a:rPr lang="zh-CN" altLang="en-US" sz="2800" b="1" dirty="0">
                <a:solidFill>
                  <a:srgbClr val="FF0066"/>
                </a:solidFill>
                <a:latin typeface="宋体" panose="02010600030101010101" pitchFamily="2" charset="-122"/>
              </a:rPr>
              <a:t>1）年龄和生命周期</a:t>
            </a:r>
            <a:endParaRPr lang="zh-CN" altLang="en-US" sz="2800" b="1" dirty="0">
              <a:solidFill>
                <a:srgbClr val="FF0066"/>
              </a:solidFill>
              <a:latin typeface="宋体" panose="02010600030101010101" pitchFamily="2" charset="-122"/>
            </a:endParaRPr>
          </a:p>
          <a:p>
            <a:pPr marL="1905" indent="-344805">
              <a:lnSpc>
                <a:spcPct val="130000"/>
              </a:lnSpc>
              <a:buNone/>
            </a:pPr>
            <a:r>
              <a:rPr lang="zh-CN" altLang="en-US" sz="2800" b="1" dirty="0">
                <a:latin typeface="宋体" panose="02010600030101010101" pitchFamily="2" charset="-122"/>
              </a:rPr>
              <a:t>    </a:t>
            </a:r>
            <a:r>
              <a:rPr lang="zh-CN" altLang="en-US" sz="2800" b="1" dirty="0">
                <a:solidFill>
                  <a:schemeClr val="tx1"/>
                </a:solidFill>
                <a:latin typeface="宋体" panose="02010600030101010101" pitchFamily="2" charset="-122"/>
              </a:rPr>
              <a:t>年龄的直接影响</a:t>
            </a:r>
            <a:endParaRPr lang="zh-CN" altLang="en-US" sz="2800" b="1" dirty="0">
              <a:solidFill>
                <a:schemeClr val="tx1"/>
              </a:solidFill>
              <a:latin typeface="宋体" panose="02010600030101010101" pitchFamily="2" charset="-122"/>
            </a:endParaRPr>
          </a:p>
          <a:p>
            <a:pPr marL="1905" indent="-344805">
              <a:lnSpc>
                <a:spcPct val="130000"/>
              </a:lnSpc>
              <a:buNone/>
            </a:pPr>
            <a:r>
              <a:rPr lang="zh-CN" altLang="en-US" sz="2800" b="1" dirty="0">
                <a:solidFill>
                  <a:schemeClr val="tx1"/>
                </a:solidFill>
                <a:latin typeface="宋体" panose="02010600030101010101" pitchFamily="2" charset="-122"/>
              </a:rPr>
              <a:t>    年龄的间接影响（婚姻家庭状况）</a:t>
            </a:r>
            <a:endParaRPr lang="zh-CN" altLang="en-US" sz="2800" b="1" dirty="0">
              <a:solidFill>
                <a:schemeClr val="tx1"/>
              </a:solidFill>
              <a:latin typeface="宋体" panose="02010600030101010101" pitchFamily="2" charset="-122"/>
            </a:endParaRPr>
          </a:p>
          <a:p>
            <a:pPr marL="1905" indent="-344805">
              <a:lnSpc>
                <a:spcPct val="130000"/>
              </a:lnSpc>
              <a:buNone/>
            </a:pPr>
            <a:r>
              <a:rPr lang="zh-CN" altLang="en-US" sz="2800" b="1" dirty="0">
                <a:solidFill>
                  <a:schemeClr val="tx1"/>
                </a:solidFill>
                <a:latin typeface="宋体" panose="02010600030101010101" pitchFamily="2" charset="-122"/>
              </a:rPr>
              <a:t>    </a:t>
            </a:r>
            <a:r>
              <a:rPr lang="en-US" altLang="zh-CN" sz="2800" b="1" dirty="0">
                <a:solidFill>
                  <a:schemeClr val="tx1"/>
                </a:solidFill>
                <a:latin typeface="宋体" panose="02010600030101010101" pitchFamily="2" charset="-122"/>
              </a:rPr>
              <a:t>9</a:t>
            </a:r>
            <a:r>
              <a:rPr lang="zh-CN" altLang="en-US" sz="2800" b="1" dirty="0">
                <a:solidFill>
                  <a:schemeClr val="tx1"/>
                </a:solidFill>
                <a:latin typeface="宋体" panose="02010600030101010101" pitchFamily="2" charset="-122"/>
              </a:rPr>
              <a:t>个阶段：单身期；新婚期</a:t>
            </a:r>
            <a:endParaRPr lang="zh-CN" altLang="en-US" sz="2800" b="1" dirty="0">
              <a:solidFill>
                <a:schemeClr val="tx1"/>
              </a:solidFill>
              <a:latin typeface="宋体" panose="02010600030101010101" pitchFamily="2" charset="-122"/>
            </a:endParaRPr>
          </a:p>
          <a:p>
            <a:pPr marL="1905" indent="-344805">
              <a:lnSpc>
                <a:spcPct val="130000"/>
              </a:lnSpc>
              <a:buNone/>
            </a:pPr>
            <a:r>
              <a:rPr lang="zh-CN" altLang="en-US" sz="2800" b="1" dirty="0">
                <a:solidFill>
                  <a:schemeClr val="tx1"/>
                </a:solidFill>
                <a:latin typeface="宋体" panose="02010600030101010101" pitchFamily="2" charset="-122"/>
              </a:rPr>
              <a:t>    </a:t>
            </a:r>
            <a:r>
              <a:rPr lang="zh-CN" altLang="en-US" sz="2000" b="1" dirty="0">
                <a:solidFill>
                  <a:srgbClr val="FF0000"/>
                </a:solidFill>
                <a:latin typeface="宋体" panose="02010600030101010101" pitchFamily="2" charset="-122"/>
              </a:rPr>
              <a:t> </a:t>
            </a:r>
            <a:r>
              <a:rPr lang="en-US" altLang="zh-CN" sz="2000" b="1" dirty="0">
                <a:solidFill>
                  <a:srgbClr val="FF0000"/>
                </a:solidFill>
                <a:latin typeface="宋体" panose="02010600030101010101" pitchFamily="2" charset="-122"/>
              </a:rPr>
              <a:t>P77</a:t>
            </a:r>
            <a:r>
              <a:rPr lang="zh-CN" altLang="en-US" sz="2800" b="1" dirty="0">
                <a:solidFill>
                  <a:schemeClr val="tx1"/>
                </a:solidFill>
                <a:latin typeface="宋体" panose="02010600030101010101" pitchFamily="2" charset="-122"/>
              </a:rPr>
              <a:t>      满巢一、二、三期</a:t>
            </a:r>
            <a:endParaRPr lang="zh-CN" altLang="en-US" sz="2800" b="1" dirty="0">
              <a:solidFill>
                <a:schemeClr val="tx1"/>
              </a:solidFill>
              <a:latin typeface="宋体" panose="02010600030101010101" pitchFamily="2" charset="-122"/>
            </a:endParaRPr>
          </a:p>
          <a:p>
            <a:pPr marL="1905" indent="-344805">
              <a:lnSpc>
                <a:spcPct val="130000"/>
              </a:lnSpc>
              <a:buNone/>
            </a:pPr>
            <a:r>
              <a:rPr lang="zh-CN" altLang="en-US" sz="2800" b="1" dirty="0">
                <a:solidFill>
                  <a:schemeClr val="tx1"/>
                </a:solidFill>
                <a:latin typeface="宋体" panose="02010600030101010101" pitchFamily="2" charset="-122"/>
              </a:rPr>
              <a:t>             空巢一、二期</a:t>
            </a:r>
            <a:endParaRPr lang="zh-CN" altLang="en-US" sz="2800" b="1" dirty="0">
              <a:solidFill>
                <a:schemeClr val="tx1"/>
              </a:solidFill>
              <a:latin typeface="宋体" panose="02010600030101010101" pitchFamily="2" charset="-122"/>
            </a:endParaRPr>
          </a:p>
          <a:p>
            <a:pPr marL="1905" indent="-344805">
              <a:lnSpc>
                <a:spcPct val="130000"/>
              </a:lnSpc>
              <a:buNone/>
            </a:pPr>
            <a:r>
              <a:rPr lang="zh-CN" altLang="en-US" sz="2800" b="1" dirty="0">
                <a:solidFill>
                  <a:schemeClr val="tx1"/>
                </a:solidFill>
                <a:latin typeface="宋体" panose="02010600030101010101" pitchFamily="2" charset="-122"/>
              </a:rPr>
              <a:t>             鳏寡就业期</a:t>
            </a:r>
            <a:endParaRPr lang="zh-CN" altLang="en-US" sz="2800" b="1" dirty="0">
              <a:solidFill>
                <a:schemeClr val="tx1"/>
              </a:solidFill>
              <a:latin typeface="宋体" panose="02010600030101010101" pitchFamily="2" charset="-122"/>
            </a:endParaRPr>
          </a:p>
          <a:p>
            <a:pPr marL="1905" indent="-344805">
              <a:lnSpc>
                <a:spcPct val="130000"/>
              </a:lnSpc>
              <a:buNone/>
            </a:pPr>
            <a:r>
              <a:rPr lang="zh-CN" altLang="en-US" sz="2800" b="1" dirty="0">
                <a:solidFill>
                  <a:schemeClr val="tx1"/>
                </a:solidFill>
                <a:latin typeface="宋体" panose="02010600030101010101" pitchFamily="2" charset="-122"/>
              </a:rPr>
              <a:t>             鳏寡退休期</a:t>
            </a:r>
            <a:endParaRPr lang="zh-CN" altLang="en-US" sz="2800" b="1" dirty="0">
              <a:solidFill>
                <a:schemeClr val="tx1"/>
              </a:solidFill>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
        <p:nvSpPr>
          <p:cNvPr id="2" name="流程图: 联系 1"/>
          <p:cNvSpPr/>
          <p:nvPr/>
        </p:nvSpPr>
        <p:spPr>
          <a:xfrm>
            <a:off x="1115695" y="2277110"/>
            <a:ext cx="75565" cy="75565"/>
          </a:xfrm>
          <a:prstGeom prst="flowChartConnector">
            <a:avLst/>
          </a:prstGeom>
          <a:solidFill>
            <a:schemeClr val="tx1"/>
          </a:solidFill>
          <a:ln w="28575" cap="flat" cmpd="sng" algn="ctr">
            <a:solidFill>
              <a:srgbClr val="FFFFFF"/>
            </a:solidFill>
            <a:prstDash val="solid"/>
            <a:round/>
            <a:headEnd type="none" w="med" len="med"/>
            <a:tailEnd type="none" w="med" len="med"/>
          </a:ln>
          <a:effectLst>
            <a:outerShdw dist="17961" dir="2700000" algn="ctr" rotWithShape="0">
              <a:srgbClr val="FFFFFF">
                <a:gamma/>
                <a:shade val="60000"/>
                <a:invGamma/>
                <a:alpha val="50000"/>
              </a:srgbClr>
            </a:outerShdw>
          </a:effectLst>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p:txBody>
      </p:sp>
      <p:sp>
        <p:nvSpPr>
          <p:cNvPr id="3" name="流程图: 联系 2"/>
          <p:cNvSpPr/>
          <p:nvPr/>
        </p:nvSpPr>
        <p:spPr>
          <a:xfrm>
            <a:off x="1115695" y="3029585"/>
            <a:ext cx="75565" cy="75565"/>
          </a:xfrm>
          <a:prstGeom prst="flowChartConnector">
            <a:avLst/>
          </a:prstGeom>
          <a:solidFill>
            <a:schemeClr val="tx1"/>
          </a:solidFill>
          <a:ln w="28575" cap="flat" cmpd="sng" algn="ctr">
            <a:solidFill>
              <a:srgbClr val="FFFFFF"/>
            </a:solidFill>
            <a:prstDash val="solid"/>
            <a:round/>
            <a:headEnd type="none" w="med" len="med"/>
            <a:tailEnd type="none" w="med" len="med"/>
          </a:ln>
          <a:effectLst>
            <a:outerShdw dist="17961" dir="2700000" algn="ctr" rotWithShape="0">
              <a:srgbClr val="FFFFFF">
                <a:gamma/>
                <a:shade val="60000"/>
                <a:invGamma/>
                <a:alpha val="50000"/>
              </a:srgbClr>
            </a:outerShdw>
          </a:effectLst>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p:txBody>
      </p:sp>
      <p:sp>
        <p:nvSpPr>
          <p:cNvPr id="4" name="流程图: 联系 3"/>
          <p:cNvSpPr/>
          <p:nvPr/>
        </p:nvSpPr>
        <p:spPr>
          <a:xfrm>
            <a:off x="1115695" y="3742690"/>
            <a:ext cx="75565" cy="75565"/>
          </a:xfrm>
          <a:prstGeom prst="flowChartConnector">
            <a:avLst/>
          </a:prstGeom>
          <a:solidFill>
            <a:schemeClr val="tx1"/>
          </a:solidFill>
          <a:ln w="28575" cap="flat" cmpd="sng" algn="ctr">
            <a:solidFill>
              <a:srgbClr val="FFFFFF"/>
            </a:solidFill>
            <a:prstDash val="solid"/>
            <a:round/>
            <a:headEnd type="none" w="med" len="med"/>
            <a:tailEnd type="none" w="med" len="med"/>
          </a:ln>
          <a:effectLst>
            <a:outerShdw dist="17961" dir="2700000" algn="ctr" rotWithShape="0">
              <a:srgbClr val="FFFFFF">
                <a:gamma/>
                <a:shade val="60000"/>
                <a:invGamma/>
                <a:alpha val="50000"/>
              </a:srgbClr>
            </a:outerShdw>
          </a:effectLst>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p:txBody>
      </p:sp>
    </p:spTree>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占位符 25601"/>
          <p:cNvSpPr/>
          <p:nvPr>
            <p:ph type="body" idx="1"/>
          </p:nvPr>
        </p:nvSpPr>
        <p:spPr>
          <a:xfrm>
            <a:off x="457200" y="1047750"/>
            <a:ext cx="8229600" cy="5405438"/>
          </a:xfrm>
          <a:noFill/>
          <a:ln w="28575" cmpd="sng">
            <a:solidFill>
              <a:srgbClr val="FF0000"/>
            </a:solidFill>
            <a:prstDash val="solid"/>
          </a:ln>
        </p:spPr>
        <p:txBody>
          <a:bodyPr/>
          <a:p>
            <a:pPr marL="1905" indent="-344805">
              <a:lnSpc>
                <a:spcPct val="80000"/>
              </a:lnSpc>
              <a:buNone/>
            </a:pPr>
            <a:r>
              <a:rPr lang="en-US" altLang="zh-CN" sz="2800" b="1">
                <a:solidFill>
                  <a:srgbClr val="FF0066"/>
                </a:solidFill>
                <a:latin typeface="宋体" panose="02010600030101010101" pitchFamily="2" charset="-122"/>
              </a:rPr>
              <a:t>2</a:t>
            </a:r>
            <a:r>
              <a:rPr lang="zh-CN" altLang="en-US" sz="2800" b="1">
                <a:solidFill>
                  <a:srgbClr val="FF0066"/>
                </a:solidFill>
                <a:latin typeface="宋体" panose="02010600030101010101" pitchFamily="2" charset="-122"/>
              </a:rPr>
              <a:t>）性别</a:t>
            </a:r>
            <a:endParaRPr lang="zh-CN" altLang="en-US" sz="2800" b="1">
              <a:solidFill>
                <a:srgbClr val="FF0066"/>
              </a:solidFill>
              <a:latin typeface="宋体" panose="02010600030101010101" pitchFamily="2" charset="-122"/>
            </a:endParaRPr>
          </a:p>
          <a:p>
            <a:pPr marL="1905" indent="-344805">
              <a:lnSpc>
                <a:spcPct val="150000"/>
              </a:lnSpc>
              <a:buNone/>
            </a:pPr>
            <a:r>
              <a:rPr lang="zh-CN" altLang="en-US" sz="2800" b="1">
                <a:latin typeface="宋体" panose="02010600030101010101" pitchFamily="2" charset="-122"/>
              </a:rPr>
              <a:t>   </a:t>
            </a:r>
            <a:r>
              <a:rPr lang="zh-CN" altLang="en-US" sz="2700" b="1">
                <a:latin typeface="宋体" panose="02010600030101010101" pitchFamily="2" charset="-122"/>
              </a:rPr>
              <a:t> </a:t>
            </a:r>
            <a:r>
              <a:rPr lang="zh-CN" altLang="en-US" sz="2700" b="1">
                <a:solidFill>
                  <a:srgbClr val="FF0000"/>
                </a:solidFill>
                <a:latin typeface="宋体" panose="02010600030101010101" pitchFamily="2" charset="-122"/>
              </a:rPr>
              <a:t>男性</a:t>
            </a:r>
            <a:r>
              <a:rPr lang="zh-CN" altLang="en-US" sz="2700" b="1">
                <a:latin typeface="宋体" panose="02010600030101010101" pitchFamily="2" charset="-122"/>
              </a:rPr>
              <a:t>消费心理特点：关注汽车的性能，对汽车的机械结构很感兴趣；一般买车目的比较明确，容易做出买或不买的决定。</a:t>
            </a:r>
            <a:endParaRPr lang="zh-CN" altLang="en-US" sz="2700" b="1">
              <a:latin typeface="宋体" panose="02010600030101010101" pitchFamily="2" charset="-122"/>
            </a:endParaRPr>
          </a:p>
          <a:p>
            <a:pPr marL="1905" indent="-344805">
              <a:lnSpc>
                <a:spcPct val="150000"/>
              </a:lnSpc>
              <a:buNone/>
            </a:pPr>
            <a:r>
              <a:rPr lang="zh-CN" altLang="en-US" sz="2700" b="1">
                <a:latin typeface="宋体" panose="02010600030101010101" pitchFamily="2" charset="-122"/>
              </a:rPr>
              <a:t>    </a:t>
            </a:r>
            <a:r>
              <a:rPr lang="zh-CN" altLang="en-US" sz="2700" b="1">
                <a:solidFill>
                  <a:srgbClr val="FF0000"/>
                </a:solidFill>
                <a:latin typeface="宋体" panose="02010600030101010101" pitchFamily="2" charset="-122"/>
              </a:rPr>
              <a:t>女性</a:t>
            </a:r>
            <a:r>
              <a:rPr lang="zh-CN" altLang="en-US" sz="2700" b="1">
                <a:latin typeface="宋体" panose="02010600030101010101" pitchFamily="2" charset="-122"/>
              </a:rPr>
              <a:t>消费心理特点：关注汽车安全性、舒适性及方便的操纵系统；对车辆外观、颜色、内装触感、配备贴心实用等较关心；购车时一般比较细心，观察仔细，往往反复几次，拿不定主意，效仿性较强。</a:t>
            </a:r>
            <a:endParaRPr lang="zh-CN" altLang="en-US" sz="2700" b="1">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文本占位符 26625"/>
          <p:cNvSpPr/>
          <p:nvPr>
            <p:ph type="body" idx="1"/>
          </p:nvPr>
        </p:nvSpPr>
        <p:spPr>
          <a:xfrm>
            <a:off x="352425" y="917575"/>
            <a:ext cx="8524875" cy="5483225"/>
          </a:xfrm>
          <a:noFill/>
          <a:ln w="28575" cmpd="sng">
            <a:solidFill>
              <a:srgbClr val="FF0000"/>
            </a:solidFill>
            <a:prstDash val="solid"/>
          </a:ln>
        </p:spPr>
        <p:txBody>
          <a:bodyPr/>
          <a:p>
            <a:pPr marL="1905" indent="-344805">
              <a:lnSpc>
                <a:spcPct val="120000"/>
              </a:lnSpc>
              <a:buNone/>
            </a:pPr>
            <a:r>
              <a:rPr lang="zh-CN" altLang="en-US" sz="2800" b="1" dirty="0">
                <a:solidFill>
                  <a:srgbClr val="FF0066"/>
                </a:solidFill>
                <a:latin typeface="宋体" panose="02010600030101010101" pitchFamily="2" charset="-122"/>
              </a:rPr>
              <a:t>3）职业</a:t>
            </a:r>
            <a:endParaRPr lang="zh-CN" altLang="en-US" sz="2800" b="1" dirty="0">
              <a:solidFill>
                <a:srgbClr val="FF0066"/>
              </a:solidFill>
              <a:latin typeface="宋体" panose="02010600030101010101" pitchFamily="2" charset="-122"/>
            </a:endParaRPr>
          </a:p>
          <a:p>
            <a:pPr marL="1905" indent="-344805">
              <a:lnSpc>
                <a:spcPct val="140000"/>
              </a:lnSpc>
              <a:buNone/>
            </a:pPr>
            <a:r>
              <a:rPr lang="zh-CN" altLang="en-US" sz="2800" b="1" dirty="0">
                <a:latin typeface="宋体" panose="02010600030101010101" pitchFamily="2" charset="-122"/>
              </a:rPr>
              <a:t>    不同职业的消费者的购车目标是不一样的。</a:t>
            </a:r>
            <a:endParaRPr lang="zh-CN" altLang="en-US" sz="2800" b="1" dirty="0">
              <a:latin typeface="宋体" panose="02010600030101010101" pitchFamily="2" charset="-122"/>
            </a:endParaRPr>
          </a:p>
          <a:p>
            <a:pPr marL="1905" indent="-344805">
              <a:lnSpc>
                <a:spcPct val="140000"/>
              </a:lnSpc>
              <a:buNone/>
            </a:pPr>
            <a:r>
              <a:rPr lang="zh-CN" altLang="en-US" sz="2800" b="1" dirty="0">
                <a:solidFill>
                  <a:srgbClr val="FF0066"/>
                </a:solidFill>
                <a:latin typeface="宋体" panose="02010600030101010101" pitchFamily="2" charset="-122"/>
              </a:rPr>
              <a:t>4）经济状况</a:t>
            </a:r>
            <a:endParaRPr lang="zh-CN" altLang="en-US" sz="2800" b="1" dirty="0">
              <a:solidFill>
                <a:srgbClr val="FF0066"/>
              </a:solidFill>
              <a:latin typeface="宋体" panose="02010600030101010101" pitchFamily="2" charset="-122"/>
            </a:endParaRPr>
          </a:p>
          <a:p>
            <a:pPr marL="1905" indent="-344805">
              <a:lnSpc>
                <a:spcPct val="140000"/>
              </a:lnSpc>
              <a:buNone/>
            </a:pPr>
            <a:r>
              <a:rPr lang="zh-CN" altLang="en-US" sz="2800" b="1" dirty="0">
                <a:latin typeface="宋体" panose="02010600030101010101" pitchFamily="2" charset="-122"/>
              </a:rPr>
              <a:t>    经济状况对购买行为有直接影响。</a:t>
            </a:r>
            <a:endParaRPr lang="zh-CN" altLang="en-US" sz="2800" b="1" dirty="0">
              <a:latin typeface="宋体" panose="02010600030101010101" pitchFamily="2" charset="-122"/>
            </a:endParaRPr>
          </a:p>
          <a:p>
            <a:pPr marL="1905" indent="-344805">
              <a:lnSpc>
                <a:spcPct val="140000"/>
              </a:lnSpc>
              <a:buNone/>
            </a:pPr>
            <a:r>
              <a:rPr lang="zh-CN" altLang="en-US" sz="2800" b="1" dirty="0">
                <a:solidFill>
                  <a:srgbClr val="FF0066"/>
                </a:solidFill>
                <a:latin typeface="宋体" panose="02010600030101010101" pitchFamily="2" charset="-122"/>
              </a:rPr>
              <a:t>5）生活方式</a:t>
            </a:r>
            <a:endParaRPr lang="zh-CN" altLang="en-US" sz="2800" b="1" dirty="0">
              <a:solidFill>
                <a:srgbClr val="FF0066"/>
              </a:solidFill>
              <a:latin typeface="宋体" panose="02010600030101010101" pitchFamily="2" charset="-122"/>
            </a:endParaRPr>
          </a:p>
          <a:p>
            <a:pPr marL="1905" indent="-344805">
              <a:lnSpc>
                <a:spcPct val="140000"/>
              </a:lnSpc>
              <a:buNone/>
            </a:pPr>
            <a:r>
              <a:rPr lang="zh-CN" altLang="en-US" sz="2800" b="1" dirty="0">
                <a:latin typeface="宋体" panose="02010600030101010101" pitchFamily="2" charset="-122"/>
              </a:rPr>
              <a:t>    生活方式是人们在生活中表现出来的支配时间、金钱及精力的方式。一个人对汽车产品的选择实质上是在声明他是谁，他想拥有哪类人的身份。</a:t>
            </a:r>
            <a:endParaRPr lang="zh-CN" altLang="en-US" sz="2800" b="1" dirty="0">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占位符 27649"/>
          <p:cNvSpPr/>
          <p:nvPr>
            <p:ph type="body" idx="1"/>
          </p:nvPr>
        </p:nvSpPr>
        <p:spPr>
          <a:xfrm>
            <a:off x="457200" y="1009650"/>
            <a:ext cx="8229600" cy="5430838"/>
          </a:xfrm>
          <a:noFill/>
          <a:ln w="28575" cmpd="sng">
            <a:solidFill>
              <a:srgbClr val="FF0000"/>
            </a:solidFill>
            <a:prstDash val="solid"/>
          </a:ln>
        </p:spPr>
        <p:txBody>
          <a:bodyPr/>
          <a:p>
            <a:pPr marL="1905" indent="-344805">
              <a:lnSpc>
                <a:spcPct val="140000"/>
              </a:lnSpc>
              <a:buNone/>
            </a:pPr>
            <a:r>
              <a:rPr lang="en-US" altLang="zh-CN" sz="2800" b="1">
                <a:solidFill>
                  <a:srgbClr val="FF0066"/>
                </a:solidFill>
                <a:latin typeface="宋体" panose="02010600030101010101" pitchFamily="2" charset="-122"/>
              </a:rPr>
              <a:t>6</a:t>
            </a:r>
            <a:r>
              <a:rPr lang="zh-CN" altLang="en-US" sz="2800" b="1">
                <a:solidFill>
                  <a:srgbClr val="FF0066"/>
                </a:solidFill>
                <a:latin typeface="宋体" panose="02010600030101010101" pitchFamily="2" charset="-122"/>
              </a:rPr>
              <a:t>）个性与自我观念</a:t>
            </a:r>
            <a:endParaRPr lang="zh-CN" altLang="en-US" sz="2800" b="1">
              <a:solidFill>
                <a:srgbClr val="FF0066"/>
              </a:solidFill>
              <a:latin typeface="宋体" panose="02010600030101010101" pitchFamily="2" charset="-122"/>
            </a:endParaRPr>
          </a:p>
          <a:p>
            <a:pPr marL="1905" indent="-344805">
              <a:lnSpc>
                <a:spcPct val="200000"/>
              </a:lnSpc>
              <a:buNone/>
            </a:pPr>
            <a:r>
              <a:rPr lang="zh-CN" altLang="en-US" sz="2800" b="1">
                <a:latin typeface="宋体" panose="02010600030101010101" pitchFamily="2" charset="-122"/>
              </a:rPr>
              <a:t>    个性不同会导致消费者购买行为的差异，进而影响消费者对汽车产品的品牌的选择。</a:t>
            </a:r>
            <a:endParaRPr lang="zh-CN" altLang="en-US" sz="2800" b="1">
              <a:latin typeface="宋体" panose="02010600030101010101" pitchFamily="2" charset="-122"/>
            </a:endParaRPr>
          </a:p>
          <a:p>
            <a:pPr marL="1905" indent="-344805">
              <a:lnSpc>
                <a:spcPct val="200000"/>
              </a:lnSpc>
              <a:buNone/>
            </a:pPr>
            <a:r>
              <a:rPr lang="zh-CN" altLang="en-US" sz="2800" b="1">
                <a:latin typeface="宋体" panose="02010600030101010101" pitchFamily="2" charset="-122"/>
              </a:rPr>
              <a:t>    自我观念与个性有关，可以理解为自我定位，消费者往往会选择与他们的个性及自我定位相吻合的汽车产品。</a:t>
            </a:r>
            <a:endParaRPr lang="zh-CN" altLang="en-US" sz="2800" b="1">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0" y="6556375"/>
            <a:ext cx="1295400" cy="292100"/>
          </a:xfrm>
        </p:spPr>
        <p:txBody>
          <a:bodyPr/>
          <a:lstStyle/>
          <a:p>
            <a:pPr>
              <a:defRPr/>
            </a:pPr>
            <a:fld id="{66F97974-FEEE-448E-9669-2FEE1EAB4580}" type="slidenum">
              <a:rPr lang="zh-CN" altLang="en-US" smtClean="0"/>
            </a:fld>
            <a:endParaRPr lang="en-US" altLang="zh-CN"/>
          </a:p>
        </p:txBody>
      </p:sp>
      <p:sp>
        <p:nvSpPr>
          <p:cNvPr id="18" name="Text Box 13"/>
          <p:cNvSpPr txBox="1">
            <a:spLocks noChangeArrowheads="1"/>
          </p:cNvSpPr>
          <p:nvPr/>
        </p:nvSpPr>
        <p:spPr bwMode="auto">
          <a:xfrm>
            <a:off x="681328" y="950895"/>
            <a:ext cx="7643866" cy="706755"/>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lstStyle/>
          <a:p>
            <a:pPr eaLnBrk="0" hangingPunct="0">
              <a:defRPr/>
            </a:pPr>
            <a:r>
              <a:rPr lang="zh-CN" altLang="en-US" sz="4000" b="1" dirty="0" smtClean="0">
                <a:solidFill>
                  <a:srgbClr val="000000"/>
                </a:solidFill>
                <a:latin typeface="Arial" panose="020B0604020202020204" pitchFamily="34" charset="0"/>
              </a:rPr>
              <a:t>项目五  汽车消费心理与消费行为</a:t>
            </a:r>
            <a:endParaRPr lang="zh-CN" altLang="en-US" sz="4000" b="1" dirty="0">
              <a:solidFill>
                <a:srgbClr val="000000"/>
              </a:solidFill>
              <a:latin typeface="Arial" panose="020B0604020202020204" pitchFamily="34" charset="0"/>
            </a:endParaRPr>
          </a:p>
        </p:txBody>
      </p:sp>
      <p:sp>
        <p:nvSpPr>
          <p:cNvPr id="7" name="TextBox 6"/>
          <p:cNvSpPr txBox="1"/>
          <p:nvPr/>
        </p:nvSpPr>
        <p:spPr>
          <a:xfrm>
            <a:off x="428596" y="2214554"/>
            <a:ext cx="8280400" cy="316928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a:lnSpc>
                <a:spcPts val="4000"/>
              </a:lnSpc>
              <a:buClr>
                <a:srgbClr val="000000"/>
              </a:buClr>
              <a:buFont typeface="Wingdings" panose="05000000000000000000" pitchFamily="2" charset="2"/>
              <a:buChar char="p"/>
              <a:defRPr/>
            </a:pPr>
            <a:r>
              <a:rPr lang="zh-CN" altLang="en-US" sz="2400" b="1" dirty="0" smtClean="0">
                <a:solidFill>
                  <a:srgbClr val="FF0000"/>
                </a:solidFill>
                <a:latin typeface="微软雅黑" panose="020B0503020204020204" pitchFamily="34" charset="-122"/>
                <a:ea typeface="微软雅黑" panose="020B0503020204020204" pitchFamily="34" charset="-122"/>
              </a:rPr>
              <a:t>学习目标</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gn="just">
              <a:lnSpc>
                <a:spcPts val="4000"/>
              </a:lnSpc>
              <a:buClr>
                <a:srgbClr val="000000"/>
              </a:buClr>
              <a:buFont typeface="Wingdings" panose="05000000000000000000" pitchFamily="2" charset="2"/>
              <a:buChar char="l"/>
              <a:defRPr/>
            </a:pPr>
            <a:r>
              <a:rPr lang="zh-CN" altLang="en-US" dirty="0" smtClean="0">
                <a:solidFill>
                  <a:srgbClr val="000000"/>
                </a:solidFill>
                <a:latin typeface="微软雅黑" panose="020B0503020204020204" pitchFamily="34" charset="-122"/>
                <a:ea typeface="微软雅黑" panose="020B0503020204020204" pitchFamily="34" charset="-122"/>
              </a:rPr>
              <a:t>了解汽车消费市场特点及分类；</a:t>
            </a:r>
            <a:endParaRPr lang="en-US" altLang="zh-CN" dirty="0" smtClean="0">
              <a:solidFill>
                <a:srgbClr val="000000"/>
              </a:solidFill>
              <a:latin typeface="微软雅黑" panose="020B0503020204020204" pitchFamily="34" charset="-122"/>
              <a:ea typeface="微软雅黑" panose="020B0503020204020204" pitchFamily="34" charset="-122"/>
            </a:endParaRPr>
          </a:p>
          <a:p>
            <a:pPr algn="just">
              <a:lnSpc>
                <a:spcPts val="4000"/>
              </a:lnSpc>
              <a:buClr>
                <a:srgbClr val="000000"/>
              </a:buClr>
              <a:buFont typeface="Wingdings" panose="05000000000000000000" pitchFamily="2" charset="2"/>
              <a:buChar char="l"/>
              <a:defRPr/>
            </a:pPr>
            <a:r>
              <a:rPr lang="zh-CN" altLang="en-US" dirty="0" smtClean="0">
                <a:solidFill>
                  <a:srgbClr val="000000"/>
                </a:solidFill>
                <a:latin typeface="微软雅黑" panose="020B0503020204020204" pitchFamily="34" charset="-122"/>
                <a:ea typeface="微软雅黑" panose="020B0503020204020204" pitchFamily="34" charset="-122"/>
              </a:rPr>
              <a:t>掌握汽车消费者对汽车商品的认识过程；</a:t>
            </a:r>
            <a:endParaRPr lang="en-US" altLang="zh-CN" dirty="0" smtClean="0">
              <a:solidFill>
                <a:srgbClr val="000000"/>
              </a:solidFill>
              <a:latin typeface="微软雅黑" panose="020B0503020204020204" pitchFamily="34" charset="-122"/>
              <a:ea typeface="微软雅黑" panose="020B0503020204020204" pitchFamily="34" charset="-122"/>
            </a:endParaRPr>
          </a:p>
          <a:p>
            <a:pPr algn="just">
              <a:lnSpc>
                <a:spcPts val="4000"/>
              </a:lnSpc>
              <a:buClr>
                <a:srgbClr val="000000"/>
              </a:buClr>
              <a:buFont typeface="Wingdings" panose="05000000000000000000" pitchFamily="2" charset="2"/>
              <a:buChar char="l"/>
              <a:defRPr/>
            </a:pPr>
            <a:r>
              <a:rPr lang="zh-CN" altLang="en-US" dirty="0" smtClean="0">
                <a:solidFill>
                  <a:srgbClr val="000000"/>
                </a:solidFill>
                <a:latin typeface="微软雅黑" panose="020B0503020204020204" pitchFamily="34" charset="-122"/>
                <a:ea typeface="微软雅黑" panose="020B0503020204020204" pitchFamily="34" charset="-122"/>
              </a:rPr>
              <a:t>掌握消费者的动机产生过程和动机类型；</a:t>
            </a:r>
            <a:endParaRPr lang="en-US" altLang="zh-CN" dirty="0" smtClean="0">
              <a:solidFill>
                <a:srgbClr val="000000"/>
              </a:solidFill>
              <a:latin typeface="微软雅黑" panose="020B0503020204020204" pitchFamily="34" charset="-122"/>
              <a:ea typeface="微软雅黑" panose="020B0503020204020204" pitchFamily="34" charset="-122"/>
            </a:endParaRPr>
          </a:p>
          <a:p>
            <a:pPr algn="just">
              <a:lnSpc>
                <a:spcPts val="4000"/>
              </a:lnSpc>
              <a:buClr>
                <a:srgbClr val="000000"/>
              </a:buClr>
              <a:buFont typeface="Wingdings" panose="05000000000000000000" pitchFamily="2" charset="2"/>
              <a:buChar char="l"/>
              <a:defRPr/>
            </a:pPr>
            <a:r>
              <a:rPr lang="zh-CN" altLang="en-US" dirty="0" smtClean="0">
                <a:solidFill>
                  <a:srgbClr val="000000"/>
                </a:solidFill>
                <a:latin typeface="微软雅黑" panose="020B0503020204020204" pitchFamily="34" charset="-122"/>
                <a:ea typeface="微软雅黑" panose="020B0503020204020204" pitchFamily="34" charset="-122"/>
              </a:rPr>
              <a:t>掌握汽车生产资料市场的消费心理和消费行为特点</a:t>
            </a:r>
            <a:endParaRPr lang="en-US" altLang="zh-CN" dirty="0" smtClean="0">
              <a:solidFill>
                <a:srgbClr val="000000"/>
              </a:solidFill>
              <a:latin typeface="微软雅黑" panose="020B0503020204020204" pitchFamily="34" charset="-122"/>
              <a:ea typeface="微软雅黑" panose="020B0503020204020204" pitchFamily="34" charset="-122"/>
            </a:endParaRPr>
          </a:p>
          <a:p>
            <a:pPr algn="just">
              <a:lnSpc>
                <a:spcPts val="4000"/>
              </a:lnSpc>
              <a:buClr>
                <a:srgbClr val="000000"/>
              </a:buClr>
              <a:buFont typeface="Wingdings" panose="05000000000000000000" pitchFamily="2" charset="2"/>
              <a:buChar char="u"/>
              <a:defRPr/>
            </a:pPr>
            <a:r>
              <a:rPr lang="zh-CN" altLang="en-US" dirty="0" smtClean="0">
                <a:solidFill>
                  <a:srgbClr val="000000"/>
                </a:solidFill>
                <a:latin typeface="微软雅黑" panose="020B0503020204020204" pitchFamily="34" charset="-122"/>
                <a:ea typeface="微软雅黑" panose="020B0503020204020204" pitchFamily="34" charset="-122"/>
              </a:rPr>
              <a:t>掌握汽车消费中不同消费心理的消费者的消费行为特征。</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占位符 28673"/>
          <p:cNvSpPr/>
          <p:nvPr>
            <p:ph type="body" idx="1"/>
          </p:nvPr>
        </p:nvSpPr>
        <p:spPr>
          <a:xfrm>
            <a:off x="331788" y="955675"/>
            <a:ext cx="8547100" cy="5080000"/>
          </a:xfrm>
          <a:noFill/>
          <a:ln w="28575" cmpd="sng">
            <a:solidFill>
              <a:srgbClr val="FF0000"/>
            </a:solidFill>
            <a:prstDash val="solid"/>
          </a:ln>
        </p:spPr>
        <p:txBody>
          <a:bodyPr/>
          <a:p>
            <a:pPr marL="1905" indent="-344805">
              <a:buNone/>
            </a:pPr>
            <a:r>
              <a:rPr lang="zh-CN" altLang="en-US" sz="2800" b="1" dirty="0">
                <a:solidFill>
                  <a:srgbClr val="0000FF"/>
                </a:solidFill>
                <a:latin typeface="宋体" panose="02010600030101010101" pitchFamily="2" charset="-122"/>
              </a:rPr>
              <a:t>4.心理因素</a:t>
            </a:r>
            <a:endParaRPr lang="zh-CN" altLang="en-US" sz="2800" b="1" dirty="0">
              <a:solidFill>
                <a:srgbClr val="0000FF"/>
              </a:solidFill>
              <a:latin typeface="宋体" panose="02010600030101010101" pitchFamily="2" charset="-122"/>
            </a:endParaRPr>
          </a:p>
          <a:p>
            <a:pPr marL="1905" indent="-344805">
              <a:lnSpc>
                <a:spcPct val="160000"/>
              </a:lnSpc>
              <a:buNone/>
            </a:pPr>
            <a:r>
              <a:rPr lang="zh-CN" altLang="en-US" sz="2800" b="1" dirty="0">
                <a:solidFill>
                  <a:srgbClr val="FF0066"/>
                </a:solidFill>
                <a:latin typeface="宋体" panose="02010600030101010101" pitchFamily="2" charset="-122"/>
              </a:rPr>
              <a:t>1）顾客心理类型</a:t>
            </a:r>
            <a:endParaRPr lang="zh-CN" altLang="en-US" sz="2800" b="1" dirty="0">
              <a:solidFill>
                <a:srgbClr val="FF0066"/>
              </a:solidFill>
              <a:latin typeface="宋体" panose="02010600030101010101" pitchFamily="2" charset="-122"/>
            </a:endParaRPr>
          </a:p>
          <a:p>
            <a:pPr marL="1905" indent="-344805">
              <a:lnSpc>
                <a:spcPct val="160000"/>
              </a:lnSpc>
              <a:buNone/>
            </a:pPr>
            <a:r>
              <a:rPr lang="zh-CN" altLang="en-US" sz="2700" b="1" dirty="0">
                <a:solidFill>
                  <a:srgbClr val="FF0000"/>
                </a:solidFill>
                <a:latin typeface="宋体" panose="02010600030101010101" pitchFamily="2" charset="-122"/>
              </a:rPr>
              <a:t>内向型</a:t>
            </a:r>
            <a:r>
              <a:rPr lang="zh-CN" altLang="en-US" sz="2700" b="1" dirty="0">
                <a:latin typeface="宋体" panose="02010600030101010101" pitchFamily="2" charset="-122"/>
              </a:rPr>
              <a:t>：生活较封闭，对外界表现冷淡敏感，讨厌太过热情。</a:t>
            </a:r>
            <a:endParaRPr lang="zh-CN" altLang="en-US" sz="2700" b="1" dirty="0">
              <a:latin typeface="宋体" panose="02010600030101010101" pitchFamily="2" charset="-122"/>
            </a:endParaRPr>
          </a:p>
          <a:p>
            <a:pPr marL="1905" indent="-344805">
              <a:lnSpc>
                <a:spcPct val="160000"/>
              </a:lnSpc>
              <a:buNone/>
            </a:pPr>
            <a:r>
              <a:rPr lang="zh-CN" altLang="en-US" sz="2700" b="1" dirty="0">
                <a:solidFill>
                  <a:srgbClr val="FF0000"/>
                </a:solidFill>
                <a:latin typeface="宋体" panose="02010600030101010101" pitchFamily="2" charset="-122"/>
              </a:rPr>
              <a:t>随和型</a:t>
            </a:r>
            <a:r>
              <a:rPr lang="zh-CN" altLang="en-US" sz="2700" b="1" dirty="0">
                <a:latin typeface="宋体" panose="02010600030101010101" pitchFamily="2" charset="-122"/>
              </a:rPr>
              <a:t>：易相处，不当面拒绝别人，但容易忘记承诺。</a:t>
            </a:r>
            <a:endParaRPr lang="zh-CN" altLang="en-US" sz="2700" b="1" dirty="0">
              <a:latin typeface="宋体" panose="02010600030101010101" pitchFamily="2" charset="-122"/>
            </a:endParaRPr>
          </a:p>
          <a:p>
            <a:pPr marL="1905" indent="-344805">
              <a:lnSpc>
                <a:spcPct val="160000"/>
              </a:lnSpc>
              <a:buNone/>
            </a:pPr>
            <a:r>
              <a:rPr lang="zh-CN" altLang="en-US" sz="2700" b="1" dirty="0">
                <a:solidFill>
                  <a:srgbClr val="FF0000"/>
                </a:solidFill>
                <a:latin typeface="宋体" panose="02010600030101010101" pitchFamily="2" charset="-122"/>
              </a:rPr>
              <a:t>刚强型</a:t>
            </a:r>
            <a:r>
              <a:rPr lang="zh-CN" altLang="en-US" sz="2700" b="1" dirty="0">
                <a:latin typeface="宋体" panose="02010600030101010101" pitchFamily="2" charset="-122"/>
              </a:rPr>
              <a:t>：个性刚毅，对工作认真，严肃、思维缜密。</a:t>
            </a:r>
            <a:endParaRPr lang="zh-CN" altLang="en-US" sz="2700" b="1" dirty="0">
              <a:latin typeface="宋体" panose="02010600030101010101" pitchFamily="2" charset="-122"/>
            </a:endParaRPr>
          </a:p>
          <a:p>
            <a:pPr marL="1905" indent="-344805">
              <a:lnSpc>
                <a:spcPct val="160000"/>
              </a:lnSpc>
              <a:buNone/>
            </a:pPr>
            <a:r>
              <a:rPr lang="zh-CN" altLang="en-US" sz="2700" b="1" dirty="0">
                <a:solidFill>
                  <a:srgbClr val="FF0000"/>
                </a:solidFill>
                <a:latin typeface="宋体" panose="02010600030101010101" pitchFamily="2" charset="-122"/>
              </a:rPr>
              <a:t>神经质型</a:t>
            </a:r>
            <a:r>
              <a:rPr lang="zh-CN" altLang="en-US" sz="2700" b="1" dirty="0">
                <a:latin typeface="宋体" panose="02010600030101010101" pitchFamily="2" charset="-122"/>
              </a:rPr>
              <a:t>：较敏感、容易反悔，情绪不稳定，易激动。</a:t>
            </a:r>
            <a:endParaRPr lang="zh-CN" altLang="en-US" sz="2700" b="1" dirty="0">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文本占位符 29697"/>
          <p:cNvSpPr/>
          <p:nvPr>
            <p:ph type="body" idx="1"/>
          </p:nvPr>
        </p:nvSpPr>
        <p:spPr>
          <a:xfrm>
            <a:off x="457200" y="1035050"/>
            <a:ext cx="8305800" cy="5391150"/>
          </a:xfrm>
          <a:noFill/>
          <a:ln w="28575" cmpd="sng">
            <a:solidFill>
              <a:srgbClr val="FF0000"/>
            </a:solidFill>
            <a:prstDash val="solid"/>
          </a:ln>
        </p:spPr>
        <p:txBody>
          <a:bodyPr/>
          <a:p>
            <a:pPr marL="1905" indent="-344805">
              <a:lnSpc>
                <a:spcPct val="130000"/>
              </a:lnSpc>
              <a:buNone/>
            </a:pPr>
            <a:r>
              <a:rPr lang="zh-CN" altLang="en-US" sz="2700" b="1">
                <a:solidFill>
                  <a:srgbClr val="FF0000"/>
                </a:solidFill>
                <a:latin typeface="宋体" panose="02010600030101010101" pitchFamily="2" charset="-122"/>
              </a:rPr>
              <a:t>虚荣型</a:t>
            </a:r>
            <a:r>
              <a:rPr lang="zh-CN" altLang="en-US" sz="2700" b="1">
                <a:latin typeface="宋体" panose="02010600030101010101" pitchFamily="2" charset="-122"/>
              </a:rPr>
              <a:t>：爱表现自己，不喜欢听别人劝说，任性且嫉妒心较重。</a:t>
            </a:r>
            <a:endParaRPr lang="zh-CN" altLang="en-US" sz="2700" b="1">
              <a:latin typeface="宋体" panose="02010600030101010101" pitchFamily="2" charset="-122"/>
            </a:endParaRPr>
          </a:p>
          <a:p>
            <a:pPr marL="1905" indent="-344805">
              <a:lnSpc>
                <a:spcPct val="130000"/>
              </a:lnSpc>
              <a:buNone/>
            </a:pPr>
            <a:r>
              <a:rPr lang="zh-CN" altLang="en-US" sz="2700" b="1">
                <a:solidFill>
                  <a:srgbClr val="FF0000"/>
                </a:solidFill>
                <a:latin typeface="宋体" panose="02010600030101010101" pitchFamily="2" charset="-122"/>
              </a:rPr>
              <a:t>好斗型</a:t>
            </a:r>
            <a:r>
              <a:rPr lang="zh-CN" altLang="en-US" sz="2700" b="1">
                <a:latin typeface="宋体" panose="02010600030101010101" pitchFamily="2" charset="-122"/>
              </a:rPr>
              <a:t>：好胜、顽固，喜欢将自己的想法强加于别人征服欲强。</a:t>
            </a:r>
            <a:endParaRPr lang="zh-CN" altLang="en-US" sz="2700" b="1">
              <a:latin typeface="宋体" panose="02010600030101010101" pitchFamily="2" charset="-122"/>
            </a:endParaRPr>
          </a:p>
          <a:p>
            <a:pPr marL="1905" indent="-344805">
              <a:lnSpc>
                <a:spcPct val="130000"/>
              </a:lnSpc>
              <a:buNone/>
            </a:pPr>
            <a:r>
              <a:rPr lang="zh-CN" altLang="en-US" sz="2700" b="1">
                <a:solidFill>
                  <a:srgbClr val="FF0000"/>
                </a:solidFill>
                <a:latin typeface="宋体" panose="02010600030101010101" pitchFamily="2" charset="-122"/>
              </a:rPr>
              <a:t>顽固型</a:t>
            </a:r>
            <a:r>
              <a:rPr lang="zh-CN" altLang="en-US" sz="2700" b="1">
                <a:latin typeface="宋体" panose="02010600030101010101" pitchFamily="2" charset="-122"/>
              </a:rPr>
              <a:t>：一般为老年顾客或是在消费上具有特别偏好的顾客。</a:t>
            </a:r>
            <a:endParaRPr lang="zh-CN" altLang="en-US" sz="2700" b="1">
              <a:latin typeface="宋体" panose="02010600030101010101" pitchFamily="2" charset="-122"/>
            </a:endParaRPr>
          </a:p>
          <a:p>
            <a:pPr marL="1905" indent="-344805">
              <a:lnSpc>
                <a:spcPct val="130000"/>
              </a:lnSpc>
              <a:buNone/>
            </a:pPr>
            <a:r>
              <a:rPr lang="zh-CN" altLang="en-US" sz="2700" b="1">
                <a:solidFill>
                  <a:srgbClr val="FF0000"/>
                </a:solidFill>
                <a:latin typeface="宋体" panose="02010600030101010101" pitchFamily="2" charset="-122"/>
              </a:rPr>
              <a:t>怀疑型</a:t>
            </a:r>
            <a:r>
              <a:rPr lang="zh-CN" altLang="en-US" sz="2700" b="1">
                <a:latin typeface="宋体" panose="02010600030101010101" pitchFamily="2" charset="-122"/>
              </a:rPr>
              <a:t>：对产品和销售人员的人格都会提出质疑。</a:t>
            </a:r>
            <a:endParaRPr lang="zh-CN" altLang="en-US" sz="2700" b="1">
              <a:latin typeface="宋体" panose="02010600030101010101" pitchFamily="2" charset="-122"/>
            </a:endParaRPr>
          </a:p>
          <a:p>
            <a:pPr marL="1905" indent="-344805">
              <a:lnSpc>
                <a:spcPct val="130000"/>
              </a:lnSpc>
              <a:buNone/>
            </a:pPr>
            <a:r>
              <a:rPr lang="zh-CN" altLang="en-US" sz="2700" b="1">
                <a:solidFill>
                  <a:srgbClr val="FF0000"/>
                </a:solidFill>
                <a:latin typeface="宋体" panose="02010600030101010101" pitchFamily="2" charset="-122"/>
              </a:rPr>
              <a:t>沉默型</a:t>
            </a:r>
            <a:r>
              <a:rPr lang="zh-CN" altLang="en-US" sz="2700" b="1">
                <a:latin typeface="宋体" panose="02010600030101010101" pitchFamily="2" charset="-122"/>
              </a:rPr>
              <a:t>：表现消极，对推销冷淡。</a:t>
            </a:r>
            <a:endParaRPr lang="zh-CN" altLang="en-US" sz="2700" b="1">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占位符 30721"/>
          <p:cNvSpPr/>
          <p:nvPr>
            <p:ph type="body" idx="1"/>
          </p:nvPr>
        </p:nvSpPr>
        <p:spPr>
          <a:xfrm>
            <a:off x="457200" y="1047750"/>
            <a:ext cx="8229600" cy="5080000"/>
          </a:xfrm>
          <a:noFill/>
          <a:ln w="28575" cmpd="sng">
            <a:solidFill>
              <a:srgbClr val="FF0000"/>
            </a:solidFill>
            <a:prstDash val="solid"/>
          </a:ln>
        </p:spPr>
        <p:txBody>
          <a:bodyPr/>
          <a:p>
            <a:pPr marL="1905" indent="-344805">
              <a:buNone/>
            </a:pPr>
            <a:r>
              <a:rPr lang="zh-CN" altLang="en-US" sz="2800" b="1" dirty="0">
                <a:solidFill>
                  <a:srgbClr val="FF0066"/>
                </a:solidFill>
                <a:latin typeface="宋体" panose="02010600030101010101" pitchFamily="2" charset="-122"/>
              </a:rPr>
              <a:t>2）购买需求</a:t>
            </a:r>
            <a:endParaRPr lang="zh-CN" altLang="en-US" sz="2800" b="1" dirty="0">
              <a:solidFill>
                <a:srgbClr val="FF0066"/>
              </a:solidFill>
              <a:latin typeface="宋体" panose="02010600030101010101" pitchFamily="2" charset="-122"/>
            </a:endParaRPr>
          </a:p>
          <a:p>
            <a:pPr marL="1905" indent="-344805">
              <a:lnSpc>
                <a:spcPct val="190000"/>
              </a:lnSpc>
              <a:buNone/>
            </a:pPr>
            <a:r>
              <a:rPr lang="zh-CN" altLang="en-US" sz="2800" b="1" dirty="0">
                <a:latin typeface="宋体" panose="02010600030101010101" pitchFamily="2" charset="-122"/>
              </a:rPr>
              <a:t>    一般购车者会从</a:t>
            </a:r>
            <a:r>
              <a:rPr lang="zh-CN" altLang="en-US" sz="2800" b="1" dirty="0">
                <a:solidFill>
                  <a:srgbClr val="FF0000"/>
                </a:solidFill>
                <a:latin typeface="宋体" panose="02010600030101010101" pitchFamily="2" charset="-122"/>
              </a:rPr>
              <a:t>9个</a:t>
            </a:r>
            <a:r>
              <a:rPr lang="zh-CN" altLang="en-US" sz="2800" b="1" dirty="0">
                <a:latin typeface="宋体" panose="02010600030101010101" pitchFamily="2" charset="-122"/>
              </a:rPr>
              <a:t>方面部分或全部考虑，来决定什么车是自己需要的。对于不同的购车者，这9个方面侧重性的排序不同。</a:t>
            </a:r>
            <a:r>
              <a:rPr lang="zh-CN" altLang="en-US" sz="2800" b="1" dirty="0">
                <a:solidFill>
                  <a:srgbClr val="FF0000"/>
                </a:solidFill>
                <a:latin typeface="宋体" panose="02010600030101010101" pitchFamily="2" charset="-122"/>
              </a:rPr>
              <a:t>具体包括：</a:t>
            </a:r>
            <a:r>
              <a:rPr lang="zh-CN" altLang="en-US" sz="2800" b="1" dirty="0">
                <a:latin typeface="宋体" panose="02010600030101010101" pitchFamily="2" charset="-122"/>
              </a:rPr>
              <a:t>汽车整体形象、成长或成功欲、安全、人际关系、便利、系统化、兴趣嗜好、价格和服务。</a:t>
            </a:r>
            <a:endParaRPr lang="zh-CN" altLang="en-US" sz="2800" b="1" dirty="0">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6" name="组合 31745"/>
          <p:cNvGrpSpPr/>
          <p:nvPr/>
        </p:nvGrpSpPr>
        <p:grpSpPr>
          <a:xfrm>
            <a:off x="1187450" y="1341438"/>
            <a:ext cx="6481763" cy="4712772"/>
            <a:chOff x="0" y="0"/>
            <a:chExt cx="3811" cy="2685"/>
          </a:xfrm>
        </p:grpSpPr>
        <p:pic>
          <p:nvPicPr>
            <p:cNvPr id="31747" name="图片 31746" descr="3-3"/>
            <p:cNvPicPr>
              <a:picLocks noChangeAspect="1"/>
            </p:cNvPicPr>
            <p:nvPr/>
          </p:nvPicPr>
          <p:blipFill>
            <a:blip r:embed="rId1"/>
            <a:stretch>
              <a:fillRect/>
            </a:stretch>
          </p:blipFill>
          <p:spPr>
            <a:xfrm>
              <a:off x="0" y="0"/>
              <a:ext cx="3811" cy="2295"/>
            </a:xfrm>
            <a:prstGeom prst="rect">
              <a:avLst/>
            </a:prstGeom>
            <a:noFill/>
            <a:ln w="9525">
              <a:noFill/>
            </a:ln>
          </p:spPr>
        </p:pic>
        <p:sp>
          <p:nvSpPr>
            <p:cNvPr id="31748" name="文本框 31747"/>
            <p:cNvSpPr txBox="1"/>
            <p:nvPr/>
          </p:nvSpPr>
          <p:spPr>
            <a:xfrm>
              <a:off x="394" y="2458"/>
              <a:ext cx="2783" cy="227"/>
            </a:xfrm>
            <a:prstGeom prst="rect">
              <a:avLst/>
            </a:prstGeom>
            <a:noFill/>
            <a:ln w="9525">
              <a:noFill/>
            </a:ln>
          </p:spPr>
          <p:txBody>
            <a:bodyPr vert="horz" wrap="square" anchor="t">
              <a:spAutoFit/>
            </a:bodyPr>
            <a:p>
              <a:pPr algn="ctr"/>
              <a:r>
                <a:rPr lang="zh-CN" altLang="en-US" sz="2000" b="1" dirty="0">
                  <a:solidFill>
                    <a:srgbClr val="FF0000"/>
                  </a:solidFill>
                  <a:latin typeface="Comic Sans MS" panose="030F0702030302020204" pitchFamily="2" charset="0"/>
                  <a:ea typeface="黑体" panose="02010609060101010101" pitchFamily="49" charset="-122"/>
                </a:rPr>
                <a:t>图5</a:t>
              </a:r>
              <a:r>
                <a:rPr lang="de-DE" altLang="en-US" sz="2000" b="1" dirty="0">
                  <a:solidFill>
                    <a:srgbClr val="FF0000"/>
                  </a:solidFill>
                  <a:latin typeface="Comic Sans MS" panose="030F0702030302020204" pitchFamily="2" charset="0"/>
                  <a:ea typeface="黑体" panose="02010609060101010101" pitchFamily="49" charset="-122"/>
                </a:rPr>
                <a:t>-</a:t>
              </a:r>
              <a:r>
                <a:rPr lang="en-US" altLang="de-DE" sz="2000" b="1" dirty="0">
                  <a:solidFill>
                    <a:srgbClr val="FF0000"/>
                  </a:solidFill>
                  <a:latin typeface="Comic Sans MS" panose="030F0702030302020204" pitchFamily="2" charset="0"/>
                  <a:ea typeface="黑体" panose="02010609060101010101" pitchFamily="49" charset="-122"/>
                </a:rPr>
                <a:t>2</a:t>
              </a:r>
              <a:r>
                <a:rPr lang="de-DE" altLang="en-US" sz="2000" b="1" dirty="0">
                  <a:solidFill>
                    <a:srgbClr val="FF0000"/>
                  </a:solidFill>
                  <a:latin typeface="Comic Sans MS" panose="030F0702030302020204" pitchFamily="2" charset="0"/>
                  <a:ea typeface="黑体" panose="02010609060101010101" pitchFamily="49" charset="-122"/>
                </a:rPr>
                <a:t> </a:t>
              </a:r>
              <a:r>
                <a:rPr lang="zh-CN" altLang="en-US" sz="2000" b="1" dirty="0">
                  <a:solidFill>
                    <a:srgbClr val="FF0000"/>
                  </a:solidFill>
                  <a:latin typeface="Comic Sans MS" panose="030F0702030302020204" pitchFamily="2" charset="0"/>
                  <a:ea typeface="黑体" panose="02010609060101010101" pitchFamily="49" charset="-122"/>
                </a:rPr>
                <a:t>马斯洛需要层次理论示意图</a:t>
              </a:r>
              <a:endParaRPr lang="zh-CN" altLang="en-US" sz="2000" b="1" dirty="0">
                <a:solidFill>
                  <a:srgbClr val="FF0000"/>
                </a:solidFill>
                <a:latin typeface="Comic Sans MS" panose="030F0702030302020204" pitchFamily="2" charset="0"/>
                <a:ea typeface="黑体" panose="02010609060101010101" pitchFamily="49" charset="-122"/>
              </a:endParaRPr>
            </a:p>
          </p:txBody>
        </p:sp>
      </p:gr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500066" y="6556375"/>
            <a:ext cx="1295400" cy="292100"/>
          </a:xfrm>
        </p:spPr>
        <p:txBody>
          <a:bodyPr/>
          <a:lstStyle/>
          <a:p>
            <a:pPr>
              <a:defRPr/>
            </a:pPr>
            <a:fld id="{66F97974-FEEE-448E-9669-2FEE1EAB4580}" type="slidenum">
              <a:rPr lang="zh-CN" altLang="en-US" smtClean="0"/>
            </a:fld>
            <a:endParaRPr lang="en-US" altLang="zh-CN" dirty="0"/>
          </a:p>
        </p:txBody>
      </p:sp>
      <p:sp>
        <p:nvSpPr>
          <p:cNvPr id="47" name="TextBox 46"/>
          <p:cNvSpPr txBox="1"/>
          <p:nvPr/>
        </p:nvSpPr>
        <p:spPr>
          <a:xfrm>
            <a:off x="214282" y="785794"/>
            <a:ext cx="8715436" cy="48372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ts val="4000"/>
              </a:lnSpc>
              <a:buClr>
                <a:srgbClr val="000000"/>
              </a:buClr>
              <a:buFont typeface="Wingdings" panose="05000000000000000000" pitchFamily="2" charset="2"/>
              <a:buChar char="p"/>
              <a:defRPr/>
            </a:pPr>
            <a:r>
              <a:rPr lang="zh-CN" altLang="en-US" sz="2400" b="1" dirty="0" smtClean="0">
                <a:solidFill>
                  <a:srgbClr val="FF0000"/>
                </a:solidFill>
                <a:latin typeface="微软雅黑" panose="020B0503020204020204" pitchFamily="34" charset="-122"/>
                <a:ea typeface="微软雅黑" panose="020B0503020204020204" pitchFamily="34" charset="-122"/>
              </a:rPr>
              <a:t>汽车消费者的动机</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en-US" altLang="zh-CN" dirty="0" smtClean="0">
                <a:solidFill>
                  <a:srgbClr val="000000"/>
                </a:solidFill>
                <a:latin typeface="微软雅黑" panose="020B0503020204020204" pitchFamily="34" charset="-122"/>
                <a:ea typeface="微软雅黑" panose="020B0503020204020204" pitchFamily="34" charset="-122"/>
              </a:rPr>
              <a:t>1</a:t>
            </a:r>
            <a:r>
              <a:rPr lang="zh-CN" altLang="en-US" dirty="0" smtClean="0">
                <a:solidFill>
                  <a:srgbClr val="000000"/>
                </a:solidFill>
                <a:latin typeface="微软雅黑" panose="020B0503020204020204" pitchFamily="34" charset="-122"/>
                <a:ea typeface="微软雅黑" panose="020B0503020204020204" pitchFamily="34" charset="-122"/>
              </a:rPr>
              <a:t>）生存及健康的愿望；</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en-US" altLang="zh-CN" dirty="0" smtClean="0">
                <a:solidFill>
                  <a:srgbClr val="000000"/>
                </a:solidFill>
                <a:latin typeface="微软雅黑" panose="020B0503020204020204" pitchFamily="34" charset="-122"/>
                <a:ea typeface="微软雅黑" panose="020B0503020204020204" pitchFamily="34" charset="-122"/>
              </a:rPr>
              <a:t>2</a:t>
            </a:r>
            <a:r>
              <a:rPr lang="zh-CN" altLang="en-US" dirty="0" smtClean="0">
                <a:solidFill>
                  <a:srgbClr val="000000"/>
                </a:solidFill>
                <a:latin typeface="微软雅黑" panose="020B0503020204020204" pitchFamily="34" charset="-122"/>
                <a:ea typeface="微软雅黑" panose="020B0503020204020204" pitchFamily="34" charset="-122"/>
              </a:rPr>
              <a:t>）赚钱的愿望；</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en-US" altLang="zh-CN" dirty="0" smtClean="0">
                <a:solidFill>
                  <a:srgbClr val="000000"/>
                </a:solidFill>
                <a:latin typeface="微软雅黑" panose="020B0503020204020204" pitchFamily="34" charset="-122"/>
                <a:ea typeface="微软雅黑" panose="020B0503020204020204" pitchFamily="34" charset="-122"/>
              </a:rPr>
              <a:t>3</a:t>
            </a:r>
            <a:r>
              <a:rPr lang="zh-CN" altLang="en-US" dirty="0" smtClean="0">
                <a:solidFill>
                  <a:srgbClr val="000000"/>
                </a:solidFill>
                <a:latin typeface="微软雅黑" panose="020B0503020204020204" pitchFamily="34" charset="-122"/>
                <a:ea typeface="微软雅黑" panose="020B0503020204020204" pitchFamily="34" charset="-122"/>
              </a:rPr>
              <a:t>）个人地位重要性的愿望；</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en-US" altLang="zh-CN" dirty="0" smtClean="0">
                <a:solidFill>
                  <a:srgbClr val="000000"/>
                </a:solidFill>
                <a:latin typeface="微软雅黑" panose="020B0503020204020204" pitchFamily="34" charset="-122"/>
                <a:ea typeface="微软雅黑" panose="020B0503020204020204" pitchFamily="34" charset="-122"/>
              </a:rPr>
              <a:t>4</a:t>
            </a:r>
            <a:r>
              <a:rPr lang="zh-CN" altLang="en-US" dirty="0" smtClean="0">
                <a:solidFill>
                  <a:srgbClr val="000000"/>
                </a:solidFill>
                <a:latin typeface="微软雅黑" panose="020B0503020204020204" pitchFamily="34" charset="-122"/>
                <a:ea typeface="微软雅黑" panose="020B0503020204020204" pitchFamily="34" charset="-122"/>
              </a:rPr>
              <a:t>）家庭关系和睦的愿望；</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en-US" altLang="zh-CN" dirty="0" smtClean="0">
                <a:solidFill>
                  <a:srgbClr val="000000"/>
                </a:solidFill>
                <a:latin typeface="微软雅黑" panose="020B0503020204020204" pitchFamily="34" charset="-122"/>
                <a:ea typeface="微软雅黑" panose="020B0503020204020204" pitchFamily="34" charset="-122"/>
              </a:rPr>
              <a:t>5</a:t>
            </a:r>
            <a:r>
              <a:rPr lang="zh-CN" altLang="en-US" dirty="0" smtClean="0">
                <a:solidFill>
                  <a:srgbClr val="000000"/>
                </a:solidFill>
                <a:latin typeface="微软雅黑" panose="020B0503020204020204" pitchFamily="34" charset="-122"/>
                <a:ea typeface="微软雅黑" panose="020B0503020204020204" pitchFamily="34" charset="-122"/>
              </a:rPr>
              <a:t>）吸引异性的愿望；</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en-US" altLang="zh-CN" dirty="0" smtClean="0">
                <a:solidFill>
                  <a:srgbClr val="000000"/>
                </a:solidFill>
                <a:latin typeface="微软雅黑" panose="020B0503020204020204" pitchFamily="34" charset="-122"/>
                <a:ea typeface="微软雅黑" panose="020B0503020204020204" pitchFamily="34" charset="-122"/>
              </a:rPr>
              <a:t>6</a:t>
            </a:r>
            <a:r>
              <a:rPr lang="zh-CN" altLang="en-US" dirty="0" smtClean="0">
                <a:solidFill>
                  <a:srgbClr val="000000"/>
                </a:solidFill>
                <a:latin typeface="微软雅黑" panose="020B0503020204020204" pitchFamily="34" charset="-122"/>
                <a:ea typeface="微软雅黑" panose="020B0503020204020204" pitchFamily="34" charset="-122"/>
              </a:rPr>
              <a:t>）领先的愿望；</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en-US" altLang="zh-CN" dirty="0" smtClean="0">
                <a:solidFill>
                  <a:srgbClr val="000000"/>
                </a:solidFill>
                <a:latin typeface="微软雅黑" panose="020B0503020204020204" pitchFamily="34" charset="-122"/>
                <a:ea typeface="微软雅黑" panose="020B0503020204020204" pitchFamily="34" charset="-122"/>
              </a:rPr>
              <a:t>7</a:t>
            </a:r>
            <a:r>
              <a:rPr lang="zh-CN" altLang="en-US" dirty="0" smtClean="0">
                <a:solidFill>
                  <a:srgbClr val="000000"/>
                </a:solidFill>
                <a:latin typeface="微软雅黑" panose="020B0503020204020204" pitchFamily="34" charset="-122"/>
                <a:ea typeface="微软雅黑" panose="020B0503020204020204" pitchFamily="34" charset="-122"/>
              </a:rPr>
              <a:t>）追求利益的愿望。</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当前，中国汽车消费者购车动机比较情感化，对销售人员的信任大多建立在感性基础上。</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buFont typeface="Wingdings" panose="05000000000000000000" pitchFamily="2" charset="2"/>
              <a:buChar char="u"/>
              <a:defRPr/>
            </a:pPr>
            <a:r>
              <a:rPr lang="zh-CN" altLang="en-US" dirty="0" smtClean="0">
                <a:solidFill>
                  <a:srgbClr val="000000"/>
                </a:solidFill>
                <a:latin typeface="微软雅黑" panose="020B0503020204020204" pitchFamily="34" charset="-122"/>
                <a:ea typeface="微软雅黑" panose="020B0503020204020204" pitchFamily="34" charset="-122"/>
              </a:rPr>
              <a:t>不同类型的动机对费者购车的影响 </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购车动机分为显性动机和隐形动机。</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sp>
        <p:nvSpPr>
          <p:cNvPr id="2"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pic>
        <p:nvPicPr>
          <p:cNvPr id="116741" name="图片 116740" descr="b6ab8545c2f5fe2b55c0c5f21eac049b">
            <a:hlinkClick r:id="rId1"/>
          </p:cNvPr>
          <p:cNvPicPr>
            <a:picLocks noChangeAspect="1"/>
          </p:cNvPicPr>
          <p:nvPr/>
        </p:nvPicPr>
        <p:blipFill>
          <a:blip r:embed="rId2"/>
          <a:stretch>
            <a:fillRect/>
          </a:stretch>
        </p:blipFill>
        <p:spPr>
          <a:xfrm>
            <a:off x="6642100" y="916305"/>
            <a:ext cx="1846263" cy="2590800"/>
          </a:xfrm>
          <a:prstGeom prst="rect">
            <a:avLst/>
          </a:prstGeom>
          <a:noFill/>
          <a:ln w="9525">
            <a:noFill/>
          </a:ln>
        </p:spPr>
      </p:pic>
    </p:spTree>
  </p:cSld>
  <p:clrMapOvr>
    <a:masterClrMapping/>
  </p:clrMapOvr>
  <p:transition spd="slow">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占位符 32769"/>
          <p:cNvSpPr/>
          <p:nvPr>
            <p:ph type="body" idx="1"/>
          </p:nvPr>
        </p:nvSpPr>
        <p:spPr>
          <a:xfrm>
            <a:off x="457200" y="1008063"/>
            <a:ext cx="8229600" cy="5392737"/>
          </a:xfrm>
          <a:noFill/>
          <a:ln w="28575" cmpd="sng">
            <a:solidFill>
              <a:srgbClr val="FF0000"/>
            </a:solidFill>
            <a:prstDash val="solid"/>
          </a:ln>
        </p:spPr>
        <p:txBody>
          <a:bodyPr/>
          <a:p>
            <a:pPr marL="1905" indent="-344805">
              <a:lnSpc>
                <a:spcPct val="90000"/>
              </a:lnSpc>
              <a:buNone/>
            </a:pPr>
            <a:r>
              <a:rPr lang="zh-CN" altLang="en-US" sz="2800" b="1" dirty="0">
                <a:solidFill>
                  <a:srgbClr val="FF0066"/>
                </a:solidFill>
                <a:latin typeface="宋体" panose="02010600030101010101" pitchFamily="2" charset="-122"/>
              </a:rPr>
              <a:t>3）购买动机</a:t>
            </a:r>
            <a:endParaRPr lang="zh-CN" altLang="en-US" sz="2800" b="1" dirty="0">
              <a:solidFill>
                <a:srgbClr val="FF0066"/>
              </a:solidFill>
              <a:latin typeface="宋体" panose="02010600030101010101" pitchFamily="2" charset="-122"/>
            </a:endParaRPr>
          </a:p>
          <a:p>
            <a:pPr marL="1905" indent="-344805">
              <a:lnSpc>
                <a:spcPct val="150000"/>
              </a:lnSpc>
              <a:buNone/>
            </a:pPr>
            <a:r>
              <a:rPr lang="zh-CN" altLang="en-US" sz="2800" b="1" dirty="0">
                <a:latin typeface="宋体" panose="02010600030101010101" pitchFamily="2" charset="-122"/>
              </a:rPr>
              <a:t>    </a:t>
            </a:r>
            <a:r>
              <a:rPr lang="zh-CN" altLang="en-US" sz="2700" b="1" dirty="0">
                <a:latin typeface="宋体" panose="02010600030101010101" pitchFamily="2" charset="-122"/>
              </a:rPr>
              <a:t>动机：一种基于需要而由各种刺激引起的心理冲动。汽车消费者常见的购买动机有以下8种：</a:t>
            </a:r>
            <a:endParaRPr lang="zh-CN" altLang="en-US" sz="2700" b="1" dirty="0">
              <a:latin typeface="宋体" panose="02010600030101010101" pitchFamily="2" charset="-122"/>
            </a:endParaRPr>
          </a:p>
          <a:p>
            <a:pPr marL="1905" indent="-344805">
              <a:lnSpc>
                <a:spcPct val="150000"/>
              </a:lnSpc>
              <a:buNone/>
            </a:pPr>
            <a:r>
              <a:rPr lang="zh-CN" altLang="en-US" sz="2700" b="1" dirty="0">
                <a:solidFill>
                  <a:srgbClr val="0000FF"/>
                </a:solidFill>
                <a:latin typeface="宋体" panose="02010600030101010101" pitchFamily="2" charset="-122"/>
              </a:rPr>
              <a:t>①求实动机</a:t>
            </a:r>
            <a:endParaRPr lang="zh-CN" altLang="en-US" sz="2700" b="1" dirty="0">
              <a:solidFill>
                <a:srgbClr val="0000FF"/>
              </a:solidFill>
              <a:latin typeface="宋体" panose="02010600030101010101" pitchFamily="2" charset="-122"/>
            </a:endParaRPr>
          </a:p>
          <a:p>
            <a:pPr marL="1905" indent="-344805">
              <a:lnSpc>
                <a:spcPct val="150000"/>
              </a:lnSpc>
              <a:buNone/>
            </a:pPr>
            <a:r>
              <a:rPr lang="zh-CN" altLang="en-US" sz="2700" b="1" dirty="0">
                <a:latin typeface="宋体" panose="02010600030101010101" pitchFamily="2" charset="-122"/>
              </a:rPr>
              <a:t>    指消费者以追求商品或服务的使用价值为主要目的动机。</a:t>
            </a:r>
            <a:endParaRPr lang="zh-CN" altLang="en-US" sz="2700" b="1" dirty="0">
              <a:latin typeface="宋体" panose="02010600030101010101" pitchFamily="2" charset="-122"/>
            </a:endParaRPr>
          </a:p>
          <a:p>
            <a:pPr marL="1905" indent="-344805">
              <a:lnSpc>
                <a:spcPct val="150000"/>
              </a:lnSpc>
              <a:buNone/>
            </a:pPr>
            <a:r>
              <a:rPr lang="zh-CN" altLang="en-US" sz="2700" b="1" dirty="0">
                <a:latin typeface="宋体" panose="02010600030101010101" pitchFamily="2" charset="-122"/>
              </a:rPr>
              <a:t>    消费者特点：重视汽车的技术性能和实用价值。</a:t>
            </a:r>
            <a:endParaRPr lang="zh-CN" altLang="en-US" sz="2700" b="1" dirty="0">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文本占位符 33793"/>
          <p:cNvSpPr/>
          <p:nvPr>
            <p:ph type="body" idx="1"/>
          </p:nvPr>
        </p:nvSpPr>
        <p:spPr>
          <a:xfrm>
            <a:off x="457200" y="1047750"/>
            <a:ext cx="8229600" cy="5483225"/>
          </a:xfrm>
          <a:noFill/>
          <a:ln w="28575" cmpd="sng">
            <a:solidFill>
              <a:srgbClr val="FF0000"/>
            </a:solidFill>
            <a:prstDash val="solid"/>
          </a:ln>
        </p:spPr>
        <p:txBody>
          <a:bodyPr/>
          <a:p>
            <a:pPr marL="1905" indent="-344805">
              <a:lnSpc>
                <a:spcPct val="80000"/>
              </a:lnSpc>
              <a:buNone/>
            </a:pPr>
            <a:r>
              <a:rPr lang="en-US" altLang="zh-CN" sz="2700" b="1">
                <a:solidFill>
                  <a:srgbClr val="0000FF"/>
                </a:solidFill>
                <a:latin typeface="宋体" panose="02010600030101010101" pitchFamily="2" charset="-122"/>
              </a:rPr>
              <a:t>②</a:t>
            </a:r>
            <a:r>
              <a:rPr lang="zh-CN" altLang="en-US" sz="2700" b="1">
                <a:solidFill>
                  <a:srgbClr val="0000FF"/>
                </a:solidFill>
                <a:latin typeface="宋体" panose="02010600030101010101" pitchFamily="2" charset="-122"/>
              </a:rPr>
              <a:t>求便动机</a:t>
            </a:r>
            <a:endParaRPr lang="zh-CN" altLang="en-US" sz="2700" b="1">
              <a:solidFill>
                <a:srgbClr val="0000FF"/>
              </a:solidFill>
              <a:latin typeface="宋体" panose="02010600030101010101" pitchFamily="2" charset="-122"/>
            </a:endParaRPr>
          </a:p>
          <a:p>
            <a:pPr marL="1905" indent="-344805">
              <a:lnSpc>
                <a:spcPct val="110000"/>
              </a:lnSpc>
              <a:buNone/>
            </a:pPr>
            <a:r>
              <a:rPr lang="zh-CN" altLang="en-US" sz="2700" b="1">
                <a:latin typeface="宋体" panose="02010600030101010101" pitchFamily="2" charset="-122"/>
              </a:rPr>
              <a:t>    指消费者以追求商品购买和使用过程中的省时、便利为主要目的动机。</a:t>
            </a:r>
            <a:endParaRPr lang="zh-CN" altLang="en-US" sz="2700" b="1">
              <a:latin typeface="宋体" panose="02010600030101010101" pitchFamily="2" charset="-122"/>
            </a:endParaRPr>
          </a:p>
          <a:p>
            <a:pPr marL="1905" indent="-344805">
              <a:lnSpc>
                <a:spcPct val="120000"/>
              </a:lnSpc>
              <a:buNone/>
            </a:pPr>
            <a:r>
              <a:rPr lang="zh-CN" altLang="en-US" sz="2700" b="1">
                <a:latin typeface="宋体" panose="02010600030101010101" pitchFamily="2" charset="-122"/>
              </a:rPr>
              <a:t>    消费者特点：关心能否快速方便地提车，关注汽车是否便于使用和维修。</a:t>
            </a:r>
            <a:endParaRPr lang="zh-CN" altLang="en-US" sz="2700" b="1">
              <a:latin typeface="宋体" panose="02010600030101010101" pitchFamily="2" charset="-122"/>
            </a:endParaRPr>
          </a:p>
          <a:p>
            <a:pPr marL="1905" indent="-344805">
              <a:lnSpc>
                <a:spcPct val="110000"/>
              </a:lnSpc>
              <a:buNone/>
            </a:pPr>
            <a:r>
              <a:rPr lang="en-US" altLang="zh-CN" sz="2700" b="1">
                <a:solidFill>
                  <a:srgbClr val="0000FF"/>
                </a:solidFill>
                <a:latin typeface="宋体" panose="02010600030101010101" pitchFamily="2" charset="-122"/>
              </a:rPr>
              <a:t>③</a:t>
            </a:r>
            <a:r>
              <a:rPr lang="zh-CN" altLang="en-US" sz="2700" b="1">
                <a:solidFill>
                  <a:srgbClr val="0000FF"/>
                </a:solidFill>
                <a:latin typeface="宋体" panose="02010600030101010101" pitchFamily="2" charset="-122"/>
              </a:rPr>
              <a:t>求新动机</a:t>
            </a:r>
            <a:endParaRPr lang="zh-CN" altLang="en-US" sz="2700" b="1">
              <a:solidFill>
                <a:srgbClr val="0000FF"/>
              </a:solidFill>
              <a:latin typeface="宋体" panose="02010600030101010101" pitchFamily="2" charset="-122"/>
            </a:endParaRPr>
          </a:p>
          <a:p>
            <a:pPr marL="1905" indent="-344805">
              <a:lnSpc>
                <a:spcPct val="110000"/>
              </a:lnSpc>
              <a:buNone/>
            </a:pPr>
            <a:r>
              <a:rPr lang="zh-CN" altLang="en-US" sz="2700" b="1">
                <a:latin typeface="宋体" panose="02010600030101010101" pitchFamily="2" charset="-122"/>
              </a:rPr>
              <a:t>    指消费者以追求商品或服务的时尚、新颖、奇特为主要目的动机。</a:t>
            </a:r>
            <a:endParaRPr lang="zh-CN" altLang="en-US" sz="2700" b="1">
              <a:latin typeface="宋体" panose="02010600030101010101" pitchFamily="2" charset="-122"/>
            </a:endParaRPr>
          </a:p>
          <a:p>
            <a:pPr marL="1905" indent="-344805">
              <a:lnSpc>
                <a:spcPct val="120000"/>
              </a:lnSpc>
              <a:buNone/>
            </a:pPr>
            <a:r>
              <a:rPr lang="zh-CN" altLang="en-US" sz="2700" b="1">
                <a:latin typeface="宋体" panose="02010600030101010101" pitchFamily="2" charset="-122"/>
              </a:rPr>
              <a:t>    消费者特点：特别注重汽车是否是新产品、新款式、新花色等。</a:t>
            </a:r>
            <a:endParaRPr lang="zh-CN" altLang="en-US" sz="2700" b="1">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占位符 34817"/>
          <p:cNvSpPr/>
          <p:nvPr>
            <p:ph type="body" idx="1"/>
          </p:nvPr>
        </p:nvSpPr>
        <p:spPr>
          <a:xfrm>
            <a:off x="335280" y="1229043"/>
            <a:ext cx="8472488" cy="4737100"/>
          </a:xfrm>
          <a:noFill/>
          <a:ln w="28575" cmpd="sng">
            <a:solidFill>
              <a:srgbClr val="FF0000"/>
            </a:solidFill>
            <a:prstDash val="solid"/>
          </a:ln>
        </p:spPr>
        <p:txBody>
          <a:bodyPr/>
          <a:p>
            <a:pPr marL="1905" indent="-344805">
              <a:buNone/>
            </a:pPr>
            <a:r>
              <a:rPr lang="en-US" altLang="zh-CN" sz="2800" b="1">
                <a:solidFill>
                  <a:srgbClr val="0000FF"/>
                </a:solidFill>
                <a:latin typeface="宋体" panose="02010600030101010101" pitchFamily="2" charset="-122"/>
              </a:rPr>
              <a:t>④</a:t>
            </a:r>
            <a:r>
              <a:rPr lang="zh-CN" altLang="en-US" sz="2800" b="1">
                <a:solidFill>
                  <a:srgbClr val="0000FF"/>
                </a:solidFill>
                <a:latin typeface="宋体" panose="02010600030101010101" pitchFamily="2" charset="-122"/>
              </a:rPr>
              <a:t>求廉动机</a:t>
            </a:r>
            <a:endParaRPr lang="zh-CN" altLang="en-US" sz="2800" b="1">
              <a:solidFill>
                <a:srgbClr val="0000FF"/>
              </a:solidFill>
              <a:latin typeface="宋体" panose="02010600030101010101" pitchFamily="2" charset="-122"/>
            </a:endParaRPr>
          </a:p>
          <a:p>
            <a:pPr marL="1905" indent="-344805">
              <a:lnSpc>
                <a:spcPct val="160000"/>
              </a:lnSpc>
              <a:buNone/>
            </a:pPr>
            <a:r>
              <a:rPr lang="zh-CN" altLang="en-US" sz="2800" b="1">
                <a:latin typeface="宋体" panose="02010600030101010101" pitchFamily="2" charset="-122"/>
              </a:rPr>
              <a:t>    指消费者以追求商品或服务的价格低廉为主要目的动机。</a:t>
            </a:r>
            <a:endParaRPr lang="zh-CN" altLang="en-US" sz="2800" b="1">
              <a:latin typeface="宋体" panose="02010600030101010101" pitchFamily="2" charset="-122"/>
            </a:endParaRPr>
          </a:p>
          <a:p>
            <a:pPr marL="1905" indent="-344805">
              <a:lnSpc>
                <a:spcPct val="180000"/>
              </a:lnSpc>
              <a:buNone/>
            </a:pPr>
            <a:r>
              <a:rPr lang="zh-CN" altLang="en-US" sz="2800" b="1">
                <a:latin typeface="宋体" panose="02010600030101010101" pitchFamily="2" charset="-122"/>
              </a:rPr>
              <a:t>    消费者特点：宁肯多花体力和精力，多方面了解和比较各品牌的价格差异，在其他条件大体相同的情况下，会选择价格便宜的汽车。</a:t>
            </a:r>
            <a:endParaRPr lang="zh-CN" altLang="en-US" sz="2800" b="1">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占位符 35841"/>
          <p:cNvSpPr/>
          <p:nvPr>
            <p:ph type="body" idx="1"/>
          </p:nvPr>
        </p:nvSpPr>
        <p:spPr>
          <a:xfrm>
            <a:off x="367348" y="996950"/>
            <a:ext cx="8408987" cy="5130800"/>
          </a:xfrm>
          <a:noFill/>
          <a:ln w="28575" cmpd="sng">
            <a:solidFill>
              <a:srgbClr val="FF0000"/>
            </a:solidFill>
            <a:prstDash val="solid"/>
          </a:ln>
        </p:spPr>
        <p:txBody>
          <a:bodyPr/>
          <a:p>
            <a:pPr marL="1905" indent="-344805">
              <a:lnSpc>
                <a:spcPct val="90000"/>
              </a:lnSpc>
              <a:buNone/>
            </a:pPr>
            <a:r>
              <a:rPr lang="zh-CN" altLang="en-US" sz="2800" b="1" dirty="0">
                <a:solidFill>
                  <a:srgbClr val="0000FF"/>
                </a:solidFill>
                <a:latin typeface="宋体" panose="02010600030101010101" pitchFamily="2" charset="-122"/>
              </a:rPr>
              <a:t>⑤求美动机</a:t>
            </a:r>
            <a:endParaRPr lang="zh-CN" altLang="en-US" sz="2800" b="1" dirty="0">
              <a:solidFill>
                <a:srgbClr val="0000FF"/>
              </a:solidFill>
              <a:latin typeface="宋体" panose="02010600030101010101" pitchFamily="2" charset="-122"/>
            </a:endParaRPr>
          </a:p>
          <a:p>
            <a:pPr marL="1905" indent="-344805">
              <a:lnSpc>
                <a:spcPct val="120000"/>
              </a:lnSpc>
              <a:buNone/>
            </a:pPr>
            <a:r>
              <a:rPr lang="zh-CN" altLang="en-US" sz="2800" b="1" dirty="0">
                <a:latin typeface="宋体" panose="02010600030101010101" pitchFamily="2" charset="-122"/>
              </a:rPr>
              <a:t>   </a:t>
            </a:r>
            <a:r>
              <a:rPr lang="zh-CN" altLang="en-US" sz="2700" b="1" dirty="0">
                <a:latin typeface="宋体" panose="02010600030101010101" pitchFamily="2" charset="-122"/>
              </a:rPr>
              <a:t> 指消费者以追求商品的欣赏价值和艺术价值为主要目的动机。</a:t>
            </a:r>
            <a:endParaRPr lang="zh-CN" altLang="en-US" sz="2700" b="1" dirty="0">
              <a:latin typeface="宋体" panose="02010600030101010101" pitchFamily="2" charset="-122"/>
            </a:endParaRPr>
          </a:p>
          <a:p>
            <a:pPr marL="1905" indent="-344805">
              <a:lnSpc>
                <a:spcPct val="120000"/>
              </a:lnSpc>
              <a:buNone/>
            </a:pPr>
            <a:r>
              <a:rPr lang="zh-CN" altLang="en-US" sz="2700" b="1" dirty="0">
                <a:latin typeface="宋体" panose="02010600030101010101" pitchFamily="2" charset="-122"/>
              </a:rPr>
              <a:t>    消费者特点：特别看重汽车的颜色、造型、款式等，对汽车本身的实用价值和价格的考虑尚在其次。</a:t>
            </a:r>
            <a:endParaRPr lang="zh-CN" altLang="en-US" sz="2800" b="1" dirty="0">
              <a:latin typeface="宋体" panose="02010600030101010101" pitchFamily="2" charset="-122"/>
            </a:endParaRPr>
          </a:p>
          <a:p>
            <a:pPr marL="1905" indent="-344805">
              <a:lnSpc>
                <a:spcPct val="120000"/>
              </a:lnSpc>
              <a:buNone/>
            </a:pPr>
            <a:r>
              <a:rPr lang="zh-CN" altLang="en-US" sz="2800" b="1" dirty="0">
                <a:solidFill>
                  <a:srgbClr val="0000FF"/>
                </a:solidFill>
                <a:latin typeface="宋体" panose="02010600030101010101" pitchFamily="2" charset="-122"/>
              </a:rPr>
              <a:t>⑥偏好性动机</a:t>
            </a:r>
            <a:endParaRPr lang="zh-CN" altLang="en-US" sz="2800" b="1" dirty="0">
              <a:solidFill>
                <a:srgbClr val="0000FF"/>
              </a:solidFill>
              <a:latin typeface="宋体" panose="02010600030101010101" pitchFamily="2" charset="-122"/>
            </a:endParaRPr>
          </a:p>
          <a:p>
            <a:pPr marL="1905" indent="-344805">
              <a:lnSpc>
                <a:spcPct val="120000"/>
              </a:lnSpc>
              <a:buNone/>
            </a:pPr>
            <a:r>
              <a:rPr lang="zh-CN" altLang="en-US" sz="2800" b="1" dirty="0">
                <a:latin typeface="宋体" panose="02010600030101010101" pitchFamily="2" charset="-122"/>
              </a:rPr>
              <a:t>    </a:t>
            </a:r>
            <a:r>
              <a:rPr lang="zh-CN" altLang="en-US" sz="2700" b="1" dirty="0">
                <a:latin typeface="宋体" panose="02010600030101010101" pitchFamily="2" charset="-122"/>
              </a:rPr>
              <a:t>指消费者以满足个人特殊兴趣、爱好为主的购买动机。</a:t>
            </a:r>
            <a:endParaRPr lang="zh-CN" altLang="en-US" sz="2700" b="1" dirty="0">
              <a:latin typeface="宋体" panose="02010600030101010101" pitchFamily="2" charset="-122"/>
            </a:endParaRPr>
          </a:p>
          <a:p>
            <a:pPr marL="1905" indent="-344805">
              <a:lnSpc>
                <a:spcPct val="120000"/>
              </a:lnSpc>
              <a:buNone/>
            </a:pPr>
            <a:r>
              <a:rPr lang="zh-CN" altLang="en-US" sz="2700" b="1" dirty="0">
                <a:latin typeface="宋体" panose="02010600030101010101" pitchFamily="2" charset="-122"/>
              </a:rPr>
              <a:t>    消费者特点：往往只对某一类型的汽车感兴趣。</a:t>
            </a:r>
            <a:endParaRPr lang="zh-CN" altLang="en-US" sz="2700" b="1" dirty="0">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文本占位符 36865"/>
          <p:cNvSpPr/>
          <p:nvPr>
            <p:ph type="body" idx="1"/>
          </p:nvPr>
        </p:nvSpPr>
        <p:spPr>
          <a:xfrm>
            <a:off x="457200" y="1047750"/>
            <a:ext cx="8229600" cy="5080000"/>
          </a:xfrm>
          <a:noFill/>
          <a:ln w="28575" cmpd="sng">
            <a:solidFill>
              <a:srgbClr val="FF0000"/>
            </a:solidFill>
            <a:prstDash val="solid"/>
          </a:ln>
        </p:spPr>
        <p:txBody>
          <a:bodyPr/>
          <a:p>
            <a:pPr marL="1905" indent="-344805">
              <a:lnSpc>
                <a:spcPct val="80000"/>
              </a:lnSpc>
              <a:buNone/>
            </a:pPr>
            <a:r>
              <a:rPr lang="zh-CN" altLang="en-US" sz="2800" b="1" dirty="0">
                <a:solidFill>
                  <a:srgbClr val="0000FF"/>
                </a:solidFill>
                <a:latin typeface="宋体" panose="02010600030101010101" pitchFamily="2" charset="-122"/>
              </a:rPr>
              <a:t>⑦求名动机</a:t>
            </a:r>
            <a:endParaRPr lang="zh-CN" altLang="en-US" sz="2800" b="1" dirty="0">
              <a:solidFill>
                <a:srgbClr val="0000FF"/>
              </a:solidFill>
              <a:latin typeface="宋体" panose="02010600030101010101" pitchFamily="2" charset="-122"/>
            </a:endParaRPr>
          </a:p>
          <a:p>
            <a:pPr marL="1905" indent="-344805">
              <a:lnSpc>
                <a:spcPct val="120000"/>
              </a:lnSpc>
              <a:buNone/>
            </a:pPr>
            <a:r>
              <a:rPr lang="zh-CN" altLang="en-US" sz="2800" b="1" dirty="0">
                <a:latin typeface="宋体" panose="02010600030101010101" pitchFamily="2" charset="-122"/>
              </a:rPr>
              <a:t>    指消费者以追求名牌、高档商品，借以显示或提高自己的身份、地位而形成的购买动机。</a:t>
            </a:r>
            <a:endParaRPr lang="zh-CN" altLang="en-US" sz="2800" b="1" dirty="0">
              <a:latin typeface="宋体" panose="02010600030101010101" pitchFamily="2" charset="-122"/>
            </a:endParaRPr>
          </a:p>
          <a:p>
            <a:pPr marL="1905" indent="-344805">
              <a:lnSpc>
                <a:spcPct val="120000"/>
              </a:lnSpc>
              <a:buNone/>
            </a:pPr>
            <a:r>
              <a:rPr lang="zh-CN" altLang="en-US" sz="2800" b="1" dirty="0">
                <a:latin typeface="宋体" panose="02010600030101010101" pitchFamily="2" charset="-122"/>
              </a:rPr>
              <a:t>    消费者特点：倾向于高档化、名贵化汽车。</a:t>
            </a:r>
            <a:endParaRPr lang="zh-CN" altLang="en-US" sz="2800" b="1" dirty="0">
              <a:latin typeface="宋体" panose="02010600030101010101" pitchFamily="2" charset="-122"/>
            </a:endParaRPr>
          </a:p>
          <a:p>
            <a:pPr marL="1905" indent="-344805">
              <a:lnSpc>
                <a:spcPct val="120000"/>
              </a:lnSpc>
              <a:buNone/>
            </a:pPr>
            <a:r>
              <a:rPr lang="zh-CN" altLang="en-US" sz="2800" b="1" dirty="0">
                <a:solidFill>
                  <a:srgbClr val="0000FF"/>
                </a:solidFill>
                <a:latin typeface="宋体" panose="02010600030101010101" pitchFamily="2" charset="-122"/>
              </a:rPr>
              <a:t>⑧模仿或从众动机</a:t>
            </a:r>
            <a:endParaRPr lang="zh-CN" altLang="en-US" sz="2800" b="1" dirty="0">
              <a:solidFill>
                <a:srgbClr val="0000FF"/>
              </a:solidFill>
              <a:latin typeface="宋体" panose="02010600030101010101" pitchFamily="2" charset="-122"/>
            </a:endParaRPr>
          </a:p>
          <a:p>
            <a:pPr marL="1905" indent="-344805">
              <a:lnSpc>
                <a:spcPct val="120000"/>
              </a:lnSpc>
              <a:buNone/>
            </a:pPr>
            <a:r>
              <a:rPr lang="zh-CN" altLang="en-US" sz="2800" b="1" dirty="0">
                <a:latin typeface="宋体" panose="02010600030101010101" pitchFamily="2" charset="-122"/>
              </a:rPr>
              <a:t>    指消费者在购买商品时不自觉地模仿他人的购买行为而形成的动机。</a:t>
            </a:r>
            <a:endParaRPr lang="zh-CN" altLang="en-US" sz="2800" b="1" dirty="0">
              <a:latin typeface="宋体" panose="02010600030101010101" pitchFamily="2" charset="-122"/>
            </a:endParaRPr>
          </a:p>
          <a:p>
            <a:pPr marL="1905" indent="-344805">
              <a:lnSpc>
                <a:spcPct val="120000"/>
              </a:lnSpc>
              <a:buNone/>
            </a:pPr>
            <a:r>
              <a:rPr lang="zh-CN" altLang="en-US" sz="2800" b="1" dirty="0">
                <a:latin typeface="宋体" panose="02010600030101010101" pitchFamily="2" charset="-122"/>
              </a:rPr>
              <a:t>    消费者特点：总是模仿他们崇拜或尊敬的人，或者跟着潮流走，不愿突出，也不甘落后。</a:t>
            </a:r>
            <a:endParaRPr lang="zh-CN" altLang="en-US" sz="2800" b="1" dirty="0">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0" y="6556375"/>
            <a:ext cx="1295400" cy="292100"/>
          </a:xfrm>
        </p:spPr>
        <p:txBody>
          <a:bodyPr/>
          <a:lstStyle/>
          <a:p>
            <a:pPr>
              <a:defRPr/>
            </a:pPr>
            <a:fld id="{66F97974-FEEE-448E-9669-2FEE1EAB4580}" type="slidenum">
              <a:rPr lang="zh-CN" altLang="en-US" smtClean="0"/>
            </a:fld>
            <a:endParaRPr lang="en-US" altLang="zh-CN"/>
          </a:p>
        </p:txBody>
      </p:sp>
      <p:sp>
        <p:nvSpPr>
          <p:cNvPr id="18" name="Text Box 13"/>
          <p:cNvSpPr txBox="1">
            <a:spLocks noChangeArrowheads="1"/>
          </p:cNvSpPr>
          <p:nvPr/>
        </p:nvSpPr>
        <p:spPr bwMode="auto">
          <a:xfrm>
            <a:off x="681328" y="950895"/>
            <a:ext cx="7643866" cy="706755"/>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lstStyle/>
          <a:p>
            <a:pPr eaLnBrk="0" hangingPunct="0">
              <a:defRPr/>
            </a:pPr>
            <a:r>
              <a:rPr lang="zh-CN" altLang="en-US" sz="4000" b="1" dirty="0" smtClean="0">
                <a:solidFill>
                  <a:srgbClr val="000000"/>
                </a:solidFill>
                <a:latin typeface="Arial" panose="020B0604020202020204" pitchFamily="34" charset="0"/>
              </a:rPr>
              <a:t>项目五  汽车消费心理与消费行为</a:t>
            </a:r>
            <a:endParaRPr lang="zh-CN" altLang="en-US" sz="4000" b="1" dirty="0">
              <a:solidFill>
                <a:srgbClr val="000000"/>
              </a:solidFill>
              <a:latin typeface="Arial" panose="020B0604020202020204" pitchFamily="34" charset="0"/>
            </a:endParaRPr>
          </a:p>
        </p:txBody>
      </p:sp>
      <p:sp>
        <p:nvSpPr>
          <p:cNvPr id="7" name="TextBox 6"/>
          <p:cNvSpPr txBox="1"/>
          <p:nvPr/>
        </p:nvSpPr>
        <p:spPr>
          <a:xfrm>
            <a:off x="681355" y="2247265"/>
            <a:ext cx="7644130" cy="21431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ts val="4000"/>
              </a:lnSpc>
              <a:buClr>
                <a:srgbClr val="000000"/>
              </a:buClr>
              <a:buFont typeface="Wingdings" panose="05000000000000000000" pitchFamily="2" charset="2"/>
              <a:buChar char="p"/>
              <a:defRPr/>
            </a:pPr>
            <a:r>
              <a:rPr lang="zh-CN" altLang="en-US" sz="2400" b="1" dirty="0" smtClean="0">
                <a:solidFill>
                  <a:srgbClr val="FF0000"/>
                </a:solidFill>
                <a:latin typeface="微软雅黑" panose="020B0503020204020204" pitchFamily="34" charset="-122"/>
                <a:ea typeface="微软雅黑" panose="020B0503020204020204" pitchFamily="34" charset="-122"/>
              </a:rPr>
              <a:t>学习内容</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gn="just">
              <a:lnSpc>
                <a:spcPts val="4000"/>
              </a:lnSpc>
              <a:buClr>
                <a:srgbClr val="000000"/>
              </a:buClr>
              <a:buFont typeface="Wingdings" panose="05000000000000000000" pitchFamily="2" charset="2"/>
              <a:buChar char="l"/>
              <a:defRPr/>
            </a:pPr>
            <a:r>
              <a:rPr lang="zh-CN" altLang="en-US" dirty="0" smtClean="0">
                <a:solidFill>
                  <a:srgbClr val="000000"/>
                </a:solidFill>
                <a:latin typeface="微软雅黑" panose="020B0503020204020204" pitchFamily="34" charset="-122"/>
                <a:ea typeface="微软雅黑" panose="020B0503020204020204" pitchFamily="34" charset="-122"/>
              </a:rPr>
              <a:t>第一节   汽车市场的特点和用户类型</a:t>
            </a:r>
            <a:endParaRPr lang="zh-CN" altLang="en-US" dirty="0" smtClean="0">
              <a:solidFill>
                <a:srgbClr val="000000"/>
              </a:solidFill>
              <a:latin typeface="微软雅黑" panose="020B0503020204020204" pitchFamily="34" charset="-122"/>
              <a:ea typeface="微软雅黑" panose="020B0503020204020204" pitchFamily="34" charset="-122"/>
            </a:endParaRPr>
          </a:p>
          <a:p>
            <a:pPr algn="just">
              <a:lnSpc>
                <a:spcPts val="4000"/>
              </a:lnSpc>
              <a:buClr>
                <a:srgbClr val="000000"/>
              </a:buClr>
              <a:buFont typeface="Wingdings" panose="05000000000000000000" pitchFamily="2" charset="2"/>
              <a:buChar char="l"/>
              <a:defRPr/>
            </a:pPr>
            <a:r>
              <a:rPr lang="zh-CN" altLang="en-US" dirty="0" smtClean="0">
                <a:solidFill>
                  <a:srgbClr val="000000"/>
                </a:solidFill>
                <a:latin typeface="微软雅黑" panose="020B0503020204020204" pitchFamily="34" charset="-122"/>
                <a:ea typeface="微软雅黑" panose="020B0503020204020204" pitchFamily="34" charset="-122"/>
              </a:rPr>
              <a:t>第二节   汽车生活资料市场的消费心理与消费行为</a:t>
            </a:r>
            <a:endParaRPr lang="zh-CN" altLang="en-US" dirty="0" smtClean="0">
              <a:solidFill>
                <a:srgbClr val="000000"/>
              </a:solidFill>
              <a:latin typeface="微软雅黑" panose="020B0503020204020204" pitchFamily="34" charset="-122"/>
              <a:ea typeface="微软雅黑" panose="020B0503020204020204" pitchFamily="34" charset="-122"/>
            </a:endParaRPr>
          </a:p>
          <a:p>
            <a:pPr algn="just">
              <a:lnSpc>
                <a:spcPts val="4000"/>
              </a:lnSpc>
              <a:buClr>
                <a:srgbClr val="000000"/>
              </a:buClr>
              <a:buFont typeface="Wingdings" panose="05000000000000000000" pitchFamily="2" charset="2"/>
              <a:buChar char="l"/>
              <a:defRPr/>
            </a:pPr>
            <a:r>
              <a:rPr lang="zh-CN" altLang="en-US" dirty="0" smtClean="0">
                <a:solidFill>
                  <a:srgbClr val="000000"/>
                </a:solidFill>
                <a:latin typeface="微软雅黑" panose="020B0503020204020204" pitchFamily="34" charset="-122"/>
                <a:ea typeface="微软雅黑" panose="020B0503020204020204" pitchFamily="34" charset="-122"/>
              </a:rPr>
              <a:t>第三节   汽车生产资料市场的消费心理与消费行为</a:t>
            </a:r>
            <a:endParaRPr lang="zh-CN" altLang="en-US" dirty="0" smtClean="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strips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78485" y="1360805"/>
            <a:ext cx="7987665" cy="3658870"/>
          </a:xfrm>
        </p:spPr>
        <p:txBody>
          <a:bodyPr/>
          <a:p>
            <a:r>
              <a:rPr lang="zh-CN" altLang="en-US">
                <a:solidFill>
                  <a:srgbClr val="FF0000"/>
                </a:solidFill>
              </a:rPr>
              <a:t>案例：购买动机的来源</a:t>
            </a:r>
            <a:endParaRPr lang="zh-CN" altLang="en-US"/>
          </a:p>
          <a:p>
            <a:pPr marL="0" indent="0">
              <a:buNone/>
            </a:pPr>
            <a:r>
              <a:rPr lang="zh-CN" altLang="en-US"/>
              <a:t>     </a:t>
            </a:r>
            <a:r>
              <a:rPr lang="zh-CN" altLang="en-US">
                <a:solidFill>
                  <a:schemeClr val="tx1"/>
                </a:solidFill>
              </a:rPr>
              <a:t> 有位先生到悉尼参加大型车展，他在一部车前徘徊许久，始终没有决定是否要买。第二天，他又来了，这一次没有任何犹豫，直接找到负责车展销售的人员，签合同，付定金，购买了这辆豪华汽车。为了研究他的动机，事后杂志社的记者采访了他，问他是什么原因使他在第二天下决心购买这部车。他的回答非常简单：我太太。</a:t>
            </a:r>
            <a:endParaRPr lang="zh-CN" altLang="en-US">
              <a:solidFill>
                <a:schemeClr val="tx1"/>
              </a:solidFill>
            </a:endParaRPr>
          </a:p>
        </p:txBody>
      </p:sp>
      <p:sp>
        <p:nvSpPr>
          <p:cNvPr id="18" name="Text Box 13"/>
          <p:cNvSpPr txBox="1">
            <a:spLocks noChangeArrowheads="1"/>
          </p:cNvSpPr>
          <p:nvPr/>
        </p:nvSpPr>
        <p:spPr bwMode="auto">
          <a:xfrm>
            <a:off x="180975" y="247015"/>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占位符 37889"/>
          <p:cNvSpPr/>
          <p:nvPr>
            <p:ph type="body" idx="1"/>
          </p:nvPr>
        </p:nvSpPr>
        <p:spPr>
          <a:xfrm>
            <a:off x="457200" y="1009650"/>
            <a:ext cx="8229600" cy="5483225"/>
          </a:xfrm>
          <a:noFill/>
          <a:ln w="28575" cmpd="sng">
            <a:solidFill>
              <a:srgbClr val="FF0000"/>
            </a:solidFill>
            <a:prstDash val="solid"/>
          </a:ln>
        </p:spPr>
        <p:txBody>
          <a:bodyPr/>
          <a:p>
            <a:pPr marL="1905" indent="-344805">
              <a:buNone/>
            </a:pPr>
            <a:r>
              <a:rPr lang="zh-CN" altLang="en-US" sz="2800" b="1" dirty="0">
                <a:solidFill>
                  <a:srgbClr val="FF0066"/>
                </a:solidFill>
              </a:rPr>
              <a:t>4）感知</a:t>
            </a:r>
            <a:endParaRPr lang="zh-CN" altLang="en-US" sz="2800" b="1" dirty="0">
              <a:solidFill>
                <a:srgbClr val="FF0066"/>
              </a:solidFill>
            </a:endParaRPr>
          </a:p>
          <a:p>
            <a:pPr marL="1905" indent="-344805">
              <a:lnSpc>
                <a:spcPct val="150000"/>
              </a:lnSpc>
              <a:buNone/>
            </a:pPr>
            <a:r>
              <a:rPr lang="zh-CN" altLang="en-US" sz="2800" b="1" dirty="0"/>
              <a:t>       感知：指人们通过自己的身体感觉器官对外界刺激物所做出的反应。人们大致经历以下三种感知过程：选择性注意、选择性理解和选择性记忆。</a:t>
            </a:r>
            <a:endParaRPr lang="zh-CN" altLang="en-US" sz="2800" b="1" dirty="0"/>
          </a:p>
          <a:p>
            <a:pPr marL="1905" indent="-344805">
              <a:lnSpc>
                <a:spcPct val="150000"/>
              </a:lnSpc>
              <a:buNone/>
            </a:pPr>
            <a:r>
              <a:rPr lang="zh-CN" altLang="en-US" sz="2800" b="1" dirty="0">
                <a:solidFill>
                  <a:srgbClr val="FF0066"/>
                </a:solidFill>
              </a:rPr>
              <a:t>5）学习</a:t>
            </a:r>
            <a:endParaRPr lang="zh-CN" altLang="en-US" sz="2800" b="1" dirty="0">
              <a:solidFill>
                <a:srgbClr val="FF0066"/>
              </a:solidFill>
            </a:endParaRPr>
          </a:p>
          <a:p>
            <a:pPr marL="1905" indent="-344805">
              <a:lnSpc>
                <a:spcPct val="150000"/>
              </a:lnSpc>
              <a:buNone/>
            </a:pPr>
            <a:r>
              <a:rPr lang="zh-CN" altLang="en-US" sz="2800" b="1" dirty="0"/>
              <a:t>       学习：某种体验所产生的一种相对持久的行为变化，是驱使力、刺激、诱因、反应和强化等互相作用的结果。</a:t>
            </a:r>
            <a:endParaRPr lang="zh-CN" altLang="en-US" sz="2800" b="1" dirty="0"/>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占位符 38913"/>
          <p:cNvSpPr/>
          <p:nvPr>
            <p:ph type="body" idx="1"/>
          </p:nvPr>
        </p:nvSpPr>
        <p:spPr>
          <a:xfrm>
            <a:off x="536575" y="1005205"/>
            <a:ext cx="8229600" cy="3863975"/>
          </a:xfrm>
          <a:noFill/>
          <a:ln w="28575" cmpd="sng">
            <a:solidFill>
              <a:srgbClr val="FF0000"/>
            </a:solidFill>
            <a:prstDash val="solid"/>
          </a:ln>
        </p:spPr>
        <p:txBody>
          <a:bodyPr/>
          <a:p>
            <a:pPr marL="1905" indent="-344805" latinLnBrk="0">
              <a:lnSpc>
                <a:spcPct val="170000"/>
              </a:lnSpc>
              <a:spcBef>
                <a:spcPts val="0"/>
              </a:spcBef>
              <a:buNone/>
            </a:pPr>
            <a:r>
              <a:rPr lang="en-US" altLang="zh-CN" sz="2800" b="1">
                <a:latin typeface="宋体" panose="02010600030101010101" pitchFamily="2" charset="-122"/>
              </a:rPr>
              <a:t>    </a:t>
            </a:r>
            <a:r>
              <a:rPr lang="zh-CN" altLang="en-US" sz="2800" b="1">
                <a:latin typeface="宋体" panose="02010600030101010101" pitchFamily="2" charset="-122"/>
              </a:rPr>
              <a:t>汽车消费者在购买和使用汽车的过程中，逐步获得信息、知识和经验，并根据经验调整自己的购买行为。由于汽车市场营销环境的不断变化，新产品、新品牌不断涌现，汽车消费者必须经过多方收集有关信息之后，才能做出购买汽车的决策。</a:t>
            </a:r>
            <a:endParaRPr lang="zh-CN" altLang="en-US" sz="2800" b="1">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pic>
        <p:nvPicPr>
          <p:cNvPr id="117765" name="图片 117764" descr="36412_588863">
            <a:hlinkClick r:id="rId1"/>
          </p:cNvPr>
          <p:cNvPicPr>
            <a:picLocks noChangeAspect="1"/>
          </p:cNvPicPr>
          <p:nvPr/>
        </p:nvPicPr>
        <p:blipFill>
          <a:blip r:embed="rId2"/>
          <a:stretch>
            <a:fillRect/>
          </a:stretch>
        </p:blipFill>
        <p:spPr>
          <a:xfrm>
            <a:off x="3046095" y="4978083"/>
            <a:ext cx="3343275" cy="1827212"/>
          </a:xfrm>
          <a:prstGeom prst="rect">
            <a:avLst/>
          </a:prstGeom>
          <a:noFill/>
          <a:ln w="9525">
            <a:noFill/>
          </a:ln>
        </p:spPr>
      </p:pic>
    </p:spTree>
  </p:cSld>
  <p:clrMapOvr>
    <a:masterClrMapping/>
  </p:clrMapOvr>
  <p:transition spd="med">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文本占位符 39937"/>
          <p:cNvSpPr/>
          <p:nvPr>
            <p:ph type="body" idx="1"/>
          </p:nvPr>
        </p:nvSpPr>
        <p:spPr>
          <a:xfrm>
            <a:off x="457200" y="1035050"/>
            <a:ext cx="8229600" cy="5351463"/>
          </a:xfrm>
          <a:noFill/>
          <a:ln w="28575" cmpd="sng">
            <a:solidFill>
              <a:srgbClr val="FF0000"/>
            </a:solidFill>
            <a:prstDash val="solid"/>
          </a:ln>
        </p:spPr>
        <p:txBody>
          <a:bodyPr/>
          <a:p>
            <a:pPr marL="1905" indent="-344805">
              <a:buNone/>
            </a:pPr>
            <a:r>
              <a:rPr lang="zh-CN" altLang="en-US" sz="2800" b="1" dirty="0">
                <a:solidFill>
                  <a:srgbClr val="FF0066"/>
                </a:solidFill>
                <a:latin typeface="宋体" panose="02010600030101010101" pitchFamily="2" charset="-122"/>
              </a:rPr>
              <a:t>6）信念与态度</a:t>
            </a:r>
            <a:endParaRPr lang="zh-CN" altLang="en-US" sz="2800" b="1" dirty="0">
              <a:solidFill>
                <a:srgbClr val="FF0066"/>
              </a:solidFill>
              <a:latin typeface="宋体" panose="02010600030101010101" pitchFamily="2" charset="-122"/>
            </a:endParaRPr>
          </a:p>
          <a:p>
            <a:pPr marL="1905" indent="-344805">
              <a:lnSpc>
                <a:spcPct val="130000"/>
              </a:lnSpc>
              <a:buNone/>
            </a:pPr>
            <a:r>
              <a:rPr lang="zh-CN" altLang="en-US" sz="2800" b="1" dirty="0"/>
              <a:t>     </a:t>
            </a:r>
            <a:r>
              <a:rPr lang="zh-CN" altLang="en-US" sz="2700" b="1" dirty="0"/>
              <a:t>  信念：指人们对事物所持的描述性思想，汽车消费者通常会根据自己的信念购车，错误的信念会阻碍购买行动。</a:t>
            </a:r>
            <a:endParaRPr lang="zh-CN" altLang="en-US" sz="2700" b="1" dirty="0"/>
          </a:p>
          <a:p>
            <a:pPr marL="1905" indent="-344805">
              <a:lnSpc>
                <a:spcPct val="130000"/>
              </a:lnSpc>
              <a:buNone/>
            </a:pPr>
            <a:r>
              <a:rPr lang="zh-CN" altLang="en-US" sz="2700" b="1" dirty="0"/>
              <a:t>       态度：指人们对某些事物或观点所持的正面或反面的认识上的评价、情感上的感受和行动上的倾向, 它的形成是逐渐的，一旦形成就不会轻易改变。汽车市场营销人员应该考虑如何改变自己的产品或形象,使之符合消费者的信念与态度。</a:t>
            </a:r>
            <a:endParaRPr lang="zh-CN" altLang="en-US" sz="2700" b="1" dirty="0"/>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ln w="28575" cmpd="sng">
            <a:solidFill>
              <a:srgbClr val="FF0000"/>
            </a:solidFill>
            <a:prstDash val="solid"/>
          </a:ln>
        </p:spPr>
        <p:txBody>
          <a:bodyPr/>
          <a:p>
            <a:pPr marL="1905" indent="-344805" latinLnBrk="0">
              <a:lnSpc>
                <a:spcPct val="150000"/>
              </a:lnSpc>
              <a:spcBef>
                <a:spcPts val="0"/>
              </a:spcBef>
              <a:buNone/>
            </a:pPr>
            <a:r>
              <a:rPr lang="en-US" altLang="zh-CN" sz="2400">
                <a:solidFill>
                  <a:schemeClr val="tx1"/>
                </a:solidFill>
              </a:rPr>
              <a:t>1.</a:t>
            </a:r>
            <a:r>
              <a:rPr lang="en-US" altLang="zh-CN" sz="2400">
                <a:solidFill>
                  <a:schemeClr val="tx1"/>
                </a:solidFill>
                <a:sym typeface="+mn-ea"/>
              </a:rPr>
              <a:t>汽车消费者购买决策的内容</a:t>
            </a:r>
            <a:endParaRPr lang="zh-CN" altLang="en-US" sz="2400" b="1" dirty="0">
              <a:solidFill>
                <a:srgbClr val="0000FF"/>
              </a:solidFill>
              <a:latin typeface="宋体" panose="02010600030101010101" pitchFamily="2" charset="-122"/>
            </a:endParaRPr>
          </a:p>
          <a:p>
            <a:pPr marL="1905" indent="-344805" latinLnBrk="0">
              <a:lnSpc>
                <a:spcPct val="150000"/>
              </a:lnSpc>
              <a:spcBef>
                <a:spcPts val="0"/>
              </a:spcBef>
              <a:buNone/>
            </a:pPr>
            <a:r>
              <a:rPr lang="zh-CN" altLang="en-US" sz="2400" dirty="0">
                <a:latin typeface="宋体" panose="02010600030101010101" pitchFamily="2" charset="-122"/>
                <a:sym typeface="+mn-ea"/>
              </a:rPr>
              <a:t>  </a:t>
            </a:r>
            <a:r>
              <a:rPr lang="zh-CN" altLang="en-US" sz="2400" dirty="0">
                <a:solidFill>
                  <a:schemeClr val="tx1"/>
                </a:solidFill>
                <a:latin typeface="宋体" panose="02010600030101010101" pitchFamily="2" charset="-122"/>
                <a:sym typeface="+mn-ea"/>
              </a:rPr>
              <a:t>  购买决策的内容：汽车消费者前期准备购买活动的集中体现，是购买过程中最为关键的阶段。</a:t>
            </a:r>
            <a:r>
              <a:rPr lang="en-US" altLang="zh-CN" sz="2400" dirty="0">
                <a:solidFill>
                  <a:srgbClr val="FF0000"/>
                </a:solidFill>
                <a:latin typeface="宋体" panose="02010600030101010101" pitchFamily="2" charset="-122"/>
                <a:sym typeface="+mn-ea"/>
              </a:rPr>
              <a:t>“5W1H”</a:t>
            </a:r>
            <a:endParaRPr lang="zh-CN" altLang="en-US" sz="2400" dirty="0">
              <a:latin typeface="宋体" panose="02010600030101010101" pitchFamily="2" charset="-122"/>
              <a:sym typeface="+mn-ea"/>
            </a:endParaRPr>
          </a:p>
          <a:p>
            <a:pPr marL="1905" indent="-344805" latinLnBrk="0">
              <a:lnSpc>
                <a:spcPct val="150000"/>
              </a:lnSpc>
              <a:spcBef>
                <a:spcPts val="0"/>
              </a:spcBef>
              <a:buNone/>
            </a:pPr>
            <a:r>
              <a:rPr lang="zh-CN" altLang="en-US" sz="2000" dirty="0">
                <a:latin typeface="宋体" panose="02010600030101010101" pitchFamily="2" charset="-122"/>
                <a:sym typeface="+mn-ea"/>
              </a:rPr>
              <a:t>     </a:t>
            </a:r>
            <a:r>
              <a:rPr lang="zh-CN" altLang="en-US" sz="2000" dirty="0">
                <a:solidFill>
                  <a:srgbClr val="FF0000"/>
                </a:solidFill>
                <a:latin typeface="宋体" panose="02010600030101010101" pitchFamily="2" charset="-122"/>
                <a:sym typeface="+mn-ea"/>
              </a:rPr>
              <a:t>为什么买（Why）</a:t>
            </a:r>
            <a:endParaRPr lang="zh-CN" altLang="en-US" sz="2000" dirty="0">
              <a:solidFill>
                <a:srgbClr val="FF0000"/>
              </a:solidFill>
              <a:latin typeface="宋体" panose="02010600030101010101" pitchFamily="2" charset="-122"/>
              <a:sym typeface="+mn-ea"/>
            </a:endParaRPr>
          </a:p>
          <a:p>
            <a:pPr marL="1905" indent="-344805" latinLnBrk="0">
              <a:lnSpc>
                <a:spcPct val="150000"/>
              </a:lnSpc>
              <a:spcBef>
                <a:spcPts val="0"/>
              </a:spcBef>
              <a:buNone/>
            </a:pPr>
            <a:r>
              <a:rPr lang="zh-CN" altLang="en-US" sz="2000" dirty="0">
                <a:solidFill>
                  <a:srgbClr val="FF0000"/>
                </a:solidFill>
                <a:latin typeface="宋体" panose="02010600030101010101" pitchFamily="2" charset="-122"/>
                <a:sym typeface="+mn-ea"/>
              </a:rPr>
              <a:t>     买什么（What）</a:t>
            </a:r>
            <a:endParaRPr lang="zh-CN" altLang="en-US" sz="2000" dirty="0">
              <a:solidFill>
                <a:srgbClr val="FF0000"/>
              </a:solidFill>
              <a:latin typeface="宋体" panose="02010600030101010101" pitchFamily="2" charset="-122"/>
              <a:sym typeface="+mn-ea"/>
            </a:endParaRPr>
          </a:p>
          <a:p>
            <a:pPr marL="1905" indent="-344805" latinLnBrk="0">
              <a:lnSpc>
                <a:spcPct val="150000"/>
              </a:lnSpc>
              <a:spcBef>
                <a:spcPts val="0"/>
              </a:spcBef>
              <a:buNone/>
            </a:pPr>
            <a:r>
              <a:rPr lang="zh-CN" altLang="en-US" sz="2000" dirty="0">
                <a:solidFill>
                  <a:srgbClr val="FF0000"/>
                </a:solidFill>
                <a:latin typeface="宋体" panose="02010600030101010101" pitchFamily="2" charset="-122"/>
                <a:sym typeface="+mn-ea"/>
              </a:rPr>
              <a:t>     什么时候买（When）</a:t>
            </a:r>
            <a:endParaRPr lang="zh-CN" altLang="en-US" sz="2000" dirty="0">
              <a:solidFill>
                <a:srgbClr val="FF0000"/>
              </a:solidFill>
              <a:latin typeface="宋体" panose="02010600030101010101" pitchFamily="2" charset="-122"/>
              <a:sym typeface="+mn-ea"/>
            </a:endParaRPr>
          </a:p>
          <a:p>
            <a:pPr marL="1905" indent="-344805" latinLnBrk="0">
              <a:lnSpc>
                <a:spcPct val="150000"/>
              </a:lnSpc>
              <a:spcBef>
                <a:spcPts val="0"/>
              </a:spcBef>
              <a:buNone/>
            </a:pPr>
            <a:r>
              <a:rPr lang="zh-CN" altLang="en-US" sz="2000" dirty="0">
                <a:solidFill>
                  <a:srgbClr val="FF0000"/>
                </a:solidFill>
                <a:latin typeface="宋体" panose="02010600030101010101" pitchFamily="2" charset="-122"/>
                <a:sym typeface="+mn-ea"/>
              </a:rPr>
              <a:t>     在哪儿买（Where）</a:t>
            </a:r>
            <a:endParaRPr lang="zh-CN" altLang="en-US" sz="2000" dirty="0">
              <a:solidFill>
                <a:srgbClr val="FF0000"/>
              </a:solidFill>
              <a:latin typeface="宋体" panose="02010600030101010101" pitchFamily="2" charset="-122"/>
              <a:sym typeface="+mn-ea"/>
            </a:endParaRPr>
          </a:p>
          <a:p>
            <a:pPr marL="1905" indent="-344805" latinLnBrk="0">
              <a:lnSpc>
                <a:spcPct val="150000"/>
              </a:lnSpc>
              <a:spcBef>
                <a:spcPts val="0"/>
              </a:spcBef>
              <a:buNone/>
            </a:pPr>
            <a:r>
              <a:rPr lang="zh-CN" altLang="en-US" sz="2000" dirty="0">
                <a:solidFill>
                  <a:srgbClr val="FF0000"/>
                </a:solidFill>
                <a:latin typeface="宋体" panose="02010600030101010101" pitchFamily="2" charset="-122"/>
                <a:sym typeface="+mn-ea"/>
              </a:rPr>
              <a:t>     由谁买（Who）</a:t>
            </a:r>
            <a:endParaRPr lang="zh-CN" altLang="en-US" sz="2000" dirty="0">
              <a:solidFill>
                <a:srgbClr val="FF0000"/>
              </a:solidFill>
              <a:latin typeface="宋体" panose="02010600030101010101" pitchFamily="2" charset="-122"/>
              <a:sym typeface="+mn-ea"/>
            </a:endParaRPr>
          </a:p>
          <a:p>
            <a:pPr marL="1905" indent="-344805" latinLnBrk="0">
              <a:lnSpc>
                <a:spcPct val="150000"/>
              </a:lnSpc>
              <a:spcBef>
                <a:spcPts val="0"/>
              </a:spcBef>
              <a:buNone/>
            </a:pPr>
            <a:r>
              <a:rPr lang="zh-CN" altLang="en-US" sz="2000" dirty="0">
                <a:solidFill>
                  <a:srgbClr val="FF0000"/>
                </a:solidFill>
                <a:latin typeface="宋体" panose="02010600030101010101" pitchFamily="2" charset="-122"/>
                <a:sym typeface="+mn-ea"/>
              </a:rPr>
              <a:t>     如何买（How）</a:t>
            </a:r>
            <a:endParaRPr lang="zh-CN" altLang="en-US" sz="2000" dirty="0">
              <a:solidFill>
                <a:srgbClr val="FF0000"/>
              </a:solidFill>
              <a:latin typeface="宋体" panose="02010600030101010101" pitchFamily="2" charset="-122"/>
              <a:sym typeface="+mn-ea"/>
            </a:endParaRPr>
          </a:p>
          <a:p>
            <a:pPr marL="1905" indent="-344805" latinLnBrk="0">
              <a:lnSpc>
                <a:spcPct val="150000"/>
              </a:lnSpc>
              <a:spcBef>
                <a:spcPts val="0"/>
              </a:spcBef>
              <a:buNone/>
            </a:pPr>
            <a:endParaRPr lang="zh-CN" altLang="en-US" sz="2000" dirty="0">
              <a:solidFill>
                <a:srgbClr val="FF0000"/>
              </a:solidFill>
              <a:latin typeface="宋体" panose="02010600030101010101" pitchFamily="2" charset="-122"/>
              <a:sym typeface="+mn-ea"/>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
        <p:nvSpPr>
          <p:cNvPr id="27" name="TextBox 26"/>
          <p:cNvSpPr txBox="1"/>
          <p:nvPr/>
        </p:nvSpPr>
        <p:spPr>
          <a:xfrm>
            <a:off x="457200" y="861695"/>
            <a:ext cx="8297545" cy="39878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pPr marL="0" indent="0" algn="l">
              <a:buFont typeface="Arial" panose="020B0604020202020204" pitchFamily="34" charset="0"/>
              <a:buNone/>
            </a:pPr>
            <a:r>
              <a:rPr lang="en-US" altLang="zh-CN" sz="2000" dirty="0" smtClean="0">
                <a:solidFill>
                  <a:srgbClr val="FF0000"/>
                </a:solidFill>
                <a:latin typeface="微软雅黑" panose="020B0503020204020204" pitchFamily="34" charset="-122"/>
                <a:ea typeface="微软雅黑" panose="020B0503020204020204" pitchFamily="34" charset="-122"/>
                <a:sym typeface="+mn-ea"/>
              </a:rPr>
              <a:t>   </a:t>
            </a:r>
            <a:r>
              <a:rPr lang="zh-CN" altLang="en-US" sz="2000" dirty="0" smtClean="0">
                <a:solidFill>
                  <a:srgbClr val="FF0000"/>
                </a:solidFill>
                <a:latin typeface="微软雅黑" panose="020B0503020204020204" pitchFamily="34" charset="-122"/>
                <a:ea typeface="微软雅黑" panose="020B0503020204020204" pitchFamily="34" charset="-122"/>
                <a:sym typeface="+mn-ea"/>
              </a:rPr>
              <a:t>二、个人汽车消费者购买行为过程与类型</a:t>
            </a:r>
            <a:endParaRPr lang="zh-CN" altLang="en-US" dirty="0" smtClean="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9100" y="1173480"/>
            <a:ext cx="8305800" cy="4876800"/>
          </a:xfrm>
        </p:spPr>
        <p:txBody>
          <a:bodyPr/>
          <a:p>
            <a:pPr marL="1905" indent="-344805">
              <a:lnSpc>
                <a:spcPct val="150000"/>
              </a:lnSpc>
              <a:buNone/>
            </a:pPr>
            <a:r>
              <a:rPr lang="zh-CN" altLang="en-US">
                <a:solidFill>
                  <a:srgbClr val="FF0000"/>
                </a:solidFill>
                <a:latin typeface="宋体" panose="02010600030101010101" pitchFamily="2" charset="-122"/>
                <a:sym typeface="+mn-ea"/>
              </a:rPr>
              <a:t>为什么买</a:t>
            </a:r>
            <a:r>
              <a:rPr lang="en-US" altLang="zh-CN">
                <a:solidFill>
                  <a:srgbClr val="FF0000"/>
                </a:solidFill>
                <a:latin typeface="宋体" panose="02010600030101010101" pitchFamily="2" charset="-122"/>
                <a:sym typeface="+mn-ea"/>
              </a:rPr>
              <a:t>(Why)</a:t>
            </a:r>
            <a:endParaRPr lang="en-US" altLang="zh-CN" b="1">
              <a:solidFill>
                <a:srgbClr val="FF0000"/>
              </a:solidFill>
              <a:latin typeface="宋体" panose="02010600030101010101" pitchFamily="2" charset="-122"/>
            </a:endParaRPr>
          </a:p>
          <a:p>
            <a:pPr marL="1905" indent="-344805">
              <a:lnSpc>
                <a:spcPct val="180000"/>
              </a:lnSpc>
              <a:buNone/>
            </a:pPr>
            <a:r>
              <a:rPr lang="en-US" altLang="zh-CN">
                <a:latin typeface="宋体" panose="02010600030101010101" pitchFamily="2" charset="-122"/>
                <a:sym typeface="+mn-ea"/>
              </a:rPr>
              <a:t>    </a:t>
            </a:r>
            <a:r>
              <a:rPr lang="zh-CN" altLang="en-US">
                <a:solidFill>
                  <a:schemeClr val="tx1"/>
                </a:solidFill>
                <a:latin typeface="宋体" panose="02010600030101010101" pitchFamily="2" charset="-122"/>
                <a:sym typeface="+mn-ea"/>
              </a:rPr>
              <a:t>指汽车消费者购车的初始原因和原动力，当购车愿望强烈到一定程度，就会产生购买动机。</a:t>
            </a:r>
            <a:endParaRPr lang="zh-CN" altLang="en-US" b="1">
              <a:solidFill>
                <a:schemeClr val="tx1"/>
              </a:solidFill>
              <a:latin typeface="宋体" panose="02010600030101010101" pitchFamily="2" charset="-122"/>
            </a:endParaRPr>
          </a:p>
          <a:p>
            <a:pPr marL="1905" indent="-344805">
              <a:lnSpc>
                <a:spcPct val="180000"/>
              </a:lnSpc>
              <a:buNone/>
            </a:pPr>
            <a:r>
              <a:rPr lang="zh-CN" altLang="en-US">
                <a:solidFill>
                  <a:schemeClr val="tx1"/>
                </a:solidFill>
                <a:latin typeface="宋体" panose="02010600030101010101" pitchFamily="2" charset="-122"/>
                <a:sym typeface="+mn-ea"/>
              </a:rPr>
              <a:t>    营销人员工作：应该通过对消费者的调查和预测，明确消费者的购买动机和影响因素，然后有针对性地进行营销。</a:t>
            </a:r>
            <a:endParaRPr lang="zh-CN" altLang="en-US" b="1">
              <a:latin typeface="宋体" panose="02010600030101010101" pitchFamily="2" charset="-122"/>
            </a:endParaRPr>
          </a:p>
          <a:p>
            <a:endParaRPr lang="zh-CN" altLang="en-US"/>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文本占位符 43009"/>
          <p:cNvSpPr/>
          <p:nvPr>
            <p:ph type="body" idx="1"/>
          </p:nvPr>
        </p:nvSpPr>
        <p:spPr>
          <a:xfrm>
            <a:off x="457200" y="1073150"/>
            <a:ext cx="8229600" cy="5054600"/>
          </a:xfrm>
          <a:noFill/>
          <a:ln>
            <a:noFill/>
          </a:ln>
        </p:spPr>
        <p:txBody>
          <a:bodyPr/>
          <a:p>
            <a:pPr marL="1905" indent="-344805">
              <a:buNone/>
            </a:pPr>
            <a:r>
              <a:rPr lang="zh-CN" altLang="en-US" sz="2800" b="1">
                <a:solidFill>
                  <a:srgbClr val="FF0000"/>
                </a:solidFill>
                <a:latin typeface="宋体" panose="02010600030101010101" pitchFamily="2" charset="-122"/>
              </a:rPr>
              <a:t>买什么</a:t>
            </a:r>
            <a:r>
              <a:rPr lang="en-US" altLang="zh-CN" sz="2800" b="1">
                <a:solidFill>
                  <a:srgbClr val="FF0000"/>
                </a:solidFill>
                <a:latin typeface="宋体" panose="02010600030101010101" pitchFamily="2" charset="-122"/>
              </a:rPr>
              <a:t>(What)</a:t>
            </a:r>
            <a:endParaRPr lang="en-US" altLang="zh-CN" sz="2800" b="1">
              <a:solidFill>
                <a:srgbClr val="FF0000"/>
              </a:solidFill>
              <a:latin typeface="宋体" panose="02010600030101010101" pitchFamily="2" charset="-122"/>
            </a:endParaRPr>
          </a:p>
          <a:p>
            <a:pPr marL="1905" indent="-344805">
              <a:lnSpc>
                <a:spcPct val="180000"/>
              </a:lnSpc>
              <a:buNone/>
            </a:pPr>
            <a:r>
              <a:rPr lang="en-US" altLang="zh-CN" sz="2800" b="1">
                <a:latin typeface="宋体" panose="02010600030101010101" pitchFamily="2" charset="-122"/>
              </a:rPr>
              <a:t>    </a:t>
            </a:r>
            <a:r>
              <a:rPr lang="zh-CN" altLang="en-US" sz="2700" b="1">
                <a:solidFill>
                  <a:schemeClr val="tx1"/>
                </a:solidFill>
                <a:latin typeface="宋体" panose="02010600030101010101" pitchFamily="2" charset="-122"/>
              </a:rPr>
              <a:t>指消费者通过对各种汽车产品的综合分析，最终决定购买哪种类型、哪种款式、哪种品牌的汽车。</a:t>
            </a:r>
            <a:endParaRPr lang="zh-CN" altLang="en-US" sz="2700" b="1">
              <a:solidFill>
                <a:schemeClr val="tx1"/>
              </a:solidFill>
              <a:latin typeface="宋体" panose="02010600030101010101" pitchFamily="2" charset="-122"/>
            </a:endParaRPr>
          </a:p>
          <a:p>
            <a:pPr marL="1905" indent="-344805">
              <a:lnSpc>
                <a:spcPct val="180000"/>
              </a:lnSpc>
              <a:buNone/>
            </a:pPr>
            <a:r>
              <a:rPr lang="zh-CN" altLang="en-US" sz="2700" b="1">
                <a:solidFill>
                  <a:schemeClr val="tx1"/>
                </a:solidFill>
                <a:latin typeface="宋体" panose="02010600030101010101" pitchFamily="2" charset="-122"/>
              </a:rPr>
              <a:t>    营销人员工作：应该通过周密的市场调查，了解消费者到底需要什么样的汽车，尽量再各方面满足消费者的需求。</a:t>
            </a:r>
            <a:endParaRPr lang="zh-CN" altLang="en-US" sz="2700" b="1">
              <a:solidFill>
                <a:schemeClr val="tx1"/>
              </a:solidFill>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文本占位符 44033"/>
          <p:cNvSpPr/>
          <p:nvPr>
            <p:ph type="body" idx="1"/>
          </p:nvPr>
        </p:nvSpPr>
        <p:spPr>
          <a:xfrm>
            <a:off x="457200" y="1052513"/>
            <a:ext cx="8229600" cy="5075237"/>
          </a:xfrm>
          <a:noFill/>
          <a:ln>
            <a:noFill/>
          </a:ln>
        </p:spPr>
        <p:txBody>
          <a:bodyPr/>
          <a:p>
            <a:pPr marL="1905" indent="-344805">
              <a:lnSpc>
                <a:spcPct val="80000"/>
              </a:lnSpc>
              <a:buNone/>
            </a:pPr>
            <a:r>
              <a:rPr lang="zh-CN" altLang="en-US" sz="2800" b="1" dirty="0">
                <a:solidFill>
                  <a:srgbClr val="FF0000"/>
                </a:solidFill>
                <a:latin typeface="宋体" panose="02010600030101010101" pitchFamily="2" charset="-122"/>
              </a:rPr>
              <a:t>什么时候买(When)</a:t>
            </a:r>
            <a:endParaRPr lang="zh-CN" altLang="en-US" sz="2800" b="1" dirty="0">
              <a:solidFill>
                <a:srgbClr val="FF0000"/>
              </a:solidFill>
              <a:latin typeface="宋体" panose="02010600030101010101" pitchFamily="2" charset="-122"/>
            </a:endParaRPr>
          </a:p>
          <a:p>
            <a:pPr marL="1905" indent="-344805">
              <a:lnSpc>
                <a:spcPct val="140000"/>
              </a:lnSpc>
              <a:buNone/>
            </a:pPr>
            <a:r>
              <a:rPr lang="zh-CN" altLang="en-US" sz="2800" b="1" dirty="0">
                <a:solidFill>
                  <a:schemeClr val="tx1"/>
                </a:solidFill>
                <a:latin typeface="宋体" panose="02010600030101010101" pitchFamily="2" charset="-122"/>
              </a:rPr>
              <a:t>    指汽车消费者对购买时间的决定。</a:t>
            </a:r>
            <a:endParaRPr lang="zh-CN" altLang="en-US" sz="2800" b="1" dirty="0">
              <a:solidFill>
                <a:schemeClr val="tx1"/>
              </a:solidFill>
              <a:latin typeface="宋体" panose="02010600030101010101" pitchFamily="2" charset="-122"/>
            </a:endParaRPr>
          </a:p>
          <a:p>
            <a:pPr marL="1905" indent="-344805">
              <a:lnSpc>
                <a:spcPct val="140000"/>
              </a:lnSpc>
              <a:buNone/>
            </a:pPr>
            <a:r>
              <a:rPr lang="zh-CN" altLang="en-US" sz="2800" b="1" dirty="0">
                <a:solidFill>
                  <a:schemeClr val="tx1"/>
                </a:solidFill>
                <a:latin typeface="宋体" panose="02010600030101010101" pitchFamily="2" charset="-122"/>
              </a:rPr>
              <a:t>    营销人员工作：了解消费者购买时间的一些基本规律，采取相应的策略，达到事半功倍的效果。</a:t>
            </a:r>
            <a:endParaRPr lang="zh-CN" altLang="en-US" sz="2800" b="1" dirty="0">
              <a:latin typeface="宋体" panose="02010600030101010101" pitchFamily="2" charset="-122"/>
            </a:endParaRPr>
          </a:p>
          <a:p>
            <a:pPr marL="1905" indent="-344805">
              <a:lnSpc>
                <a:spcPct val="140000"/>
              </a:lnSpc>
              <a:buNone/>
            </a:pPr>
            <a:r>
              <a:rPr lang="zh-CN" altLang="en-US" sz="2800" b="1" dirty="0">
                <a:solidFill>
                  <a:srgbClr val="FF0000"/>
                </a:solidFill>
                <a:latin typeface="宋体" panose="02010600030101010101" pitchFamily="2" charset="-122"/>
              </a:rPr>
              <a:t>在哪儿买(Where)</a:t>
            </a:r>
            <a:endParaRPr lang="zh-CN" altLang="en-US" sz="2800" b="1" dirty="0">
              <a:solidFill>
                <a:srgbClr val="FF0000"/>
              </a:solidFill>
              <a:latin typeface="宋体" panose="02010600030101010101" pitchFamily="2" charset="-122"/>
            </a:endParaRPr>
          </a:p>
          <a:p>
            <a:pPr marL="1905" indent="-344805">
              <a:lnSpc>
                <a:spcPct val="140000"/>
              </a:lnSpc>
              <a:buNone/>
            </a:pPr>
            <a:r>
              <a:rPr lang="zh-CN" altLang="en-US" sz="2800" b="1" dirty="0">
                <a:latin typeface="宋体" panose="02010600030101010101" pitchFamily="2" charset="-122"/>
              </a:rPr>
              <a:t>   </a:t>
            </a:r>
            <a:r>
              <a:rPr lang="zh-CN" altLang="en-US" sz="2800" b="1" dirty="0">
                <a:solidFill>
                  <a:schemeClr val="tx1"/>
                </a:solidFill>
                <a:latin typeface="宋体" panose="02010600030101010101" pitchFamily="2" charset="-122"/>
              </a:rPr>
              <a:t> 指汽车消费者打算购车的具体地点。</a:t>
            </a:r>
            <a:endParaRPr lang="zh-CN" altLang="en-US" sz="2800" b="1" dirty="0">
              <a:solidFill>
                <a:schemeClr val="tx1"/>
              </a:solidFill>
              <a:latin typeface="宋体" panose="02010600030101010101" pitchFamily="2" charset="-122"/>
            </a:endParaRPr>
          </a:p>
          <a:p>
            <a:pPr marL="1905" indent="-344805">
              <a:lnSpc>
                <a:spcPct val="140000"/>
              </a:lnSpc>
              <a:buNone/>
            </a:pPr>
            <a:r>
              <a:rPr lang="zh-CN" altLang="en-US" sz="2800" b="1" dirty="0">
                <a:solidFill>
                  <a:schemeClr val="tx1"/>
                </a:solidFill>
                <a:latin typeface="宋体" panose="02010600030101010101" pitchFamily="2" charset="-122"/>
              </a:rPr>
              <a:t>    营销人员工作：要通过提高信誉、提高服务质量来吸引消费者，成为消费者的实际购买地点。</a:t>
            </a:r>
            <a:endParaRPr lang="zh-CN" altLang="en-US" sz="2800" b="1" dirty="0">
              <a:solidFill>
                <a:schemeClr val="tx1"/>
              </a:solidFill>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文本占位符 45057"/>
          <p:cNvSpPr/>
          <p:nvPr>
            <p:ph type="body" idx="1"/>
          </p:nvPr>
        </p:nvSpPr>
        <p:spPr>
          <a:xfrm>
            <a:off x="469900" y="987425"/>
            <a:ext cx="8229600" cy="5416550"/>
          </a:xfrm>
          <a:noFill/>
          <a:ln>
            <a:noFill/>
          </a:ln>
        </p:spPr>
        <p:txBody>
          <a:bodyPr/>
          <a:p>
            <a:pPr marL="1905" indent="-344805">
              <a:buNone/>
            </a:pPr>
            <a:r>
              <a:rPr lang="zh-CN" altLang="en-US" sz="2800" b="1" dirty="0">
                <a:solidFill>
                  <a:srgbClr val="FF0000"/>
                </a:solidFill>
                <a:latin typeface="宋体" panose="02010600030101010101" pitchFamily="2" charset="-122"/>
              </a:rPr>
              <a:t>由谁买(Who)</a:t>
            </a:r>
            <a:endParaRPr lang="zh-CN" altLang="en-US" sz="2800" b="1" dirty="0">
              <a:solidFill>
                <a:srgbClr val="FF0000"/>
              </a:solidFill>
              <a:latin typeface="宋体" panose="02010600030101010101" pitchFamily="2" charset="-122"/>
            </a:endParaRPr>
          </a:p>
          <a:p>
            <a:pPr marL="1905" indent="-344805">
              <a:lnSpc>
                <a:spcPct val="150000"/>
              </a:lnSpc>
              <a:buNone/>
            </a:pPr>
            <a:r>
              <a:rPr lang="zh-CN" altLang="en-US" sz="2800" b="1" dirty="0">
                <a:latin typeface="宋体" panose="02010600030101010101" pitchFamily="2" charset="-122"/>
              </a:rPr>
              <a:t>  </a:t>
            </a:r>
            <a:r>
              <a:rPr lang="zh-CN" altLang="en-US" sz="2800" b="1" dirty="0">
                <a:solidFill>
                  <a:schemeClr val="tx1"/>
                </a:solidFill>
                <a:latin typeface="宋体" panose="02010600030101010101" pitchFamily="2" charset="-122"/>
              </a:rPr>
              <a:t>  指汽车由谁来购买的问题。通常在购买汽车的过程中，有发起者、影响者、决策者、购买者、使用者5种角色。</a:t>
            </a:r>
            <a:endParaRPr lang="zh-CN" altLang="en-US" sz="2800" b="1" dirty="0">
              <a:solidFill>
                <a:schemeClr val="tx1"/>
              </a:solidFill>
              <a:latin typeface="宋体" panose="02010600030101010101" pitchFamily="2" charset="-122"/>
            </a:endParaRPr>
          </a:p>
          <a:p>
            <a:pPr marL="1905" indent="-344805">
              <a:lnSpc>
                <a:spcPct val="150000"/>
              </a:lnSpc>
              <a:buNone/>
            </a:pPr>
            <a:r>
              <a:rPr lang="zh-CN" altLang="en-US" sz="2800" b="1" dirty="0">
                <a:solidFill>
                  <a:schemeClr val="tx1"/>
                </a:solidFill>
                <a:latin typeface="宋体" panose="02010600030101010101" pitchFamily="2" charset="-122"/>
              </a:rPr>
              <a:t>    营销人员工作：分析消费者“由谁买”，要弄清楚“谁是购买者或用户”、“谁参与了购买决策”，针对5 种角色的不同地位、不同心理状态，采取针对性的方法满足他们的需求。</a:t>
            </a:r>
            <a:endParaRPr lang="zh-CN" altLang="en-US" sz="2800" b="1" dirty="0">
              <a:solidFill>
                <a:schemeClr val="tx1"/>
              </a:solidFill>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文本占位符 46081"/>
          <p:cNvSpPr/>
          <p:nvPr>
            <p:ph type="body" idx="1"/>
          </p:nvPr>
        </p:nvSpPr>
        <p:spPr>
          <a:xfrm>
            <a:off x="457200" y="1065213"/>
            <a:ext cx="8229600" cy="5062537"/>
          </a:xfrm>
          <a:noFill/>
          <a:ln>
            <a:noFill/>
          </a:ln>
        </p:spPr>
        <p:txBody>
          <a:bodyPr/>
          <a:p>
            <a:pPr marL="1905" indent="-344805">
              <a:lnSpc>
                <a:spcPct val="140000"/>
              </a:lnSpc>
              <a:buNone/>
            </a:pPr>
            <a:r>
              <a:rPr lang="zh-CN" altLang="en-US" sz="2800" b="1">
                <a:solidFill>
                  <a:srgbClr val="FF0000"/>
                </a:solidFill>
                <a:latin typeface="宋体" panose="02010600030101010101" pitchFamily="2" charset="-122"/>
              </a:rPr>
              <a:t>如何买</a:t>
            </a:r>
            <a:r>
              <a:rPr lang="en-US" altLang="zh-CN" sz="2800" b="1">
                <a:solidFill>
                  <a:srgbClr val="FF0000"/>
                </a:solidFill>
                <a:latin typeface="宋体" panose="02010600030101010101" pitchFamily="2" charset="-122"/>
              </a:rPr>
              <a:t>(How)</a:t>
            </a:r>
            <a:endParaRPr lang="en-US" altLang="zh-CN" sz="2800" b="1">
              <a:solidFill>
                <a:srgbClr val="FF0000"/>
              </a:solidFill>
              <a:latin typeface="宋体" panose="02010600030101010101" pitchFamily="2" charset="-122"/>
            </a:endParaRPr>
          </a:p>
          <a:p>
            <a:pPr marL="1905" indent="-344805">
              <a:lnSpc>
                <a:spcPct val="180000"/>
              </a:lnSpc>
              <a:buNone/>
            </a:pPr>
            <a:r>
              <a:rPr lang="en-US" altLang="zh-CN" sz="2800" b="1">
                <a:latin typeface="宋体" panose="02010600030101010101" pitchFamily="2" charset="-122"/>
              </a:rPr>
              <a:t>   </a:t>
            </a:r>
            <a:r>
              <a:rPr lang="en-US" altLang="zh-CN" sz="2800" b="1">
                <a:solidFill>
                  <a:schemeClr val="tx1"/>
                </a:solidFill>
                <a:effectLst>
                  <a:outerShdw blurRad="38100" dist="38100" dir="2700000" algn="tl">
                    <a:srgbClr val="000000">
                      <a:alpha val="43137"/>
                    </a:srgbClr>
                  </a:outerShdw>
                </a:effectLst>
                <a:latin typeface="宋体" panose="02010600030101010101" pitchFamily="2" charset="-122"/>
              </a:rPr>
              <a:t> </a:t>
            </a:r>
            <a:r>
              <a:rPr lang="zh-CN" altLang="en-US" sz="2800" b="1">
                <a:solidFill>
                  <a:schemeClr val="tx1"/>
                </a:solidFill>
                <a:effectLst>
                  <a:outerShdw blurRad="38100" dist="38100" dir="2700000" algn="tl">
                    <a:srgbClr val="000000">
                      <a:alpha val="43137"/>
                    </a:srgbClr>
                  </a:outerShdw>
                </a:effectLst>
                <a:latin typeface="宋体" panose="02010600030101010101" pitchFamily="2" charset="-122"/>
              </a:rPr>
              <a:t>指汽车消费者购买方式和付款方式，是现场付款还是分期付款，是订购还是现场提车。</a:t>
            </a:r>
            <a:endParaRPr lang="zh-CN" altLang="en-US" sz="2800" b="1">
              <a:solidFill>
                <a:schemeClr val="tx1"/>
              </a:solidFill>
              <a:effectLst>
                <a:outerShdw blurRad="38100" dist="38100" dir="2700000" algn="tl">
                  <a:srgbClr val="000000">
                    <a:alpha val="43137"/>
                  </a:srgbClr>
                </a:outerShdw>
              </a:effectLst>
              <a:latin typeface="宋体" panose="02010600030101010101" pitchFamily="2" charset="-122"/>
            </a:endParaRPr>
          </a:p>
          <a:p>
            <a:pPr marL="1905" indent="-344805">
              <a:lnSpc>
                <a:spcPct val="180000"/>
              </a:lnSpc>
              <a:buNone/>
            </a:pPr>
            <a:r>
              <a:rPr lang="zh-CN" altLang="en-US" sz="2800" b="1">
                <a:solidFill>
                  <a:schemeClr val="tx1"/>
                </a:solidFill>
                <a:effectLst>
                  <a:outerShdw blurRad="38100" dist="38100" dir="2700000" algn="tl">
                    <a:srgbClr val="000000">
                      <a:alpha val="43137"/>
                    </a:srgbClr>
                  </a:outerShdw>
                </a:effectLst>
                <a:latin typeface="宋体" panose="02010600030101010101" pitchFamily="2" charset="-122"/>
              </a:rPr>
              <a:t>    营销人员工作：应充分考虑到消费者的不同购买方式，制订出相应的销售策略</a:t>
            </a:r>
            <a:r>
              <a:rPr lang="en-US" altLang="zh-CN" sz="2800" b="1">
                <a:solidFill>
                  <a:schemeClr val="tx1"/>
                </a:solidFill>
                <a:effectLst>
                  <a:outerShdw blurRad="38100" dist="38100" dir="2700000" algn="tl">
                    <a:srgbClr val="000000">
                      <a:alpha val="43137"/>
                    </a:srgbClr>
                  </a:outerShdw>
                </a:effectLst>
                <a:latin typeface="宋体" panose="02010600030101010101" pitchFamily="2" charset="-122"/>
              </a:rPr>
              <a:t>,</a:t>
            </a:r>
            <a:r>
              <a:rPr lang="zh-CN" altLang="en-US" sz="2800" b="1">
                <a:solidFill>
                  <a:schemeClr val="tx1"/>
                </a:solidFill>
                <a:effectLst>
                  <a:outerShdw blurRad="38100" dist="38100" dir="2700000" algn="tl">
                    <a:srgbClr val="000000">
                      <a:alpha val="43137"/>
                    </a:srgbClr>
                  </a:outerShdw>
                </a:effectLst>
                <a:latin typeface="宋体" panose="02010600030101010101" pitchFamily="2" charset="-122"/>
              </a:rPr>
              <a:t>满足不同消费者的需求。</a:t>
            </a:r>
            <a:endParaRPr lang="zh-CN" altLang="en-US" sz="2800" b="1">
              <a:solidFill>
                <a:schemeClr val="tx1"/>
              </a:solidFill>
              <a:effectLst>
                <a:outerShdw blurRad="38100" dist="38100" dir="2700000" algn="tl">
                  <a:srgbClr val="000000">
                    <a:alpha val="43137"/>
                  </a:srgbClr>
                </a:outerShdw>
              </a:effectLst>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8255" y="1173480"/>
            <a:ext cx="9148445" cy="5683885"/>
          </a:xfrm>
          <a:prstGeom prst="rect">
            <a:avLst/>
          </a:prstGeom>
        </p:spPr>
      </p:pic>
    </p:spTree>
  </p:cSld>
  <p:clrMapOvr>
    <a:masterClrMapping/>
  </p:clrMapOvr>
  <p:transition spd="med">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9100" y="1276350"/>
            <a:ext cx="8305800" cy="4876800"/>
          </a:xfrm>
          <a:ln w="28575" cmpd="sng">
            <a:solidFill>
              <a:srgbClr val="FF0000"/>
            </a:solidFill>
            <a:prstDash val="solid"/>
          </a:ln>
        </p:spPr>
        <p:txBody>
          <a:bodyPr/>
          <a:p>
            <a:pPr marL="1905" indent="-344805">
              <a:buNone/>
            </a:pPr>
            <a:r>
              <a:rPr lang="en-US" altLang="zh-CN" dirty="0">
                <a:solidFill>
                  <a:srgbClr val="FF0000"/>
                </a:solidFill>
                <a:effectLst>
                  <a:outerShdw blurRad="38100" dist="38100" dir="2700000" algn="tl">
                    <a:srgbClr val="000000">
                      <a:alpha val="43137"/>
                    </a:srgbClr>
                  </a:outerShdw>
                </a:effectLst>
                <a:latin typeface="宋体" panose="02010600030101010101" pitchFamily="2" charset="-122"/>
                <a:sym typeface="+mn-ea"/>
              </a:rPr>
              <a:t>2</a:t>
            </a:r>
            <a:r>
              <a:rPr lang="zh-CN" altLang="en-US" dirty="0">
                <a:solidFill>
                  <a:srgbClr val="FF0000"/>
                </a:solidFill>
                <a:effectLst>
                  <a:outerShdw blurRad="38100" dist="38100" dir="2700000" algn="tl">
                    <a:srgbClr val="000000">
                      <a:alpha val="43137"/>
                    </a:srgbClr>
                  </a:outerShdw>
                </a:effectLst>
                <a:latin typeface="宋体" panose="02010600030101010101" pitchFamily="2" charset="-122"/>
                <a:sym typeface="+mn-ea"/>
              </a:rPr>
              <a:t>、汽车消费者购买决策的过程</a:t>
            </a:r>
            <a:endParaRPr lang="zh-CN" altLang="en-US" b="1" dirty="0">
              <a:solidFill>
                <a:srgbClr val="FF0000"/>
              </a:solidFill>
              <a:latin typeface="宋体" panose="02010600030101010101" pitchFamily="2" charset="-122"/>
            </a:endParaRPr>
          </a:p>
          <a:p>
            <a:pPr marL="1905" indent="-344805">
              <a:lnSpc>
                <a:spcPct val="190000"/>
              </a:lnSpc>
              <a:buNone/>
            </a:pPr>
            <a:r>
              <a:rPr lang="zh-CN" altLang="en-US" dirty="0">
                <a:latin typeface="宋体" panose="02010600030101010101" pitchFamily="2" charset="-122"/>
                <a:sym typeface="+mn-ea"/>
              </a:rPr>
              <a:t>    </a:t>
            </a:r>
            <a:r>
              <a:rPr lang="zh-CN" altLang="en-US" dirty="0">
                <a:solidFill>
                  <a:schemeClr val="tx1"/>
                </a:solidFill>
                <a:latin typeface="宋体" panose="02010600030101010101" pitchFamily="2" charset="-122"/>
                <a:sym typeface="+mn-ea"/>
              </a:rPr>
              <a:t>消费者购买决策过程：消费者购买动机转化为购买活动的过程，是一个决策不断补充、修正、调整、完善的动态心理过程。</a:t>
            </a:r>
            <a:endParaRPr lang="zh-CN" altLang="en-US" b="1" dirty="0">
              <a:latin typeface="宋体" panose="02010600030101010101" pitchFamily="2" charset="-122"/>
            </a:endParaRPr>
          </a:p>
          <a:p>
            <a:pPr marL="1905" indent="-344805">
              <a:lnSpc>
                <a:spcPct val="190000"/>
              </a:lnSpc>
              <a:buNone/>
            </a:pPr>
            <a:r>
              <a:rPr lang="zh-CN" altLang="en-US" dirty="0">
                <a:latin typeface="宋体" panose="02010600030101010101" pitchFamily="2" charset="-122"/>
                <a:sym typeface="+mn-ea"/>
              </a:rPr>
              <a:t>   </a:t>
            </a:r>
            <a:r>
              <a:rPr lang="zh-CN" altLang="en-US" dirty="0">
                <a:solidFill>
                  <a:schemeClr val="tx1"/>
                </a:solidFill>
                <a:latin typeface="宋体" panose="02010600030101010101" pitchFamily="2" charset="-122"/>
                <a:sym typeface="+mn-ea"/>
              </a:rPr>
              <a:t> 消费者购买决策过程由</a:t>
            </a:r>
            <a:r>
              <a:rPr lang="zh-CN" altLang="en-US" dirty="0">
                <a:solidFill>
                  <a:srgbClr val="FF0000"/>
                </a:solidFill>
                <a:latin typeface="宋体" panose="02010600030101010101" pitchFamily="2" charset="-122"/>
                <a:sym typeface="+mn-ea"/>
              </a:rPr>
              <a:t>认识需要</a:t>
            </a:r>
            <a:r>
              <a:rPr lang="zh-CN" altLang="en-US" dirty="0">
                <a:latin typeface="宋体" panose="02010600030101010101" pitchFamily="2" charset="-122"/>
                <a:sym typeface="+mn-ea"/>
              </a:rPr>
              <a:t>、</a:t>
            </a:r>
            <a:r>
              <a:rPr lang="zh-CN" altLang="en-US" dirty="0">
                <a:solidFill>
                  <a:srgbClr val="FF0000"/>
                </a:solidFill>
                <a:latin typeface="宋体" panose="02010600030101010101" pitchFamily="2" charset="-122"/>
                <a:sym typeface="+mn-ea"/>
              </a:rPr>
              <a:t>搜集信息</a:t>
            </a:r>
            <a:r>
              <a:rPr lang="zh-CN" altLang="en-US" dirty="0">
                <a:latin typeface="宋体" panose="02010600030101010101" pitchFamily="2" charset="-122"/>
                <a:sym typeface="+mn-ea"/>
              </a:rPr>
              <a:t>、</a:t>
            </a:r>
            <a:r>
              <a:rPr lang="zh-CN" altLang="en-US" dirty="0">
                <a:solidFill>
                  <a:srgbClr val="FF0000"/>
                </a:solidFill>
                <a:latin typeface="宋体" panose="02010600030101010101" pitchFamily="2" charset="-122"/>
                <a:sym typeface="+mn-ea"/>
              </a:rPr>
              <a:t>评估选择</a:t>
            </a:r>
            <a:r>
              <a:rPr lang="zh-CN" altLang="en-US" dirty="0">
                <a:latin typeface="宋体" panose="02010600030101010101" pitchFamily="2" charset="-122"/>
                <a:sym typeface="+mn-ea"/>
              </a:rPr>
              <a:t>、</a:t>
            </a:r>
            <a:r>
              <a:rPr lang="zh-CN" altLang="en-US" dirty="0">
                <a:solidFill>
                  <a:srgbClr val="FF0000"/>
                </a:solidFill>
                <a:latin typeface="宋体" panose="02010600030101010101" pitchFamily="2" charset="-122"/>
                <a:sym typeface="+mn-ea"/>
              </a:rPr>
              <a:t>决定购买</a:t>
            </a:r>
            <a:r>
              <a:rPr lang="zh-CN" altLang="en-US" dirty="0">
                <a:latin typeface="宋体" panose="02010600030101010101" pitchFamily="2" charset="-122"/>
                <a:sym typeface="+mn-ea"/>
              </a:rPr>
              <a:t>、</a:t>
            </a:r>
            <a:r>
              <a:rPr lang="zh-CN" altLang="en-US" dirty="0">
                <a:solidFill>
                  <a:srgbClr val="FF0000"/>
                </a:solidFill>
                <a:latin typeface="宋体" panose="02010600030101010101" pitchFamily="2" charset="-122"/>
                <a:sym typeface="+mn-ea"/>
              </a:rPr>
              <a:t>购后评价</a:t>
            </a:r>
            <a:r>
              <a:rPr lang="zh-CN" altLang="en-US" sz="2700" dirty="0">
                <a:solidFill>
                  <a:schemeClr val="tx1"/>
                </a:solidFill>
                <a:latin typeface="宋体" panose="02010600030101010101" pitchFamily="2" charset="-122"/>
                <a:sym typeface="+mn-ea"/>
              </a:rPr>
              <a:t>五个阶段构成。</a:t>
            </a:r>
            <a:endParaRPr lang="zh-CN" altLang="en-US" b="1" dirty="0">
              <a:latin typeface="宋体" panose="02010600030101010101" pitchFamily="2" charset="-122"/>
            </a:endParaRPr>
          </a:p>
          <a:p>
            <a:endParaRPr lang="zh-CN" altLang="en-US"/>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9100" y="1320165"/>
            <a:ext cx="8305800" cy="4481830"/>
          </a:xfrm>
        </p:spPr>
        <p:txBody>
          <a:bodyPr/>
          <a:p>
            <a:pPr marL="1905" indent="-344805" latinLnBrk="0">
              <a:lnSpc>
                <a:spcPct val="150000"/>
              </a:lnSpc>
              <a:spcBef>
                <a:spcPts val="0"/>
              </a:spcBef>
              <a:buNone/>
            </a:pPr>
            <a:r>
              <a:rPr lang="zh-CN" altLang="en-US" dirty="0">
                <a:solidFill>
                  <a:srgbClr val="0000FF"/>
                </a:solidFill>
                <a:latin typeface="宋体" panose="02010600030101010101" pitchFamily="2" charset="-122"/>
                <a:sym typeface="+mn-ea"/>
              </a:rPr>
              <a:t>认识需要</a:t>
            </a:r>
            <a:endParaRPr lang="zh-CN" altLang="en-US" b="1" dirty="0">
              <a:solidFill>
                <a:srgbClr val="0000FF"/>
              </a:solidFill>
              <a:latin typeface="宋体" panose="02010600030101010101" pitchFamily="2" charset="-122"/>
            </a:endParaRPr>
          </a:p>
          <a:p>
            <a:pPr marL="1905" indent="-344805" latinLnBrk="0">
              <a:lnSpc>
                <a:spcPct val="150000"/>
              </a:lnSpc>
              <a:spcBef>
                <a:spcPts val="0"/>
              </a:spcBef>
              <a:buNone/>
            </a:pPr>
            <a:r>
              <a:rPr lang="zh-CN" altLang="en-US" dirty="0">
                <a:latin typeface="宋体" panose="02010600030101010101" pitchFamily="2" charset="-122"/>
                <a:sym typeface="+mn-ea"/>
              </a:rPr>
              <a:t>  </a:t>
            </a:r>
            <a:r>
              <a:rPr lang="zh-CN" altLang="en-US" sz="2700" dirty="0">
                <a:latin typeface="宋体" panose="02010600030101010101" pitchFamily="2" charset="-122"/>
                <a:sym typeface="+mn-ea"/>
              </a:rPr>
              <a:t> </a:t>
            </a:r>
            <a:r>
              <a:rPr lang="zh-CN" altLang="en-US" sz="2700">
                <a:solidFill>
                  <a:schemeClr val="tx1"/>
                </a:solidFill>
                <a:latin typeface="宋体" panose="02010600030101010101" pitchFamily="2" charset="-122"/>
                <a:sym typeface="+mn-ea"/>
              </a:rPr>
              <a:t> 指消费者由于受到某种刺激而产生了某种需要。刺激来源：来自消费者自身和来自外部环境的刺激。</a:t>
            </a:r>
            <a:endParaRPr lang="zh-CN" altLang="en-US" sz="2700" b="1" dirty="0">
              <a:latin typeface="宋体" panose="02010600030101010101" pitchFamily="2" charset="-122"/>
            </a:endParaRPr>
          </a:p>
          <a:p>
            <a:pPr marL="1905" indent="-344805" latinLnBrk="0">
              <a:lnSpc>
                <a:spcPct val="150000"/>
              </a:lnSpc>
              <a:spcBef>
                <a:spcPts val="0"/>
              </a:spcBef>
              <a:buNone/>
            </a:pPr>
            <a:r>
              <a:rPr lang="zh-CN" altLang="en-US" dirty="0">
                <a:solidFill>
                  <a:srgbClr val="0000FF"/>
                </a:solidFill>
                <a:latin typeface="宋体" panose="02010600030101010101" pitchFamily="2" charset="-122"/>
                <a:sym typeface="+mn-ea"/>
              </a:rPr>
              <a:t>搜集信息</a:t>
            </a:r>
            <a:endParaRPr lang="zh-CN" altLang="en-US" b="1" dirty="0">
              <a:solidFill>
                <a:srgbClr val="0000FF"/>
              </a:solidFill>
              <a:latin typeface="宋体" panose="02010600030101010101" pitchFamily="2" charset="-122"/>
            </a:endParaRPr>
          </a:p>
          <a:p>
            <a:pPr marL="1905" indent="-344805" latinLnBrk="0">
              <a:lnSpc>
                <a:spcPct val="150000"/>
              </a:lnSpc>
              <a:spcBef>
                <a:spcPts val="0"/>
              </a:spcBef>
              <a:buNone/>
            </a:pPr>
            <a:r>
              <a:rPr lang="zh-CN" altLang="en-US" dirty="0">
                <a:latin typeface="宋体" panose="02010600030101010101" pitchFamily="2" charset="-122"/>
                <a:sym typeface="+mn-ea"/>
              </a:rPr>
              <a:t>   </a:t>
            </a:r>
            <a:r>
              <a:rPr lang="zh-CN" altLang="en-US" sz="2700" dirty="0">
                <a:latin typeface="宋体" panose="02010600030101010101" pitchFamily="2" charset="-122"/>
                <a:sym typeface="+mn-ea"/>
              </a:rPr>
              <a:t> </a:t>
            </a:r>
            <a:r>
              <a:rPr lang="zh-CN" altLang="en-US" sz="2800">
                <a:solidFill>
                  <a:schemeClr val="tx1"/>
                </a:solidFill>
                <a:latin typeface="宋体" panose="02010600030101010101" pitchFamily="2" charset="-122"/>
                <a:sym typeface="+mn-ea"/>
              </a:rPr>
              <a:t>消费者的信息来源主要有以下四个途径：经验来源、个人来源、商业来源、公共来源。</a:t>
            </a:r>
            <a:endParaRPr lang="zh-CN" altLang="en-US" sz="2800">
              <a:solidFill>
                <a:schemeClr val="tx1"/>
              </a:solidFill>
              <a:latin typeface="宋体" panose="02010600030101010101" pitchFamily="2"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9100" y="1250315"/>
            <a:ext cx="8305800" cy="4876800"/>
          </a:xfrm>
        </p:spPr>
        <p:txBody>
          <a:bodyPr/>
          <a:p>
            <a:pPr marL="1905" indent="-344805">
              <a:lnSpc>
                <a:spcPct val="80000"/>
              </a:lnSpc>
              <a:buNone/>
            </a:pPr>
            <a:r>
              <a:rPr lang="zh-CN" altLang="en-US">
                <a:solidFill>
                  <a:srgbClr val="0000FF"/>
                </a:solidFill>
                <a:latin typeface="宋体" panose="02010600030101010101" pitchFamily="2" charset="-122"/>
                <a:sym typeface="+mn-ea"/>
              </a:rPr>
              <a:t>评估选择</a:t>
            </a:r>
            <a:endParaRPr lang="zh-CN" altLang="en-US" b="1">
              <a:solidFill>
                <a:srgbClr val="0000FF"/>
              </a:solidFill>
              <a:latin typeface="宋体" panose="02010600030101010101" pitchFamily="2" charset="-122"/>
            </a:endParaRPr>
          </a:p>
          <a:p>
            <a:pPr marL="1905" indent="-344805">
              <a:lnSpc>
                <a:spcPct val="130000"/>
              </a:lnSpc>
              <a:buNone/>
            </a:pPr>
            <a:r>
              <a:rPr lang="zh-CN" altLang="en-US">
                <a:latin typeface="宋体" panose="02010600030101010101" pitchFamily="2" charset="-122"/>
                <a:sym typeface="+mn-ea"/>
              </a:rPr>
              <a:t> </a:t>
            </a:r>
            <a:r>
              <a:rPr lang="zh-CN" altLang="en-US">
                <a:solidFill>
                  <a:schemeClr val="tx1"/>
                </a:solidFill>
                <a:latin typeface="宋体" panose="02010600030101010101" pitchFamily="2" charset="-122"/>
                <a:sym typeface="+mn-ea"/>
              </a:rPr>
              <a:t>   指对众多信息进行筛选、分析和比较，从而确定最优方案。汽车消费者会从三方面对汽车产品进行评估和选择：汽车产品属性、汽车品牌信念、汽车产品效用。</a:t>
            </a:r>
            <a:endParaRPr lang="zh-CN" altLang="en-US" b="1">
              <a:latin typeface="宋体" panose="02010600030101010101" pitchFamily="2" charset="-122"/>
            </a:endParaRPr>
          </a:p>
          <a:p>
            <a:pPr marL="1905" indent="-344805">
              <a:lnSpc>
                <a:spcPct val="130000"/>
              </a:lnSpc>
              <a:buNone/>
            </a:pPr>
            <a:r>
              <a:rPr lang="zh-CN" altLang="en-US">
                <a:solidFill>
                  <a:srgbClr val="0000FF"/>
                </a:solidFill>
                <a:latin typeface="宋体" panose="02010600030101010101" pitchFamily="2" charset="-122"/>
                <a:sym typeface="+mn-ea"/>
              </a:rPr>
              <a:t>决定购买</a:t>
            </a:r>
            <a:endParaRPr lang="zh-CN" altLang="en-US" b="1">
              <a:solidFill>
                <a:srgbClr val="0000FF"/>
              </a:solidFill>
              <a:latin typeface="宋体" panose="02010600030101010101" pitchFamily="2" charset="-122"/>
            </a:endParaRPr>
          </a:p>
          <a:p>
            <a:pPr marL="1905" indent="-344805">
              <a:lnSpc>
                <a:spcPct val="130000"/>
              </a:lnSpc>
              <a:buNone/>
            </a:pPr>
            <a:r>
              <a:rPr lang="zh-CN" altLang="en-US">
                <a:latin typeface="宋体" panose="02010600030101010101" pitchFamily="2" charset="-122"/>
                <a:sym typeface="+mn-ea"/>
              </a:rPr>
              <a:t>    </a:t>
            </a:r>
            <a:r>
              <a:rPr lang="zh-CN" altLang="en-US">
                <a:solidFill>
                  <a:schemeClr val="tx1"/>
                </a:solidFill>
                <a:latin typeface="宋体" panose="02010600030101010101" pitchFamily="2" charset="-122"/>
                <a:sym typeface="+mn-ea"/>
              </a:rPr>
              <a:t>消费者在形成了对某种产品的肯定或否定态度后，同时受到他人态度和某些意外因素的影响。一旦肯定态度形成，就会决定购买。</a:t>
            </a:r>
            <a:endParaRPr lang="zh-CN" altLang="en-US" b="1">
              <a:latin typeface="宋体" panose="02010600030101010101" pitchFamily="2" charset="-122"/>
            </a:endParaRPr>
          </a:p>
          <a:p>
            <a:endParaRPr lang="zh-CN" altLang="en-US"/>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9100" y="1271905"/>
            <a:ext cx="8305800" cy="4876800"/>
          </a:xfrm>
        </p:spPr>
        <p:txBody>
          <a:bodyPr/>
          <a:p>
            <a:pPr marL="1905" indent="-344805">
              <a:buNone/>
            </a:pPr>
            <a:r>
              <a:rPr lang="zh-CN" altLang="en-US">
                <a:solidFill>
                  <a:srgbClr val="0000FF"/>
                </a:solidFill>
                <a:latin typeface="宋体" panose="02010600030101010101" pitchFamily="2" charset="-122"/>
                <a:sym typeface="+mn-ea"/>
              </a:rPr>
              <a:t>购后评价</a:t>
            </a:r>
            <a:endParaRPr lang="zh-CN" altLang="en-US" b="1">
              <a:solidFill>
                <a:srgbClr val="0000FF"/>
              </a:solidFill>
              <a:latin typeface="宋体" panose="02010600030101010101" pitchFamily="2" charset="-122"/>
            </a:endParaRPr>
          </a:p>
          <a:p>
            <a:pPr marL="1905" indent="-344805">
              <a:lnSpc>
                <a:spcPct val="200000"/>
              </a:lnSpc>
              <a:buNone/>
            </a:pPr>
            <a:r>
              <a:rPr lang="zh-CN" altLang="en-US">
                <a:latin typeface="宋体" panose="02010600030101010101" pitchFamily="2" charset="-122"/>
                <a:sym typeface="+mn-ea"/>
              </a:rPr>
              <a:t>   </a:t>
            </a:r>
            <a:r>
              <a:rPr lang="zh-CN" altLang="en-US">
                <a:solidFill>
                  <a:schemeClr val="tx1"/>
                </a:solidFill>
                <a:latin typeface="宋体" panose="02010600030101010101" pitchFamily="2" charset="-122"/>
                <a:sym typeface="+mn-ea"/>
              </a:rPr>
              <a:t> 指消费者在购后使用产品时检验自己的购买决策，确认自己的满意度。如果产品符合期望或者超过期望，消费者就会满意， 可能以后会重复购买。反之，消费者就会不满意， 可能以后不会购买，而且会影响其他消费者的购买。</a:t>
            </a:r>
            <a:endParaRPr lang="zh-CN" altLang="en-US">
              <a:solidFill>
                <a:schemeClr val="tx1"/>
              </a:solidFill>
              <a:latin typeface="宋体" panose="02010600030101010101" pitchFamily="2" charset="-122"/>
              <a:sym typeface="+mn-ea"/>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500066" y="6556375"/>
            <a:ext cx="1295400" cy="292100"/>
          </a:xfrm>
        </p:spPr>
        <p:txBody>
          <a:bodyPr/>
          <a:lstStyle/>
          <a:p>
            <a:pPr>
              <a:defRPr/>
            </a:pPr>
            <a:fld id="{66F97974-FEEE-448E-9669-2FEE1EAB4580}" type="slidenum">
              <a:rPr lang="zh-CN" altLang="en-US" smtClean="0"/>
            </a:fld>
            <a:endParaRPr lang="en-US" altLang="zh-CN" dirty="0"/>
          </a:p>
        </p:txBody>
      </p:sp>
      <p:sp>
        <p:nvSpPr>
          <p:cNvPr id="47" name="TextBox 46"/>
          <p:cNvSpPr txBox="1"/>
          <p:nvPr/>
        </p:nvSpPr>
        <p:spPr>
          <a:xfrm>
            <a:off x="214282" y="785794"/>
            <a:ext cx="8715436" cy="522097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0" algn="just">
              <a:lnSpc>
                <a:spcPts val="4000"/>
              </a:lnSpc>
              <a:buClr>
                <a:srgbClr val="000000"/>
              </a:buClr>
              <a:buFont typeface="Wingdings" panose="05000000000000000000" pitchFamily="2" charset="2"/>
              <a:buNone/>
              <a:defRPr/>
            </a:pPr>
            <a:r>
              <a:rPr lang="en-US" altLang="zh-CN" sz="2400" b="1" dirty="0" smtClean="0">
                <a:solidFill>
                  <a:srgbClr val="FF0000"/>
                </a:solidFill>
                <a:latin typeface="微软雅黑" panose="020B0503020204020204" pitchFamily="34" charset="-122"/>
                <a:ea typeface="微软雅黑" panose="020B0503020204020204" pitchFamily="34" charset="-122"/>
              </a:rPr>
              <a:t>3.</a:t>
            </a:r>
            <a:r>
              <a:rPr lang="zh-CN" altLang="en-US" sz="2400" b="1" dirty="0" smtClean="0">
                <a:solidFill>
                  <a:srgbClr val="FF0000"/>
                </a:solidFill>
                <a:latin typeface="微软雅黑" panose="020B0503020204020204" pitchFamily="34" charset="-122"/>
                <a:ea typeface="微软雅黑" panose="020B0503020204020204" pitchFamily="34" charset="-122"/>
              </a:rPr>
              <a:t>不同年龄、社会阶层消费者的汽车消费心理与行为</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根据年龄阶段，消费主体分为：青年消费、中年消费和老年消费。</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buFont typeface="Wingdings" panose="05000000000000000000" pitchFamily="2" charset="2"/>
              <a:buChar char="u"/>
              <a:defRPr/>
            </a:pPr>
            <a:r>
              <a:rPr lang="zh-CN" altLang="en-US" dirty="0" smtClean="0">
                <a:solidFill>
                  <a:srgbClr val="000000"/>
                </a:solidFill>
                <a:latin typeface="微软雅黑" panose="020B0503020204020204" pitchFamily="34" charset="-122"/>
                <a:ea typeface="微软雅黑" panose="020B0503020204020204" pitchFamily="34" charset="-122"/>
              </a:rPr>
              <a:t>青年消费者</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青年消费者具有独立购买能力及较大购买潜力，人数众多。其消费心理特征如下：</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a:t>
            </a:r>
            <a:r>
              <a:rPr lang="en-US" altLang="zh-CN" dirty="0" smtClean="0">
                <a:solidFill>
                  <a:srgbClr val="000000"/>
                </a:solidFill>
                <a:latin typeface="微软雅黑" panose="020B0503020204020204" pitchFamily="34" charset="-122"/>
                <a:ea typeface="微软雅黑" panose="020B0503020204020204" pitchFamily="34" charset="-122"/>
              </a:rPr>
              <a:t>1</a:t>
            </a:r>
            <a:r>
              <a:rPr lang="zh-CN" altLang="en-US" dirty="0" smtClean="0">
                <a:solidFill>
                  <a:srgbClr val="000000"/>
                </a:solidFill>
                <a:latin typeface="微软雅黑" panose="020B0503020204020204" pitchFamily="34" charset="-122"/>
                <a:ea typeface="微软雅黑" panose="020B0503020204020204" pitchFamily="34" charset="-122"/>
              </a:rPr>
              <a:t>）追求时尚</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反映在消费心理上为追求新颖、时尚和美的享受，体现时代特征。</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a:t>
            </a:r>
            <a:r>
              <a:rPr lang="en-US" altLang="zh-CN" dirty="0" smtClean="0">
                <a:solidFill>
                  <a:srgbClr val="000000"/>
                </a:solidFill>
                <a:latin typeface="微软雅黑" panose="020B0503020204020204" pitchFamily="34" charset="-122"/>
                <a:ea typeface="微软雅黑" panose="020B0503020204020204" pitchFamily="34" charset="-122"/>
              </a:rPr>
              <a:t>2</a:t>
            </a:r>
            <a:r>
              <a:rPr lang="zh-CN" altLang="en-US" dirty="0" smtClean="0">
                <a:solidFill>
                  <a:srgbClr val="000000"/>
                </a:solidFill>
                <a:latin typeface="微软雅黑" panose="020B0503020204020204" pitchFamily="34" charset="-122"/>
                <a:ea typeface="微软雅黑" panose="020B0503020204020204" pitchFamily="34" charset="-122"/>
              </a:rPr>
              <a:t>）突出个性</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反映在消费心理上为消费从不稳定过渡到稳定，表现自我个性和追求。</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a:t>
            </a:r>
            <a:r>
              <a:rPr lang="en-US" altLang="zh-CN" dirty="0" smtClean="0">
                <a:solidFill>
                  <a:srgbClr val="000000"/>
                </a:solidFill>
                <a:latin typeface="微软雅黑" panose="020B0503020204020204" pitchFamily="34" charset="-122"/>
                <a:ea typeface="微软雅黑" panose="020B0503020204020204" pitchFamily="34" charset="-122"/>
              </a:rPr>
              <a:t>3</a:t>
            </a:r>
            <a:r>
              <a:rPr lang="zh-CN" altLang="en-US" dirty="0" smtClean="0">
                <a:solidFill>
                  <a:srgbClr val="000000"/>
                </a:solidFill>
                <a:latin typeface="微软雅黑" panose="020B0503020204020204" pitchFamily="34" charset="-122"/>
                <a:ea typeface="微软雅黑" panose="020B0503020204020204" pitchFamily="34" charset="-122"/>
              </a:rPr>
              <a:t>）高价</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反映在消费心理上为可为追求乐于消费、透支。</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a:t>
            </a:r>
            <a:r>
              <a:rPr lang="en-US" altLang="zh-CN" dirty="0" smtClean="0">
                <a:solidFill>
                  <a:srgbClr val="000000"/>
                </a:solidFill>
                <a:latin typeface="微软雅黑" panose="020B0503020204020204" pitchFamily="34" charset="-122"/>
                <a:ea typeface="微软雅黑" panose="020B0503020204020204" pitchFamily="34" charset="-122"/>
              </a:rPr>
              <a:t>4</a:t>
            </a:r>
            <a:r>
              <a:rPr lang="zh-CN" altLang="en-US" dirty="0" smtClean="0">
                <a:solidFill>
                  <a:srgbClr val="000000"/>
                </a:solidFill>
                <a:latin typeface="微软雅黑" panose="020B0503020204020204" pitchFamily="34" charset="-122"/>
                <a:ea typeface="微软雅黑" panose="020B0503020204020204" pitchFamily="34" charset="-122"/>
              </a:rPr>
              <a:t>）冲动性</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反映在消费心理上为消费冲动性，随机性和波动性大，倾向提前消费。</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sp>
        <p:nvSpPr>
          <p:cNvPr id="2"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slow">
    <p:strips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500066" y="6556375"/>
            <a:ext cx="1295400" cy="292100"/>
          </a:xfrm>
        </p:spPr>
        <p:txBody>
          <a:bodyPr/>
          <a:lstStyle/>
          <a:p>
            <a:pPr>
              <a:defRPr/>
            </a:pPr>
            <a:fld id="{66F97974-FEEE-448E-9669-2FEE1EAB4580}" type="slidenum">
              <a:rPr lang="zh-CN" altLang="en-US" smtClean="0"/>
            </a:fld>
            <a:endParaRPr lang="en-US" altLang="zh-CN" dirty="0"/>
          </a:p>
        </p:txBody>
      </p:sp>
      <p:sp>
        <p:nvSpPr>
          <p:cNvPr id="47" name="TextBox 46"/>
          <p:cNvSpPr txBox="1"/>
          <p:nvPr/>
        </p:nvSpPr>
        <p:spPr>
          <a:xfrm>
            <a:off x="214282" y="785794"/>
            <a:ext cx="8715436" cy="48361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0" algn="just">
              <a:lnSpc>
                <a:spcPts val="4000"/>
              </a:lnSpc>
              <a:buClr>
                <a:srgbClr val="000000"/>
              </a:buClr>
              <a:buFont typeface="Wingdings" panose="05000000000000000000" pitchFamily="2" charset="2"/>
              <a:buNone/>
              <a:defRPr/>
            </a:pPr>
            <a:r>
              <a:rPr lang="en-US" altLang="zh-CN" sz="2400" b="1" dirty="0" smtClean="0">
                <a:solidFill>
                  <a:srgbClr val="FF0000"/>
                </a:solidFill>
                <a:latin typeface="微软雅黑" panose="020B0503020204020204" pitchFamily="34" charset="-122"/>
                <a:ea typeface="微软雅黑" panose="020B0503020204020204" pitchFamily="34" charset="-122"/>
              </a:rPr>
              <a:t>3.</a:t>
            </a:r>
            <a:r>
              <a:rPr lang="zh-CN" altLang="en-US" sz="2400" b="1" dirty="0" smtClean="0">
                <a:solidFill>
                  <a:srgbClr val="FF0000"/>
                </a:solidFill>
                <a:latin typeface="微软雅黑" panose="020B0503020204020204" pitchFamily="34" charset="-122"/>
                <a:ea typeface="微软雅黑" panose="020B0503020204020204" pitchFamily="34" charset="-122"/>
                <a:sym typeface="+mn-ea"/>
              </a:rPr>
              <a:t>不同年龄、社会阶层消费者的汽车消费心理与行为</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buFont typeface="Wingdings" panose="05000000000000000000" pitchFamily="2" charset="2"/>
              <a:buChar char="u"/>
              <a:defRPr/>
            </a:pPr>
            <a:r>
              <a:rPr lang="zh-CN" altLang="en-US" dirty="0" smtClean="0">
                <a:solidFill>
                  <a:srgbClr val="000000"/>
                </a:solidFill>
                <a:latin typeface="微软雅黑" panose="020B0503020204020204" pitchFamily="34" charset="-122"/>
                <a:ea typeface="微软雅黑" panose="020B0503020204020204" pitchFamily="34" charset="-122"/>
              </a:rPr>
              <a:t>中年消费者</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a:t>
            </a:r>
            <a:r>
              <a:rPr lang="en-US" altLang="zh-CN" dirty="0" smtClean="0">
                <a:solidFill>
                  <a:srgbClr val="000000"/>
                </a:solidFill>
                <a:latin typeface="微软雅黑" panose="020B0503020204020204" pitchFamily="34" charset="-122"/>
                <a:ea typeface="微软雅黑" panose="020B0503020204020204" pitchFamily="34" charset="-122"/>
              </a:rPr>
              <a:t>1</a:t>
            </a:r>
            <a:r>
              <a:rPr lang="zh-CN" altLang="en-US" dirty="0" smtClean="0">
                <a:solidFill>
                  <a:srgbClr val="000000"/>
                </a:solidFill>
                <a:latin typeface="微软雅黑" panose="020B0503020204020204" pitchFamily="34" charset="-122"/>
                <a:ea typeface="微软雅黑" panose="020B0503020204020204" pitchFamily="34" charset="-122"/>
              </a:rPr>
              <a:t>）理智，冲动少</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反映在消费心理上为 多以理智支配行动。</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a:t>
            </a:r>
            <a:r>
              <a:rPr lang="en-US" altLang="zh-CN" dirty="0" smtClean="0">
                <a:solidFill>
                  <a:srgbClr val="000000"/>
                </a:solidFill>
                <a:latin typeface="微软雅黑" panose="020B0503020204020204" pitchFamily="34" charset="-122"/>
                <a:ea typeface="微软雅黑" panose="020B0503020204020204" pitchFamily="34" charset="-122"/>
              </a:rPr>
              <a:t>2</a:t>
            </a:r>
            <a:r>
              <a:rPr lang="zh-CN" altLang="en-US" dirty="0" smtClean="0">
                <a:solidFill>
                  <a:srgbClr val="000000"/>
                </a:solidFill>
                <a:latin typeface="微软雅黑" panose="020B0503020204020204" pitchFamily="34" charset="-122"/>
                <a:ea typeface="微软雅黑" panose="020B0503020204020204" pitchFamily="34" charset="-122"/>
              </a:rPr>
              <a:t>）计划性强，盲目性小</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消费计划性强。多为家庭经济的主要承担者。</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a:t>
            </a:r>
            <a:r>
              <a:rPr lang="en-US" altLang="zh-CN" dirty="0" smtClean="0">
                <a:solidFill>
                  <a:srgbClr val="000000"/>
                </a:solidFill>
                <a:latin typeface="微软雅黑" panose="020B0503020204020204" pitchFamily="34" charset="-122"/>
                <a:ea typeface="微软雅黑" panose="020B0503020204020204" pitchFamily="34" charset="-122"/>
              </a:rPr>
              <a:t>3</a:t>
            </a:r>
            <a:r>
              <a:rPr lang="zh-CN" altLang="en-US" dirty="0" smtClean="0">
                <a:solidFill>
                  <a:srgbClr val="000000"/>
                </a:solidFill>
                <a:latin typeface="微软雅黑" panose="020B0503020204020204" pitchFamily="34" charset="-122"/>
                <a:ea typeface="微软雅黑" panose="020B0503020204020204" pitchFamily="34" charset="-122"/>
              </a:rPr>
              <a:t>）注重传统</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倾向稳重、老练、自尊的心理特征。</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buFont typeface="Wingdings" panose="05000000000000000000" pitchFamily="2" charset="2"/>
              <a:buChar char="u"/>
              <a:defRPr/>
            </a:pPr>
            <a:r>
              <a:rPr lang="zh-CN" altLang="en-US" dirty="0" smtClean="0">
                <a:solidFill>
                  <a:srgbClr val="000000"/>
                </a:solidFill>
                <a:latin typeface="微软雅黑" panose="020B0503020204020204" pitchFamily="34" charset="-122"/>
                <a:ea typeface="微软雅黑" panose="020B0503020204020204" pitchFamily="34" charset="-122"/>
              </a:rPr>
              <a:t>老年消费者</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a:t>
            </a:r>
            <a:r>
              <a:rPr lang="en-US" altLang="zh-CN" dirty="0" smtClean="0">
                <a:solidFill>
                  <a:srgbClr val="000000"/>
                </a:solidFill>
                <a:latin typeface="微软雅黑" panose="020B0503020204020204" pitchFamily="34" charset="-122"/>
                <a:ea typeface="微软雅黑" panose="020B0503020204020204" pitchFamily="34" charset="-122"/>
              </a:rPr>
              <a:t>1</a:t>
            </a:r>
            <a:r>
              <a:rPr lang="zh-CN" altLang="en-US" dirty="0" smtClean="0">
                <a:solidFill>
                  <a:srgbClr val="000000"/>
                </a:solidFill>
                <a:latin typeface="微软雅黑" panose="020B0503020204020204" pitchFamily="34" charset="-122"/>
                <a:ea typeface="微软雅黑" panose="020B0503020204020204" pitchFamily="34" charset="-122"/>
              </a:rPr>
              <a:t>）怀旧心理强，品牌忠诚度高</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a:t>
            </a:r>
            <a:r>
              <a:rPr lang="en-US" altLang="zh-CN" dirty="0" smtClean="0">
                <a:solidFill>
                  <a:srgbClr val="000000"/>
                </a:solidFill>
                <a:latin typeface="微软雅黑" panose="020B0503020204020204" pitchFamily="34" charset="-122"/>
                <a:ea typeface="微软雅黑" panose="020B0503020204020204" pitchFamily="34" charset="-122"/>
              </a:rPr>
              <a:t>2</a:t>
            </a:r>
            <a:r>
              <a:rPr lang="zh-CN" altLang="en-US" dirty="0" smtClean="0">
                <a:solidFill>
                  <a:srgbClr val="000000"/>
                </a:solidFill>
                <a:latin typeface="微软雅黑" panose="020B0503020204020204" pitchFamily="34" charset="-122"/>
                <a:ea typeface="微软雅黑" panose="020B0503020204020204" pitchFamily="34" charset="-122"/>
              </a:rPr>
              <a:t>）重视服务</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a:t>
            </a:r>
            <a:r>
              <a:rPr lang="en-US" altLang="zh-CN" dirty="0" smtClean="0">
                <a:solidFill>
                  <a:srgbClr val="000000"/>
                </a:solidFill>
                <a:latin typeface="微软雅黑" panose="020B0503020204020204" pitchFamily="34" charset="-122"/>
                <a:ea typeface="微软雅黑" panose="020B0503020204020204" pitchFamily="34" charset="-122"/>
              </a:rPr>
              <a:t>3</a:t>
            </a:r>
            <a:r>
              <a:rPr lang="zh-CN" altLang="en-US" dirty="0" smtClean="0">
                <a:solidFill>
                  <a:srgbClr val="000000"/>
                </a:solidFill>
                <a:latin typeface="微软雅黑" panose="020B0503020204020204" pitchFamily="34" charset="-122"/>
                <a:ea typeface="微软雅黑" panose="020B0503020204020204" pitchFamily="34" charset="-122"/>
              </a:rPr>
              <a:t>）补偿性消费心理</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sp>
        <p:nvSpPr>
          <p:cNvPr id="2"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slow">
    <p:strips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p:sp>
        <p:nvSpPr>
          <p:cNvPr id="3" name="内容占位符 2"/>
          <p:cNvSpPr>
            <a:spLocks noGrp="1"/>
          </p:cNvSpPr>
          <p:nvPr>
            <p:ph idx="1"/>
          </p:nvPr>
        </p:nvSpPr>
        <p:spPr>
          <a:xfrm>
            <a:off x="315595" y="990600"/>
            <a:ext cx="8513445" cy="4876800"/>
          </a:xfrm>
          <a:ln w="28575" cmpd="sng">
            <a:solidFill>
              <a:schemeClr val="accent1"/>
            </a:solidFill>
            <a:prstDash val="solid"/>
          </a:ln>
        </p:spPr>
        <p:txBody>
          <a:bodyPr/>
          <a:p>
            <a:pPr marL="0" indent="0">
              <a:buNone/>
            </a:pPr>
            <a:r>
              <a:rPr lang="zh-CN" altLang="en-US" sz="2400" kern="1200" dirty="0" smtClean="0">
                <a:solidFill>
                  <a:srgbClr val="FF0000"/>
                </a:solidFill>
                <a:latin typeface="微软雅黑" panose="020B0503020204020204" pitchFamily="34" charset="-122"/>
                <a:ea typeface="微软雅黑" panose="020B0503020204020204" pitchFamily="34" charset="-122"/>
                <a:sym typeface="+mn-ea"/>
              </a:rPr>
              <a:t>3.不同年龄、社会阶层消费者的汽车消费心理与行为</a:t>
            </a:r>
            <a:endParaRPr lang="zh-CN" altLang="en-US" sz="2400" kern="1200" dirty="0" smtClean="0">
              <a:solidFill>
                <a:srgbClr val="FF0000"/>
              </a:solidFill>
              <a:latin typeface="微软雅黑" panose="020B0503020204020204" pitchFamily="34" charset="-122"/>
              <a:ea typeface="微软雅黑" panose="020B0503020204020204" pitchFamily="34" charset="-122"/>
              <a:sym typeface="+mn-ea"/>
            </a:endParaRPr>
          </a:p>
          <a:p>
            <a:pPr marL="0" indent="0">
              <a:buNone/>
            </a:pPr>
            <a:endParaRPr lang="zh-CN" altLang="en-US" sz="2400" kern="1200" dirty="0" smtClean="0">
              <a:solidFill>
                <a:srgbClr val="FF0000"/>
              </a:solidFill>
              <a:latin typeface="微软雅黑" panose="020B0503020204020204" pitchFamily="34" charset="-122"/>
              <a:ea typeface="微软雅黑" panose="020B0503020204020204" pitchFamily="34" charset="-122"/>
              <a:sym typeface="+mn-ea"/>
            </a:endParaRPr>
          </a:p>
          <a:p>
            <a:pPr marL="0" indent="0">
              <a:buNone/>
            </a:pPr>
            <a:endParaRPr lang="zh-CN" altLang="en-US" sz="2400" kern="1200" dirty="0" smtClean="0">
              <a:solidFill>
                <a:srgbClr val="FF0000"/>
              </a:solidFill>
              <a:latin typeface="微软雅黑" panose="020B0503020204020204" pitchFamily="34" charset="-122"/>
              <a:ea typeface="微软雅黑" panose="020B0503020204020204" pitchFamily="34" charset="-122"/>
              <a:sym typeface="+mn-ea"/>
            </a:endParaRPr>
          </a:p>
          <a:p>
            <a:pPr indent="457200" algn="just">
              <a:lnSpc>
                <a:spcPts val="3000"/>
              </a:lnSpc>
              <a:buClr>
                <a:srgbClr val="000000"/>
              </a:buClr>
              <a:buFont typeface="Wingdings" panose="05000000000000000000" pitchFamily="2" charset="2"/>
              <a:buChar char="u"/>
              <a:defRPr/>
            </a:pPr>
            <a:r>
              <a:rPr lang="zh-CN" altLang="en-US" sz="2300" b="0" dirty="0" smtClean="0">
                <a:solidFill>
                  <a:srgbClr val="000000"/>
                </a:solidFill>
                <a:latin typeface="微软雅黑" panose="020B0503020204020204" pitchFamily="34" charset="-122"/>
                <a:ea typeface="微软雅黑" panose="020B0503020204020204" pitchFamily="34" charset="-122"/>
              </a:rPr>
              <a:t>贫困型家庭  求实求廉，难有汽车消费需求</a:t>
            </a:r>
            <a:endParaRPr lang="zh-CN" altLang="en-US" sz="2300" b="0"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buFont typeface="Wingdings" panose="05000000000000000000" pitchFamily="2" charset="2"/>
              <a:buChar char="u"/>
              <a:defRPr/>
            </a:pPr>
            <a:r>
              <a:rPr lang="zh-CN" altLang="en-US" sz="2300" b="0" dirty="0" smtClean="0">
                <a:solidFill>
                  <a:srgbClr val="000000"/>
                </a:solidFill>
                <a:latin typeface="微软雅黑" panose="020B0503020204020204" pitchFamily="34" charset="-122"/>
                <a:ea typeface="微软雅黑" panose="020B0503020204020204" pitchFamily="34" charset="-122"/>
              </a:rPr>
              <a:t>温饱型家庭  储蓄，相当长时间难有汽车消费需求</a:t>
            </a:r>
            <a:endParaRPr lang="zh-CN" altLang="en-US" sz="2300" b="0"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buFont typeface="Wingdings" panose="05000000000000000000" pitchFamily="2" charset="2"/>
              <a:buChar char="u"/>
              <a:defRPr/>
            </a:pPr>
            <a:r>
              <a:rPr lang="zh-CN" altLang="en-US" sz="2300" b="0" dirty="0" smtClean="0">
                <a:solidFill>
                  <a:srgbClr val="000000"/>
                </a:solidFill>
                <a:latin typeface="微软雅黑" panose="020B0503020204020204" pitchFamily="34" charset="-122"/>
                <a:ea typeface="微软雅黑" panose="020B0503020204020204" pitchFamily="34" charset="-122"/>
              </a:rPr>
              <a:t>小康型家庭  有需求，</a:t>
            </a:r>
            <a:r>
              <a:rPr lang="zh-CN" altLang="en-US" sz="2300" b="0" dirty="0" smtClean="0">
                <a:solidFill>
                  <a:srgbClr val="000000"/>
                </a:solidFill>
                <a:latin typeface="微软雅黑" panose="020B0503020204020204" pitchFamily="34" charset="-122"/>
                <a:ea typeface="微软雅黑" panose="020B0503020204020204" pitchFamily="34" charset="-122"/>
                <a:sym typeface="+mn-ea"/>
              </a:rPr>
              <a:t>关心</a:t>
            </a:r>
            <a:r>
              <a:rPr lang="zh-CN" altLang="en-US" sz="2300" b="0" dirty="0" smtClean="0">
                <a:solidFill>
                  <a:srgbClr val="000000"/>
                </a:solidFill>
                <a:latin typeface="微软雅黑" panose="020B0503020204020204" pitchFamily="34" charset="-122"/>
                <a:ea typeface="微软雅黑" panose="020B0503020204020204" pitchFamily="34" charset="-122"/>
              </a:rPr>
              <a:t>价格、耗油、维修费、使用费</a:t>
            </a:r>
            <a:endParaRPr lang="zh-CN" altLang="en-US" sz="2300" b="0"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buFont typeface="Wingdings" panose="05000000000000000000" pitchFamily="2" charset="2"/>
              <a:buChar char="u"/>
              <a:defRPr/>
            </a:pPr>
            <a:r>
              <a:rPr lang="zh-CN" altLang="en-US" sz="2300" b="0" dirty="0" smtClean="0">
                <a:solidFill>
                  <a:srgbClr val="000000"/>
                </a:solidFill>
                <a:latin typeface="微软雅黑" panose="020B0503020204020204" pitchFamily="34" charset="-122"/>
                <a:ea typeface="微软雅黑" panose="020B0503020204020204" pitchFamily="34" charset="-122"/>
              </a:rPr>
              <a:t>富裕型家庭  汽车为必需品，重品牌与质量</a:t>
            </a:r>
            <a:endParaRPr lang="zh-CN" altLang="en-US" sz="2300" b="0"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buFont typeface="Wingdings" panose="05000000000000000000" pitchFamily="2" charset="2"/>
              <a:buChar char="u"/>
              <a:defRPr/>
            </a:pPr>
            <a:r>
              <a:rPr lang="zh-CN" altLang="en-US" sz="2300" b="0" dirty="0" smtClean="0">
                <a:solidFill>
                  <a:srgbClr val="000000"/>
                </a:solidFill>
                <a:latin typeface="微软雅黑" panose="020B0503020204020204" pitchFamily="34" charset="-122"/>
                <a:ea typeface="微软雅黑" panose="020B0503020204020204" pitchFamily="34" charset="-122"/>
              </a:rPr>
              <a:t>富豪型家庭  已移出</a:t>
            </a:r>
            <a:r>
              <a:rPr lang="en-US" altLang="zh-CN" sz="2300" b="0" dirty="0" smtClean="0">
                <a:solidFill>
                  <a:srgbClr val="000000"/>
                </a:solidFill>
                <a:latin typeface="微软雅黑" panose="020B0503020204020204" pitchFamily="34" charset="-122"/>
                <a:ea typeface="微软雅黑" panose="020B0503020204020204" pitchFamily="34" charset="-122"/>
              </a:rPr>
              <a:t>“</a:t>
            </a:r>
            <a:r>
              <a:rPr lang="zh-CN" altLang="en-US" sz="2300" b="0" dirty="0" smtClean="0">
                <a:solidFill>
                  <a:srgbClr val="000000"/>
                </a:solidFill>
                <a:latin typeface="微软雅黑" panose="020B0503020204020204" pitchFamily="34" charset="-122"/>
                <a:ea typeface="微软雅黑" panose="020B0503020204020204" pitchFamily="34" charset="-122"/>
              </a:rPr>
              <a:t>物质消费</a:t>
            </a:r>
            <a:r>
              <a:rPr lang="en-US" altLang="zh-CN" sz="2300" b="0" dirty="0" smtClean="0">
                <a:solidFill>
                  <a:srgbClr val="000000"/>
                </a:solidFill>
                <a:latin typeface="微软雅黑" panose="020B0503020204020204" pitchFamily="34" charset="-122"/>
                <a:ea typeface="微软雅黑" panose="020B0503020204020204" pitchFamily="34" charset="-122"/>
              </a:rPr>
              <a:t>”</a:t>
            </a:r>
            <a:r>
              <a:rPr lang="zh-CN" altLang="en-US" sz="2300" b="0" dirty="0" smtClean="0">
                <a:solidFill>
                  <a:srgbClr val="000000"/>
                </a:solidFill>
                <a:latin typeface="微软雅黑" panose="020B0503020204020204" pitchFamily="34" charset="-122"/>
                <a:ea typeface="微软雅黑" panose="020B0503020204020204" pitchFamily="34" charset="-122"/>
              </a:rPr>
              <a:t>，豪华程度及改装、比赛</a:t>
            </a:r>
            <a:endParaRPr lang="zh-CN" altLang="en-US" sz="2300" b="0" kern="1200" dirty="0" smtClean="0">
              <a:solidFill>
                <a:srgbClr val="000000"/>
              </a:solidFill>
              <a:latin typeface="微软雅黑" panose="020B0503020204020204" pitchFamily="34" charset="-122"/>
              <a:ea typeface="微软雅黑" panose="020B0503020204020204" pitchFamily="34" charset="-122"/>
            </a:endParaRPr>
          </a:p>
        </p:txBody>
      </p:sp>
      <p:sp>
        <p:nvSpPr>
          <p:cNvPr id="4"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500066" y="6556375"/>
            <a:ext cx="1295400" cy="292100"/>
          </a:xfrm>
        </p:spPr>
        <p:txBody>
          <a:bodyPr/>
          <a:lstStyle/>
          <a:p>
            <a:pPr>
              <a:defRPr/>
            </a:pPr>
            <a:fld id="{66F97974-FEEE-448E-9669-2FEE1EAB4580}" type="slidenum">
              <a:rPr lang="zh-CN" altLang="en-US" smtClean="0"/>
            </a:fld>
            <a:endParaRPr lang="en-US" altLang="zh-CN" dirty="0"/>
          </a:p>
        </p:txBody>
      </p:sp>
      <p:sp>
        <p:nvSpPr>
          <p:cNvPr id="47" name="TextBox 46"/>
          <p:cNvSpPr txBox="1"/>
          <p:nvPr/>
        </p:nvSpPr>
        <p:spPr>
          <a:xfrm>
            <a:off x="214282" y="980104"/>
            <a:ext cx="8715436" cy="137473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ts val="4000"/>
              </a:lnSpc>
              <a:buClr>
                <a:srgbClr val="000000"/>
              </a:buClr>
              <a:buFont typeface="Wingdings" panose="05000000000000000000" pitchFamily="2" charset="2"/>
              <a:buChar char="p"/>
              <a:defRPr/>
            </a:pPr>
            <a:r>
              <a:rPr lang="zh-CN" altLang="en-US" sz="2400" b="1" dirty="0" smtClean="0">
                <a:solidFill>
                  <a:srgbClr val="FF0000"/>
                </a:solidFill>
                <a:latin typeface="微软雅黑" panose="020B0503020204020204" pitchFamily="34" charset="-122"/>
                <a:ea typeface="微软雅黑" panose="020B0503020204020204" pitchFamily="34" charset="-122"/>
              </a:rPr>
              <a:t>汽车生产资料市场的发展</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进入</a:t>
            </a:r>
            <a:r>
              <a:rPr lang="en-US" altLang="zh-CN" dirty="0" smtClean="0">
                <a:solidFill>
                  <a:srgbClr val="000000"/>
                </a:solidFill>
                <a:latin typeface="微软雅黑" panose="020B0503020204020204" pitchFamily="34" charset="-122"/>
                <a:ea typeface="微软雅黑" panose="020B0503020204020204" pitchFamily="34" charset="-122"/>
              </a:rPr>
              <a:t>20</a:t>
            </a:r>
            <a:r>
              <a:rPr lang="zh-CN" altLang="en-US" dirty="0" smtClean="0">
                <a:solidFill>
                  <a:srgbClr val="000000"/>
                </a:solidFill>
                <a:latin typeface="微软雅黑" panose="020B0503020204020204" pitchFamily="34" charset="-122"/>
                <a:ea typeface="微软雅黑" panose="020B0503020204020204" pitchFamily="34" charset="-122"/>
              </a:rPr>
              <a:t>世纪</a:t>
            </a:r>
            <a:r>
              <a:rPr lang="en-US" altLang="zh-CN" dirty="0" smtClean="0">
                <a:solidFill>
                  <a:srgbClr val="000000"/>
                </a:solidFill>
                <a:latin typeface="微软雅黑" panose="020B0503020204020204" pitchFamily="34" charset="-122"/>
                <a:ea typeface="微软雅黑" panose="020B0503020204020204" pitchFamily="34" charset="-122"/>
              </a:rPr>
              <a:t>90</a:t>
            </a:r>
            <a:r>
              <a:rPr lang="zh-CN" altLang="en-US" dirty="0" smtClean="0">
                <a:solidFill>
                  <a:srgbClr val="000000"/>
                </a:solidFill>
                <a:latin typeface="微软雅黑" panose="020B0503020204020204" pitchFamily="34" charset="-122"/>
                <a:ea typeface="微软雅黑" panose="020B0503020204020204" pitchFamily="34" charset="-122"/>
              </a:rPr>
              <a:t>年代，私人用车增加、运营公司将汽车作为生产资料逐步扩大，生产资料汽车市场稳步发展。</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14917" y="2740969"/>
            <a:ext cx="8715436" cy="29136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ts val="4000"/>
              </a:lnSpc>
              <a:buClr>
                <a:srgbClr val="000000"/>
              </a:buClr>
              <a:buFont typeface="Wingdings" panose="05000000000000000000" pitchFamily="2" charset="2"/>
              <a:buChar char="p"/>
              <a:defRPr/>
            </a:pPr>
            <a:r>
              <a:rPr lang="zh-CN" altLang="en-US" sz="2400" b="1" dirty="0" smtClean="0">
                <a:solidFill>
                  <a:srgbClr val="FF0000"/>
                </a:solidFill>
                <a:latin typeface="微软雅黑" panose="020B0503020204020204" pitchFamily="34" charset="-122"/>
                <a:ea typeface="微软雅黑" panose="020B0503020204020204" pitchFamily="34" charset="-122"/>
              </a:rPr>
              <a:t>汽车生产资料市场的消费心理和行为</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buFont typeface="Wingdings" panose="05000000000000000000" pitchFamily="2" charset="2"/>
              <a:buChar char="u"/>
              <a:defRPr/>
            </a:pPr>
            <a:r>
              <a:rPr lang="zh-CN" altLang="en-US" dirty="0" smtClean="0">
                <a:solidFill>
                  <a:srgbClr val="000000"/>
                </a:solidFill>
                <a:latin typeface="微软雅黑" panose="020B0503020204020204" pitchFamily="34" charset="-122"/>
                <a:ea typeface="微软雅黑" panose="020B0503020204020204" pitchFamily="34" charset="-122"/>
              </a:rPr>
              <a:t>出租车、客运、货运采购汽车</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汽车作为生产资料，消费者关注价格、油耗、维修便利性、维修成本等标准。</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buFont typeface="Wingdings" panose="05000000000000000000" pitchFamily="2" charset="2"/>
              <a:buChar char="u"/>
              <a:defRPr/>
            </a:pPr>
            <a:r>
              <a:rPr lang="zh-CN" altLang="en-US" dirty="0" smtClean="0">
                <a:solidFill>
                  <a:srgbClr val="000000"/>
                </a:solidFill>
                <a:latin typeface="微软雅黑" panose="020B0503020204020204" pitchFamily="34" charset="-122"/>
                <a:ea typeface="微软雅黑" panose="020B0503020204020204" pitchFamily="34" charset="-122"/>
              </a:rPr>
              <a:t>政府采购汽车</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政府采购要求产品具有较高品质和安全性，以及与政府形象相衬的稳重外观，对市场拉动作用非常明显，但不是市场行为。</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sp>
        <p:nvSpPr>
          <p:cNvPr id="18" name="Text Box 13"/>
          <p:cNvSpPr txBox="1">
            <a:spLocks noChangeArrowheads="1"/>
          </p:cNvSpPr>
          <p:nvPr/>
        </p:nvSpPr>
        <p:spPr bwMode="auto">
          <a:xfrm>
            <a:off x="71120" y="71120"/>
            <a:ext cx="718693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lstStyle/>
          <a:p>
            <a:pPr algn="l" eaLnBrk="0" hangingPunct="0">
              <a:defRPr/>
            </a:pPr>
            <a:r>
              <a:rPr lang="zh-CN" altLang="en-US" sz="2800" b="1" dirty="0" smtClean="0">
                <a:solidFill>
                  <a:srgbClr val="000000"/>
                </a:solidFill>
                <a:latin typeface="Arial" panose="020B0604020202020204" pitchFamily="34" charset="0"/>
              </a:rPr>
              <a:t>第三节  汽车生产资料市场的消费心理与行为</a:t>
            </a:r>
            <a:endParaRPr lang="zh-CN" altLang="en-US" sz="2800" b="1" dirty="0">
              <a:solidFill>
                <a:srgbClr val="000000"/>
              </a:solidFill>
              <a:latin typeface="Arial" panose="020B0604020202020204" pitchFamily="34" charset="0"/>
            </a:endParaRPr>
          </a:p>
        </p:txBody>
      </p:sp>
    </p:spTree>
  </p:cSld>
  <p:clrMapOvr>
    <a:masterClrMapping/>
  </p:clrMapOvr>
  <p:transition spd="slow">
    <p:strips dir="l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3920" y="735648"/>
            <a:ext cx="6629400" cy="563562"/>
          </a:xfrm>
        </p:spPr>
        <p:txBody>
          <a:bodyPr/>
          <a:p>
            <a:r>
              <a:rPr lang="zh-CN" altLang="en-US" sz="3200">
                <a:solidFill>
                  <a:schemeClr val="tx1">
                    <a:lumMod val="75000"/>
                  </a:schemeClr>
                </a:solidFill>
                <a:effectLst>
                  <a:outerShdw blurRad="38100" dist="38100" dir="2700000" algn="tl">
                    <a:srgbClr val="000000">
                      <a:alpha val="43137"/>
                    </a:srgbClr>
                  </a:outerShdw>
                </a:effectLst>
              </a:rPr>
              <a:t>资料：公务车选用仅限国产品牌</a:t>
            </a:r>
            <a:endParaRPr lang="zh-CN" altLang="en-US" sz="3200">
              <a:solidFill>
                <a:schemeClr val="tx1">
                  <a:lumMod val="75000"/>
                </a:schemeClr>
              </a:solidFill>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419100" y="1744345"/>
            <a:ext cx="8305800" cy="4032885"/>
          </a:xfrm>
        </p:spPr>
        <p:txBody>
          <a:bodyPr/>
          <a:p>
            <a:r>
              <a:rPr lang="zh-CN" altLang="en-US"/>
              <a:t>工信部发布《</a:t>
            </a:r>
            <a:r>
              <a:rPr lang="en-US" altLang="zh-CN"/>
              <a:t>2012</a:t>
            </a:r>
            <a:r>
              <a:rPr lang="zh-CN" altLang="en-US"/>
              <a:t>年度党政机关公务用车选用车型目录（征求意见稿）》（以下简称《目录》），并面向全社会征集意见，截止日期为</a:t>
            </a:r>
            <a:r>
              <a:rPr lang="en-US" altLang="zh-CN"/>
              <a:t>2013</a:t>
            </a:r>
            <a:r>
              <a:rPr lang="zh-CN" altLang="en-US"/>
              <a:t>年</a:t>
            </a:r>
            <a:r>
              <a:rPr lang="en-US" altLang="zh-CN"/>
              <a:t>3</a:t>
            </a:r>
            <a:r>
              <a:rPr lang="zh-CN" altLang="en-US"/>
              <a:t>月</a:t>
            </a:r>
            <a:r>
              <a:rPr lang="en-US" altLang="zh-CN"/>
              <a:t>9</a:t>
            </a:r>
            <a:r>
              <a:rPr lang="zh-CN" altLang="en-US"/>
              <a:t>日 。《目录》中的车型包括轿车、多功能乘用车、越野车和新能源汽车。此番发布的《目录》最引人注目的是，所列车清一色都是自主品牌车型，如江淮汽车、比亚迪、奇瑞汽车、上汽股份、广州汽车和长安汽车等，外资和合资企业的车型没有一款入选。</a:t>
            </a:r>
            <a:endParaRPr lang="zh-CN" altLang="en-US"/>
          </a:p>
        </p:txBody>
      </p:sp>
    </p:spTree>
  </p:cSld>
  <p:clrMapOvr>
    <a:masterClrMapping/>
  </p:clrMapOvr>
  <p:transition spd="med">
    <p:diamon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标题 141313"/>
          <p:cNvSpPr>
            <a:spLocks noGrp="1"/>
          </p:cNvSpPr>
          <p:nvPr>
            <p:ph type="title"/>
          </p:nvPr>
        </p:nvSpPr>
        <p:spPr>
          <a:xfrm>
            <a:off x="684213" y="620713"/>
            <a:ext cx="7772400" cy="989012"/>
          </a:xfrm>
        </p:spPr>
        <p:txBody>
          <a:bodyPr anchor="ctr"/>
          <a:p>
            <a:r>
              <a:rPr lang="zh-CN" altLang="en-US" dirty="0">
                <a:solidFill>
                  <a:srgbClr val="003300"/>
                </a:solidFill>
                <a:latin typeface="隶书" pitchFamily="49" charset="-122"/>
              </a:rPr>
              <a:t>资料</a:t>
            </a:r>
            <a:r>
              <a:rPr lang="en-US" altLang="zh-CN" dirty="0">
                <a:solidFill>
                  <a:srgbClr val="003300"/>
                </a:solidFill>
                <a:latin typeface="隶书" pitchFamily="49" charset="-122"/>
              </a:rPr>
              <a:t>:</a:t>
            </a:r>
            <a:r>
              <a:rPr lang="zh-CN" altLang="en-US" dirty="0">
                <a:solidFill>
                  <a:srgbClr val="003300"/>
                </a:solidFill>
                <a:latin typeface="隶书" pitchFamily="49" charset="-122"/>
              </a:rPr>
              <a:t>官员用什么车</a:t>
            </a:r>
            <a:endParaRPr lang="zh-CN" altLang="en-US">
              <a:solidFill>
                <a:srgbClr val="003300"/>
              </a:solidFill>
              <a:latin typeface="隶书" pitchFamily="49" charset="-122"/>
            </a:endParaRPr>
          </a:p>
        </p:txBody>
      </p:sp>
      <p:graphicFrame>
        <p:nvGraphicFramePr>
          <p:cNvPr id="141316" name="内容占位符 141315"/>
          <p:cNvGraphicFramePr/>
          <p:nvPr>
            <p:ph sz="half" idx="2"/>
          </p:nvPr>
        </p:nvGraphicFramePr>
        <p:xfrm>
          <a:off x="457200" y="1557338"/>
          <a:ext cx="8153400" cy="5065713"/>
        </p:xfrm>
        <a:graphic>
          <a:graphicData uri="http://schemas.openxmlformats.org/drawingml/2006/table">
            <a:tbl>
              <a:tblPr/>
              <a:tblGrid>
                <a:gridCol w="1828800"/>
                <a:gridCol w="2133600"/>
                <a:gridCol w="4191000"/>
              </a:tblGrid>
              <a:tr h="455613">
                <a:tc>
                  <a:txBody>
                    <a:bodyPr/>
                    <a:p>
                      <a:pPr marL="0" lvl="0" indent="0">
                        <a:buNone/>
                      </a:pPr>
                      <a:r>
                        <a:rPr lang="zh-CN" altLang="en-US" sz="2400" dirty="0"/>
                        <a:t>级别</a:t>
                      </a:r>
                      <a:endParaRPr lang="zh-CN" altLang="en-US" sz="24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buNone/>
                      </a:pPr>
                      <a:r>
                        <a:rPr lang="zh-CN" altLang="en-US" sz="2400" dirty="0"/>
                        <a:t>标准</a:t>
                      </a:r>
                      <a:endParaRPr lang="zh-CN" altLang="en-US" sz="2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buNone/>
                      </a:pPr>
                      <a:r>
                        <a:rPr lang="zh-CN" altLang="en-US" sz="2400" dirty="0"/>
                        <a:t>车型</a:t>
                      </a:r>
                      <a:endParaRPr lang="zh-CN" altLang="en-US" sz="2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65212">
                <a:tc>
                  <a:txBody>
                    <a:bodyPr/>
                    <a:p>
                      <a:pPr marL="0" lvl="0" indent="0">
                        <a:buNone/>
                      </a:pPr>
                      <a:r>
                        <a:rPr lang="zh-CN" altLang="en-US" sz="2000" b="1" dirty="0">
                          <a:solidFill>
                            <a:srgbClr val="000099"/>
                          </a:solidFill>
                        </a:rPr>
                        <a:t>正部级干部（正省级）</a:t>
                      </a:r>
                      <a:endParaRPr lang="zh-CN" altLang="en-US" sz="2000" b="1" dirty="0">
                        <a:solidFill>
                          <a:srgbClr val="000099"/>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buNone/>
                      </a:pPr>
                      <a:r>
                        <a:rPr lang="zh-CN" altLang="en-US" sz="2000" b="1" dirty="0">
                          <a:solidFill>
                            <a:srgbClr val="000099"/>
                          </a:solidFill>
                        </a:rPr>
                        <a:t>排量</a:t>
                      </a:r>
                      <a:r>
                        <a:rPr lang="zh-CN" altLang="en-US" sz="2000" b="1" dirty="0">
                          <a:solidFill>
                            <a:srgbClr val="000099"/>
                          </a:solidFill>
                          <a:cs typeface="Arial" panose="020B0604020202020204" pitchFamily="34" charset="0"/>
                        </a:rPr>
                        <a:t>≤</a:t>
                      </a:r>
                      <a:r>
                        <a:rPr lang="en-US" altLang="zh-CN" sz="2000" b="1">
                          <a:solidFill>
                            <a:srgbClr val="000099"/>
                          </a:solidFill>
                        </a:rPr>
                        <a:t>3.0</a:t>
                      </a:r>
                      <a:r>
                        <a:rPr lang="zh-CN" altLang="en-US" sz="2000" b="1" dirty="0">
                          <a:solidFill>
                            <a:srgbClr val="000099"/>
                          </a:solidFill>
                        </a:rPr>
                        <a:t>升，</a:t>
                      </a:r>
                      <a:endParaRPr lang="zh-CN" altLang="en-US" sz="2000" b="1" dirty="0">
                        <a:solidFill>
                          <a:srgbClr val="000099"/>
                        </a:solidFill>
                      </a:endParaRPr>
                    </a:p>
                    <a:p>
                      <a:pPr marL="0" lvl="0" indent="0">
                        <a:buNone/>
                      </a:pPr>
                      <a:r>
                        <a:rPr lang="zh-CN" altLang="en-US" sz="2000" b="1" dirty="0">
                          <a:solidFill>
                            <a:srgbClr val="000099"/>
                          </a:solidFill>
                        </a:rPr>
                        <a:t>价格</a:t>
                      </a:r>
                      <a:r>
                        <a:rPr lang="zh-CN" altLang="en-US" sz="2000" b="1" dirty="0">
                          <a:solidFill>
                            <a:srgbClr val="000099"/>
                          </a:solidFill>
                          <a:cs typeface="Arial" panose="020B0604020202020204" pitchFamily="34" charset="0"/>
                        </a:rPr>
                        <a:t>≤</a:t>
                      </a:r>
                      <a:r>
                        <a:rPr lang="zh-CN" altLang="en-US" sz="2000" b="1" dirty="0">
                          <a:solidFill>
                            <a:srgbClr val="000099"/>
                          </a:solidFill>
                        </a:rPr>
                        <a:t> </a:t>
                      </a:r>
                      <a:r>
                        <a:rPr lang="en-US" altLang="zh-CN" sz="2000" b="1">
                          <a:solidFill>
                            <a:srgbClr val="000099"/>
                          </a:solidFill>
                        </a:rPr>
                        <a:t>45</a:t>
                      </a:r>
                      <a:r>
                        <a:rPr lang="zh-CN" altLang="en-US" sz="2000" b="1" dirty="0">
                          <a:solidFill>
                            <a:srgbClr val="000099"/>
                          </a:solidFill>
                        </a:rPr>
                        <a:t>万元</a:t>
                      </a:r>
                      <a:endParaRPr lang="zh-CN" altLang="en-US" sz="2000" b="1" dirty="0">
                        <a:solidFill>
                          <a:srgbClr val="000099"/>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buNone/>
                      </a:pPr>
                      <a:r>
                        <a:rPr lang="zh-CN" altLang="en-US" sz="2000" b="1" dirty="0">
                          <a:solidFill>
                            <a:srgbClr val="000099"/>
                          </a:solidFill>
                        </a:rPr>
                        <a:t>奥迪</a:t>
                      </a:r>
                      <a:r>
                        <a:rPr lang="en-US" altLang="zh-CN" sz="2000" b="1">
                          <a:solidFill>
                            <a:srgbClr val="000099"/>
                          </a:solidFill>
                        </a:rPr>
                        <a:t>A6</a:t>
                      </a:r>
                      <a:r>
                        <a:rPr lang="zh-CN" altLang="en-US" sz="2000" b="1" dirty="0">
                          <a:solidFill>
                            <a:srgbClr val="000099"/>
                          </a:solidFill>
                        </a:rPr>
                        <a:t>、本田雅阁</a:t>
                      </a:r>
                      <a:r>
                        <a:rPr lang="en-US" altLang="zh-CN" sz="2000" b="1">
                          <a:solidFill>
                            <a:srgbClr val="000099"/>
                          </a:solidFill>
                        </a:rPr>
                        <a:t>3.0</a:t>
                      </a:r>
                      <a:r>
                        <a:rPr lang="zh-CN" altLang="en-US" sz="2000" b="1" dirty="0">
                          <a:solidFill>
                            <a:srgbClr val="000099"/>
                          </a:solidFill>
                        </a:rPr>
                        <a:t>、别克君威</a:t>
                      </a:r>
                      <a:r>
                        <a:rPr lang="en-US" altLang="zh-CN" sz="2000" b="1">
                          <a:solidFill>
                            <a:srgbClr val="000099"/>
                          </a:solidFill>
                        </a:rPr>
                        <a:t>3.0</a:t>
                      </a:r>
                      <a:r>
                        <a:rPr lang="zh-CN" altLang="en-US" sz="2000" b="1" dirty="0">
                          <a:solidFill>
                            <a:srgbClr val="000099"/>
                          </a:solidFill>
                        </a:rPr>
                        <a:t>、别克</a:t>
                      </a:r>
                      <a:r>
                        <a:rPr lang="en-US" altLang="zh-CN" sz="2000" b="1">
                          <a:solidFill>
                            <a:srgbClr val="000099"/>
                          </a:solidFill>
                        </a:rPr>
                        <a:t>GL8</a:t>
                      </a:r>
                      <a:endParaRPr lang="en-US" altLang="zh-CN" sz="2000" b="1">
                        <a:solidFill>
                          <a:srgbClr val="000099"/>
                        </a:solidFill>
                      </a:endParaRPr>
                    </a:p>
                    <a:p>
                      <a:pPr marL="0" lvl="0" indent="0">
                        <a:buNone/>
                      </a:pP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85825">
                <a:tc>
                  <a:txBody>
                    <a:bodyPr/>
                    <a:p>
                      <a:pPr marL="0" lvl="0" indent="0">
                        <a:buNone/>
                      </a:pPr>
                      <a:r>
                        <a:rPr lang="zh-CN" altLang="en-US" sz="2000" b="1" dirty="0">
                          <a:solidFill>
                            <a:srgbClr val="000099"/>
                          </a:solidFill>
                        </a:rPr>
                        <a:t>副部级干部（副省级）</a:t>
                      </a:r>
                      <a:endParaRPr lang="zh-CN" altLang="en-US" sz="2000" b="1" dirty="0">
                        <a:solidFill>
                          <a:srgbClr val="000099"/>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buNone/>
                      </a:pPr>
                      <a:r>
                        <a:rPr lang="zh-CN" altLang="en-US" sz="2000" b="1" dirty="0">
                          <a:solidFill>
                            <a:srgbClr val="000099"/>
                          </a:solidFill>
                        </a:rPr>
                        <a:t>排量</a:t>
                      </a:r>
                      <a:r>
                        <a:rPr lang="zh-CN" altLang="en-US" sz="2000" b="1" dirty="0">
                          <a:solidFill>
                            <a:srgbClr val="000099"/>
                          </a:solidFill>
                          <a:cs typeface="Arial" panose="020B0604020202020204" pitchFamily="34" charset="0"/>
                        </a:rPr>
                        <a:t>≤</a:t>
                      </a:r>
                      <a:r>
                        <a:rPr lang="en-US" altLang="zh-CN" sz="2000" b="1">
                          <a:solidFill>
                            <a:srgbClr val="000099"/>
                          </a:solidFill>
                        </a:rPr>
                        <a:t>3.0</a:t>
                      </a:r>
                      <a:r>
                        <a:rPr lang="zh-CN" altLang="en-US" sz="2000" b="1" dirty="0">
                          <a:solidFill>
                            <a:srgbClr val="000099"/>
                          </a:solidFill>
                        </a:rPr>
                        <a:t>升，</a:t>
                      </a:r>
                      <a:endParaRPr lang="zh-CN" altLang="en-US" sz="2000" b="1" dirty="0">
                        <a:solidFill>
                          <a:srgbClr val="000099"/>
                        </a:solidFill>
                      </a:endParaRPr>
                    </a:p>
                    <a:p>
                      <a:pPr marL="0" lvl="0" indent="0">
                        <a:buNone/>
                      </a:pPr>
                      <a:r>
                        <a:rPr lang="zh-CN" altLang="en-US" sz="2000" b="1" dirty="0">
                          <a:solidFill>
                            <a:srgbClr val="000099"/>
                          </a:solidFill>
                        </a:rPr>
                        <a:t>价格</a:t>
                      </a:r>
                      <a:r>
                        <a:rPr lang="zh-CN" altLang="en-US" sz="2000" b="1" dirty="0">
                          <a:solidFill>
                            <a:srgbClr val="000099"/>
                          </a:solidFill>
                          <a:cs typeface="Arial" panose="020B0604020202020204" pitchFamily="34" charset="0"/>
                        </a:rPr>
                        <a:t>≤</a:t>
                      </a:r>
                      <a:r>
                        <a:rPr lang="zh-CN" altLang="en-US" sz="2000" b="1" dirty="0">
                          <a:solidFill>
                            <a:srgbClr val="000099"/>
                          </a:solidFill>
                        </a:rPr>
                        <a:t> </a:t>
                      </a:r>
                      <a:r>
                        <a:rPr lang="en-US" altLang="zh-CN" sz="2000" b="1">
                          <a:solidFill>
                            <a:srgbClr val="000099"/>
                          </a:solidFill>
                        </a:rPr>
                        <a:t>35</a:t>
                      </a:r>
                      <a:r>
                        <a:rPr lang="zh-CN" altLang="en-US" sz="2000" b="1" dirty="0">
                          <a:solidFill>
                            <a:srgbClr val="000099"/>
                          </a:solidFill>
                        </a:rPr>
                        <a:t>万元</a:t>
                      </a:r>
                      <a:endParaRPr lang="zh-CN" altLang="en-US" sz="2000" b="1" dirty="0">
                        <a:solidFill>
                          <a:srgbClr val="000099"/>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buNone/>
                      </a:pPr>
                      <a:r>
                        <a:rPr lang="zh-CN" altLang="en-US" sz="2000" b="1" dirty="0">
                          <a:solidFill>
                            <a:srgbClr val="000099"/>
                          </a:solidFill>
                        </a:rPr>
                        <a:t>奥迪</a:t>
                      </a:r>
                      <a:r>
                        <a:rPr lang="en-US" altLang="zh-CN" sz="2000" b="1">
                          <a:solidFill>
                            <a:srgbClr val="000099"/>
                          </a:solidFill>
                        </a:rPr>
                        <a:t>A6</a:t>
                      </a:r>
                      <a:r>
                        <a:rPr lang="zh-CN" altLang="en-US" sz="2000" b="1" dirty="0">
                          <a:solidFill>
                            <a:srgbClr val="000099"/>
                          </a:solidFill>
                        </a:rPr>
                        <a:t>、本田雅阁</a:t>
                      </a:r>
                      <a:r>
                        <a:rPr lang="en-US" altLang="zh-CN" sz="2000" b="1">
                          <a:solidFill>
                            <a:srgbClr val="000099"/>
                          </a:solidFill>
                        </a:rPr>
                        <a:t>3.0</a:t>
                      </a:r>
                      <a:r>
                        <a:rPr lang="zh-CN" altLang="en-US" sz="2000" b="1" dirty="0">
                          <a:solidFill>
                            <a:srgbClr val="000099"/>
                          </a:solidFill>
                        </a:rPr>
                        <a:t>、皇冠</a:t>
                      </a:r>
                      <a:endParaRPr lang="zh-CN" altLang="en-US" sz="20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87413">
                <a:tc>
                  <a:txBody>
                    <a:bodyPr/>
                    <a:p>
                      <a:pPr marL="0" lvl="0" indent="0">
                        <a:buNone/>
                      </a:pPr>
                      <a:r>
                        <a:rPr lang="zh-CN" altLang="en-US" sz="2000" b="1" dirty="0">
                          <a:solidFill>
                            <a:srgbClr val="000099"/>
                          </a:solidFill>
                        </a:rPr>
                        <a:t>司级干部</a:t>
                      </a:r>
                      <a:endParaRPr lang="zh-CN" altLang="en-US" sz="2000" b="1" dirty="0">
                        <a:solidFill>
                          <a:srgbClr val="000099"/>
                        </a:solidFill>
                      </a:endParaRPr>
                    </a:p>
                    <a:p>
                      <a:pPr marL="0" lvl="0" indent="0">
                        <a:buNone/>
                      </a:pPr>
                      <a:r>
                        <a:rPr lang="zh-CN" altLang="en-US" sz="2000" b="1" dirty="0">
                          <a:solidFill>
                            <a:srgbClr val="000099"/>
                          </a:solidFill>
                        </a:rPr>
                        <a:t>（厅级）</a:t>
                      </a:r>
                      <a:endParaRPr lang="zh-CN" altLang="en-US" sz="2000" b="1">
                        <a:solidFill>
                          <a:srgbClr val="000099"/>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buNone/>
                      </a:pPr>
                      <a:r>
                        <a:rPr lang="zh-CN" altLang="en-US" sz="2000" b="1" dirty="0">
                          <a:solidFill>
                            <a:srgbClr val="000099"/>
                          </a:solidFill>
                        </a:rPr>
                        <a:t>排量</a:t>
                      </a:r>
                      <a:r>
                        <a:rPr lang="zh-CN" altLang="en-US" sz="2000" b="1" dirty="0">
                          <a:solidFill>
                            <a:srgbClr val="000099"/>
                          </a:solidFill>
                          <a:cs typeface="Arial" panose="020B0604020202020204" pitchFamily="34" charset="0"/>
                        </a:rPr>
                        <a:t>≤</a:t>
                      </a:r>
                      <a:r>
                        <a:rPr lang="en-US" altLang="zh-CN" sz="2000" b="1">
                          <a:solidFill>
                            <a:srgbClr val="000099"/>
                          </a:solidFill>
                        </a:rPr>
                        <a:t>2.0</a:t>
                      </a:r>
                      <a:r>
                        <a:rPr lang="zh-CN" altLang="en-US" sz="2000" b="1" dirty="0">
                          <a:solidFill>
                            <a:srgbClr val="000099"/>
                          </a:solidFill>
                        </a:rPr>
                        <a:t>升，</a:t>
                      </a:r>
                      <a:endParaRPr lang="zh-CN" altLang="en-US" sz="2000" b="1" dirty="0">
                        <a:solidFill>
                          <a:srgbClr val="000099"/>
                        </a:solidFill>
                      </a:endParaRPr>
                    </a:p>
                    <a:p>
                      <a:pPr marL="0" lvl="0" indent="0">
                        <a:buNone/>
                      </a:pPr>
                      <a:r>
                        <a:rPr lang="zh-CN" altLang="en-US" sz="2000" b="1" dirty="0">
                          <a:solidFill>
                            <a:srgbClr val="000099"/>
                          </a:solidFill>
                        </a:rPr>
                        <a:t>价格</a:t>
                      </a:r>
                      <a:r>
                        <a:rPr lang="zh-CN" altLang="en-US" sz="2000" b="1" dirty="0">
                          <a:solidFill>
                            <a:srgbClr val="000099"/>
                          </a:solidFill>
                          <a:cs typeface="Arial" panose="020B0604020202020204" pitchFamily="34" charset="0"/>
                        </a:rPr>
                        <a:t>≤</a:t>
                      </a:r>
                      <a:r>
                        <a:rPr lang="zh-CN" altLang="en-US" sz="2000" b="1" dirty="0">
                          <a:solidFill>
                            <a:srgbClr val="000099"/>
                          </a:solidFill>
                        </a:rPr>
                        <a:t> </a:t>
                      </a:r>
                      <a:r>
                        <a:rPr lang="en-US" altLang="zh-CN" sz="2000" b="1">
                          <a:solidFill>
                            <a:srgbClr val="000099"/>
                          </a:solidFill>
                        </a:rPr>
                        <a:t>25</a:t>
                      </a:r>
                      <a:r>
                        <a:rPr lang="zh-CN" altLang="en-US" sz="2000" b="1" dirty="0">
                          <a:solidFill>
                            <a:srgbClr val="000099"/>
                          </a:solidFill>
                        </a:rPr>
                        <a:t>万元</a:t>
                      </a:r>
                      <a:endParaRPr lang="zh-CN" altLang="en-US" sz="2000" b="1" dirty="0">
                        <a:solidFill>
                          <a:srgbClr val="000099"/>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buNone/>
                      </a:pPr>
                      <a:r>
                        <a:rPr lang="zh-CN" altLang="en-US" sz="2000" b="1" dirty="0">
                          <a:solidFill>
                            <a:srgbClr val="000099"/>
                          </a:solidFill>
                        </a:rPr>
                        <a:t>凯悦、索纳塔、现代</a:t>
                      </a:r>
                      <a:r>
                        <a:rPr lang="en-US" altLang="zh-CN" sz="2000" b="1">
                          <a:solidFill>
                            <a:srgbClr val="000099"/>
                          </a:solidFill>
                        </a:rPr>
                        <a:t>NF</a:t>
                      </a:r>
                      <a:r>
                        <a:rPr lang="zh-CN" altLang="en-US" sz="2000" b="1" dirty="0">
                          <a:solidFill>
                            <a:srgbClr val="000099"/>
                          </a:solidFill>
                        </a:rPr>
                        <a:t>、雅阁、锐志</a:t>
                      </a:r>
                      <a:endParaRPr lang="zh-CN" altLang="en-US" sz="2000" b="1">
                        <a:solidFill>
                          <a:srgbClr val="000099"/>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85825">
                <a:tc>
                  <a:txBody>
                    <a:bodyPr/>
                    <a:p>
                      <a:pPr marL="0" lvl="0" indent="0">
                        <a:buNone/>
                      </a:pPr>
                      <a:r>
                        <a:rPr lang="zh-CN" altLang="en-US" sz="2000" b="1" dirty="0">
                          <a:solidFill>
                            <a:srgbClr val="000099"/>
                          </a:solidFill>
                        </a:rPr>
                        <a:t>县级干部</a:t>
                      </a:r>
                      <a:endParaRPr lang="zh-CN" altLang="en-US" sz="2000" b="1" dirty="0">
                        <a:solidFill>
                          <a:srgbClr val="000099"/>
                        </a:solidFill>
                      </a:endParaRPr>
                    </a:p>
                    <a:p>
                      <a:pPr marL="0" lvl="0" indent="0">
                        <a:buNone/>
                      </a:pPr>
                      <a:r>
                        <a:rPr lang="zh-CN" altLang="en-US" sz="2000" b="1" dirty="0">
                          <a:solidFill>
                            <a:srgbClr val="000099"/>
                          </a:solidFill>
                        </a:rPr>
                        <a:t>（正处级）</a:t>
                      </a:r>
                      <a:endParaRPr lang="zh-CN" altLang="en-US" sz="2000" b="1">
                        <a:solidFill>
                          <a:srgbClr val="000099"/>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buNone/>
                      </a:pPr>
                      <a:endParaRPr lang="zh-CN" altLang="en-US" sz="2000" b="1" dirty="0">
                        <a:solidFill>
                          <a:srgbClr val="000099"/>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buNone/>
                      </a:pPr>
                      <a:r>
                        <a:rPr lang="zh-CN" altLang="en-US" sz="2000" b="1" dirty="0">
                          <a:solidFill>
                            <a:srgbClr val="000099"/>
                          </a:solidFill>
                        </a:rPr>
                        <a:t>马自达、桑塔纳</a:t>
                      </a:r>
                      <a:r>
                        <a:rPr lang="en-US" altLang="zh-CN" sz="2000" b="1">
                          <a:solidFill>
                            <a:srgbClr val="000099"/>
                          </a:solidFill>
                        </a:rPr>
                        <a:t>2000</a:t>
                      </a:r>
                      <a:r>
                        <a:rPr lang="zh-CN" altLang="en-US" sz="2000" b="1" dirty="0">
                          <a:solidFill>
                            <a:srgbClr val="000099"/>
                          </a:solidFill>
                        </a:rPr>
                        <a:t>、捷达</a:t>
                      </a:r>
                      <a:endParaRPr lang="zh-CN" altLang="en-US" sz="2000" b="1" dirty="0">
                        <a:solidFill>
                          <a:srgbClr val="000099"/>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85825">
                <a:tc>
                  <a:txBody>
                    <a:bodyPr/>
                    <a:p>
                      <a:pPr marL="0" lvl="0" indent="0">
                        <a:buNone/>
                      </a:pPr>
                      <a:r>
                        <a:rPr lang="zh-CN" altLang="en-US" sz="2000" b="1" dirty="0">
                          <a:solidFill>
                            <a:srgbClr val="000099"/>
                          </a:solidFill>
                        </a:rPr>
                        <a:t>科级干部</a:t>
                      </a:r>
                      <a:endParaRPr lang="zh-CN" altLang="en-US" sz="2000" b="1" dirty="0">
                        <a:solidFill>
                          <a:srgbClr val="000099"/>
                        </a:solidFill>
                      </a:endParaRPr>
                    </a:p>
                    <a:p>
                      <a:pPr marL="0" lvl="0" indent="0">
                        <a:buNone/>
                      </a:pPr>
                      <a:r>
                        <a:rPr lang="zh-CN" altLang="en-US" sz="2000" b="1" dirty="0">
                          <a:solidFill>
                            <a:srgbClr val="000099"/>
                          </a:solidFill>
                        </a:rPr>
                        <a:t>（乡级）</a:t>
                      </a:r>
                      <a:endParaRPr lang="zh-CN" altLang="en-US" sz="2000" b="1">
                        <a:solidFill>
                          <a:srgbClr val="000099"/>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buNone/>
                      </a:pPr>
                      <a:endParaRPr lang="zh-CN" altLang="en-US" sz="2000" b="1" dirty="0">
                        <a:solidFill>
                          <a:srgbClr val="000099"/>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buNone/>
                      </a:pPr>
                      <a:r>
                        <a:rPr lang="zh-CN" altLang="en-US" sz="2000" b="1" dirty="0">
                          <a:solidFill>
                            <a:srgbClr val="000099"/>
                          </a:solidFill>
                        </a:rPr>
                        <a:t>桑塔纳、富康、夏利</a:t>
                      </a:r>
                      <a:endParaRPr lang="zh-CN" altLang="en-US" sz="2000" b="1">
                        <a:solidFill>
                          <a:srgbClr val="000099"/>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500066" y="6556375"/>
            <a:ext cx="1295400" cy="292100"/>
          </a:xfrm>
        </p:spPr>
        <p:txBody>
          <a:bodyPr/>
          <a:lstStyle/>
          <a:p>
            <a:pPr>
              <a:defRPr/>
            </a:pPr>
            <a:fld id="{66F97974-FEEE-448E-9669-2FEE1EAB4580}" type="slidenum">
              <a:rPr lang="zh-CN" altLang="en-US" smtClean="0"/>
            </a:fld>
            <a:endParaRPr lang="en-US" altLang="zh-CN" dirty="0"/>
          </a:p>
        </p:txBody>
      </p:sp>
      <p:sp>
        <p:nvSpPr>
          <p:cNvPr id="27" name="TextBox 26"/>
          <p:cNvSpPr txBox="1"/>
          <p:nvPr/>
        </p:nvSpPr>
        <p:spPr>
          <a:xfrm>
            <a:off x="214917" y="797224"/>
            <a:ext cx="8715436" cy="137350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ts val="4000"/>
              </a:lnSpc>
              <a:buClr>
                <a:srgbClr val="000000"/>
              </a:buClr>
              <a:buFont typeface="Wingdings" panose="05000000000000000000" pitchFamily="2" charset="2"/>
              <a:buChar char="p"/>
              <a:defRPr/>
            </a:pPr>
            <a:r>
              <a:rPr lang="zh-CN" altLang="en-US" sz="2400" b="1" dirty="0" smtClean="0">
                <a:solidFill>
                  <a:srgbClr val="FF0000"/>
                </a:solidFill>
                <a:latin typeface="微软雅黑" panose="020B0503020204020204" pitchFamily="34" charset="-122"/>
                <a:ea typeface="微软雅黑" panose="020B0503020204020204" pitchFamily="34" charset="-122"/>
              </a:rPr>
              <a:t>一、汽车市场特点</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汽车作为工业产品：生产资料</a:t>
            </a:r>
            <a:r>
              <a:rPr lang="en-US" altLang="zh-CN" dirty="0" smtClean="0">
                <a:solidFill>
                  <a:srgbClr val="000000"/>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rPr>
              <a:t>消费资料</a:t>
            </a:r>
            <a:endParaRPr lang="zh-CN" altLang="en-US" dirty="0" smtClean="0">
              <a:solidFill>
                <a:srgbClr val="00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（消费主体和消费目的不同）生活资料市场</a:t>
            </a:r>
            <a:r>
              <a:rPr lang="en-US" altLang="zh-CN" dirty="0" smtClean="0">
                <a:solidFill>
                  <a:srgbClr val="000000"/>
                </a:solidFill>
                <a:latin typeface="微软雅黑" panose="020B0503020204020204" pitchFamily="34" charset="-122"/>
                <a:ea typeface="微软雅黑" panose="020B0503020204020204" pitchFamily="34" charset="-122"/>
              </a:rPr>
              <a:t>+</a:t>
            </a:r>
            <a:r>
              <a:rPr lang="zh-CN" altLang="en-US" dirty="0" smtClean="0">
                <a:solidFill>
                  <a:srgbClr val="000000"/>
                </a:solidFill>
                <a:latin typeface="微软雅黑" panose="020B0503020204020204" pitchFamily="34" charset="-122"/>
                <a:ea typeface="微软雅黑" panose="020B0503020204020204" pitchFamily="34" charset="-122"/>
              </a:rPr>
              <a:t>生产资料市场         </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0320" y="2170430"/>
            <a:ext cx="7788275" cy="4627880"/>
            <a:chOff x="222" y="3037"/>
            <a:chExt cx="12265" cy="7288"/>
          </a:xfrm>
        </p:grpSpPr>
        <p:grpSp>
          <p:nvGrpSpPr>
            <p:cNvPr id="9" name="组合 8"/>
            <p:cNvGrpSpPr/>
            <p:nvPr/>
          </p:nvGrpSpPr>
          <p:grpSpPr>
            <a:xfrm>
              <a:off x="3487" y="3037"/>
              <a:ext cx="9000" cy="1125"/>
              <a:chOff x="1508104" y="2285992"/>
              <a:chExt cx="6040438" cy="1320800"/>
            </a:xfrm>
          </p:grpSpPr>
          <p:sp>
            <p:nvSpPr>
              <p:cNvPr id="10" name="AutoShape 11"/>
              <p:cNvSpPr>
                <a:spLocks noChangeArrowheads="1"/>
              </p:cNvSpPr>
              <p:nvPr/>
            </p:nvSpPr>
            <p:spPr bwMode="gray">
              <a:xfrm>
                <a:off x="2090717" y="2301867"/>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endParaRPr lang="zh-CN" altLang="en-US">
                  <a:ea typeface="宋体" panose="02010600030101010101" pitchFamily="2" charset="-122"/>
                </a:endParaRPr>
              </a:p>
            </p:txBody>
          </p:sp>
          <p:sp>
            <p:nvSpPr>
              <p:cNvPr id="11" name="AutoShape 12"/>
              <p:cNvSpPr>
                <a:spLocks noChangeArrowheads="1"/>
              </p:cNvSpPr>
              <p:nvPr/>
            </p:nvSpPr>
            <p:spPr bwMode="gray">
              <a:xfrm>
                <a:off x="2951142" y="2747954"/>
                <a:ext cx="376237" cy="344488"/>
              </a:xfrm>
              <a:prstGeom prst="rightArrow">
                <a:avLst>
                  <a:gd name="adj1" fmla="val 50000"/>
                  <a:gd name="adj2" fmla="val 45507"/>
                </a:avLst>
              </a:prstGeom>
              <a:solidFill>
                <a:srgbClr val="FEFEFE"/>
              </a:solidFill>
              <a:ln w="9525">
                <a:noFill/>
                <a:miter lim="800000"/>
              </a:ln>
            </p:spPr>
            <p:txBody>
              <a:bodyPr wrap="none" anchor="ctr"/>
              <a:lstStyle/>
              <a:p>
                <a:endParaRPr lang="zh-CN" altLang="en-US">
                  <a:ea typeface="宋体" panose="02010600030101010101" pitchFamily="2" charset="-122"/>
                </a:endParaRPr>
              </a:p>
            </p:txBody>
          </p:sp>
          <p:sp>
            <p:nvSpPr>
              <p:cNvPr id="12" name="AutoShape 13"/>
              <p:cNvSpPr>
                <a:spLocks noChangeArrowheads="1"/>
              </p:cNvSpPr>
              <p:nvPr/>
            </p:nvSpPr>
            <p:spPr bwMode="gray">
              <a:xfrm>
                <a:off x="1508104" y="2285992"/>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r>
                  <a:rPr lang="zh-CN" altLang="en-US" dirty="0" smtClean="0">
                    <a:solidFill>
                      <a:srgbClr val="FFFF00"/>
                    </a:solidFill>
                  </a:rPr>
                  <a:t>需求具有</a:t>
                </a:r>
                <a:endParaRPr lang="en-US" altLang="zh-CN" dirty="0" smtClean="0">
                  <a:solidFill>
                    <a:srgbClr val="FFFF00"/>
                  </a:solidFill>
                </a:endParaRPr>
              </a:p>
              <a:p>
                <a:r>
                  <a:rPr lang="zh-CN" altLang="en-US" dirty="0" smtClean="0">
                    <a:solidFill>
                      <a:srgbClr val="FFFF00"/>
                    </a:solidFill>
                  </a:rPr>
                  <a:t>伸缩性</a:t>
                </a:r>
                <a:endParaRPr lang="zh-CN" altLang="en-US" dirty="0">
                  <a:solidFill>
                    <a:srgbClr val="FFFF00"/>
                  </a:solidFill>
                </a:endParaRPr>
              </a:p>
            </p:txBody>
          </p:sp>
          <p:sp>
            <p:nvSpPr>
              <p:cNvPr id="13" name="Freeform 14"/>
              <p:cNvSpPr/>
              <p:nvPr/>
            </p:nvSpPr>
            <p:spPr bwMode="gray">
              <a:xfrm>
                <a:off x="1571604" y="2351079"/>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endParaRPr lang="zh-CN" altLang="en-US">
                  <a:ea typeface="宋体" panose="02010600030101010101" pitchFamily="2" charset="-122"/>
                </a:endParaRPr>
              </a:p>
            </p:txBody>
          </p:sp>
          <p:sp>
            <p:nvSpPr>
              <p:cNvPr id="14" name="Text Box 20"/>
              <p:cNvSpPr txBox="1">
                <a:spLocks noChangeArrowheads="1"/>
              </p:cNvSpPr>
              <p:nvPr/>
            </p:nvSpPr>
            <p:spPr bwMode="black">
              <a:xfrm>
                <a:off x="3254354" y="2418072"/>
                <a:ext cx="4183104" cy="682849"/>
              </a:xfrm>
              <a:prstGeom prst="rect">
                <a:avLst/>
              </a:prstGeom>
              <a:noFill/>
              <a:ln w="9525" algn="ctr">
                <a:noFill/>
                <a:miter lim="800000"/>
              </a:ln>
            </p:spPr>
            <p:txBody>
              <a:bodyPr wrap="square">
                <a:spAutoFit/>
              </a:bodyPr>
              <a:lstStyle/>
              <a:p>
                <a:pPr algn="l"/>
                <a:r>
                  <a:rPr lang="zh-CN" altLang="en-US" sz="1800" dirty="0" smtClean="0"/>
                  <a:t>价格需求弹性，需求结构可变。</a:t>
                </a:r>
                <a:endParaRPr lang="en-US" altLang="zh-CN" sz="1800" dirty="0"/>
              </a:p>
            </p:txBody>
          </p:sp>
        </p:grpSp>
        <p:grpSp>
          <p:nvGrpSpPr>
            <p:cNvPr id="15" name="组合 14"/>
            <p:cNvGrpSpPr/>
            <p:nvPr/>
          </p:nvGrpSpPr>
          <p:grpSpPr>
            <a:xfrm>
              <a:off x="3487" y="4275"/>
              <a:ext cx="9000" cy="1130"/>
              <a:chOff x="1508104" y="2285992"/>
              <a:chExt cx="6040438" cy="1327066"/>
            </a:xfrm>
          </p:grpSpPr>
          <p:sp>
            <p:nvSpPr>
              <p:cNvPr id="16" name="AutoShape 11"/>
              <p:cNvSpPr>
                <a:spLocks noChangeArrowheads="1"/>
              </p:cNvSpPr>
              <p:nvPr/>
            </p:nvSpPr>
            <p:spPr bwMode="gray">
              <a:xfrm>
                <a:off x="2090717" y="2301867"/>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endParaRPr lang="zh-CN" altLang="en-US">
                  <a:ea typeface="宋体" panose="02010600030101010101" pitchFamily="2" charset="-122"/>
                </a:endParaRPr>
              </a:p>
            </p:txBody>
          </p:sp>
          <p:sp>
            <p:nvSpPr>
              <p:cNvPr id="17" name="AutoShape 12"/>
              <p:cNvSpPr>
                <a:spLocks noChangeArrowheads="1"/>
              </p:cNvSpPr>
              <p:nvPr/>
            </p:nvSpPr>
            <p:spPr bwMode="gray">
              <a:xfrm>
                <a:off x="2951142" y="2747954"/>
                <a:ext cx="376237" cy="344488"/>
              </a:xfrm>
              <a:prstGeom prst="rightArrow">
                <a:avLst>
                  <a:gd name="adj1" fmla="val 50000"/>
                  <a:gd name="adj2" fmla="val 45507"/>
                </a:avLst>
              </a:prstGeom>
              <a:solidFill>
                <a:srgbClr val="FEFEFE"/>
              </a:solidFill>
              <a:ln w="9525">
                <a:noFill/>
                <a:miter lim="800000"/>
              </a:ln>
            </p:spPr>
            <p:txBody>
              <a:bodyPr wrap="none" anchor="ctr"/>
              <a:lstStyle/>
              <a:p>
                <a:endParaRPr lang="zh-CN" altLang="en-US">
                  <a:ea typeface="宋体" panose="02010600030101010101" pitchFamily="2" charset="-122"/>
                </a:endParaRPr>
              </a:p>
            </p:txBody>
          </p:sp>
          <p:sp>
            <p:nvSpPr>
              <p:cNvPr id="19" name="AutoShape 13"/>
              <p:cNvSpPr>
                <a:spLocks noChangeArrowheads="1"/>
              </p:cNvSpPr>
              <p:nvPr/>
            </p:nvSpPr>
            <p:spPr bwMode="gray">
              <a:xfrm>
                <a:off x="1508104" y="2285992"/>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r>
                  <a:rPr lang="zh-CN" altLang="en-US" dirty="0" smtClean="0">
                    <a:solidFill>
                      <a:srgbClr val="FFFF00"/>
                    </a:solidFill>
                  </a:rPr>
                  <a:t>需求具有</a:t>
                </a:r>
                <a:endParaRPr lang="en-US" altLang="zh-CN" dirty="0" smtClean="0">
                  <a:solidFill>
                    <a:srgbClr val="FFFF00"/>
                  </a:solidFill>
                </a:endParaRPr>
              </a:p>
              <a:p>
                <a:r>
                  <a:rPr lang="zh-CN" altLang="en-US" dirty="0" smtClean="0">
                    <a:solidFill>
                      <a:srgbClr val="FFFF00"/>
                    </a:solidFill>
                  </a:rPr>
                  <a:t>多样性</a:t>
                </a:r>
                <a:endParaRPr lang="zh-CN" altLang="en-US" dirty="0">
                  <a:solidFill>
                    <a:srgbClr val="FFFF00"/>
                  </a:solidFill>
                </a:endParaRPr>
              </a:p>
            </p:txBody>
          </p:sp>
          <p:sp>
            <p:nvSpPr>
              <p:cNvPr id="20" name="Freeform 14"/>
              <p:cNvSpPr/>
              <p:nvPr/>
            </p:nvSpPr>
            <p:spPr bwMode="gray">
              <a:xfrm>
                <a:off x="1571604" y="2351079"/>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endParaRPr lang="zh-CN" altLang="en-US">
                  <a:ea typeface="宋体" panose="02010600030101010101" pitchFamily="2" charset="-122"/>
                </a:endParaRPr>
              </a:p>
            </p:txBody>
          </p:sp>
          <p:sp>
            <p:nvSpPr>
              <p:cNvPr id="21" name="Text Box 20"/>
              <p:cNvSpPr txBox="1">
                <a:spLocks noChangeArrowheads="1"/>
              </p:cNvSpPr>
              <p:nvPr/>
            </p:nvSpPr>
            <p:spPr bwMode="black">
              <a:xfrm>
                <a:off x="3254354" y="2418072"/>
                <a:ext cx="4183104" cy="1194986"/>
              </a:xfrm>
              <a:prstGeom prst="rect">
                <a:avLst/>
              </a:prstGeom>
              <a:noFill/>
              <a:ln w="9525" algn="ctr">
                <a:noFill/>
                <a:miter lim="800000"/>
              </a:ln>
            </p:spPr>
            <p:txBody>
              <a:bodyPr wrap="square">
                <a:spAutoFit/>
              </a:bodyPr>
              <a:lstStyle/>
              <a:p>
                <a:pPr algn="l"/>
                <a:r>
                  <a:rPr lang="zh-CN" altLang="en-US" sz="1800" dirty="0" smtClean="0"/>
                  <a:t>形成不同消费需求，消费者需求表现为多层次性和多样性。</a:t>
                </a:r>
                <a:endParaRPr lang="en-US" altLang="zh-CN" sz="1800" dirty="0"/>
              </a:p>
            </p:txBody>
          </p:sp>
        </p:grpSp>
        <p:grpSp>
          <p:nvGrpSpPr>
            <p:cNvPr id="22" name="组合 21"/>
            <p:cNvGrpSpPr/>
            <p:nvPr/>
          </p:nvGrpSpPr>
          <p:grpSpPr>
            <a:xfrm>
              <a:off x="3487" y="5513"/>
              <a:ext cx="9000" cy="1130"/>
              <a:chOff x="1508104" y="2285992"/>
              <a:chExt cx="6040438" cy="1327066"/>
            </a:xfrm>
          </p:grpSpPr>
          <p:sp>
            <p:nvSpPr>
              <p:cNvPr id="23" name="AutoShape 11"/>
              <p:cNvSpPr>
                <a:spLocks noChangeArrowheads="1"/>
              </p:cNvSpPr>
              <p:nvPr/>
            </p:nvSpPr>
            <p:spPr bwMode="gray">
              <a:xfrm>
                <a:off x="2090717" y="2301867"/>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endParaRPr lang="zh-CN" altLang="en-US">
                  <a:ea typeface="宋体" panose="02010600030101010101" pitchFamily="2" charset="-122"/>
                </a:endParaRPr>
              </a:p>
            </p:txBody>
          </p:sp>
          <p:sp>
            <p:nvSpPr>
              <p:cNvPr id="24" name="AutoShape 12"/>
              <p:cNvSpPr>
                <a:spLocks noChangeArrowheads="1"/>
              </p:cNvSpPr>
              <p:nvPr/>
            </p:nvSpPr>
            <p:spPr bwMode="gray">
              <a:xfrm>
                <a:off x="2951142" y="2747954"/>
                <a:ext cx="376237" cy="344488"/>
              </a:xfrm>
              <a:prstGeom prst="rightArrow">
                <a:avLst>
                  <a:gd name="adj1" fmla="val 50000"/>
                  <a:gd name="adj2" fmla="val 45507"/>
                </a:avLst>
              </a:prstGeom>
              <a:solidFill>
                <a:srgbClr val="FEFEFE"/>
              </a:solidFill>
              <a:ln w="9525">
                <a:noFill/>
                <a:miter lim="800000"/>
              </a:ln>
            </p:spPr>
            <p:txBody>
              <a:bodyPr wrap="none" anchor="ctr"/>
              <a:lstStyle/>
              <a:p>
                <a:endParaRPr lang="zh-CN" altLang="en-US">
                  <a:ea typeface="宋体" panose="02010600030101010101" pitchFamily="2" charset="-122"/>
                </a:endParaRPr>
              </a:p>
            </p:txBody>
          </p:sp>
          <p:sp>
            <p:nvSpPr>
              <p:cNvPr id="25" name="AutoShape 13"/>
              <p:cNvSpPr>
                <a:spLocks noChangeArrowheads="1"/>
              </p:cNvSpPr>
              <p:nvPr/>
            </p:nvSpPr>
            <p:spPr bwMode="gray">
              <a:xfrm>
                <a:off x="1508104" y="2285992"/>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r>
                  <a:rPr lang="zh-CN" altLang="en-US" dirty="0" smtClean="0">
                    <a:solidFill>
                      <a:srgbClr val="FFFF00"/>
                    </a:solidFill>
                  </a:rPr>
                  <a:t>需求具有</a:t>
                </a:r>
                <a:endParaRPr lang="en-US" altLang="zh-CN" dirty="0" smtClean="0">
                  <a:solidFill>
                    <a:srgbClr val="FFFF00"/>
                  </a:solidFill>
                </a:endParaRPr>
              </a:p>
              <a:p>
                <a:r>
                  <a:rPr lang="zh-CN" altLang="en-US" dirty="0" smtClean="0">
                    <a:solidFill>
                      <a:srgbClr val="FFFF00"/>
                    </a:solidFill>
                  </a:rPr>
                  <a:t>可诱导性</a:t>
                </a:r>
                <a:endParaRPr lang="zh-CN" altLang="en-US" dirty="0">
                  <a:solidFill>
                    <a:srgbClr val="FFFF00"/>
                  </a:solidFill>
                </a:endParaRPr>
              </a:p>
            </p:txBody>
          </p:sp>
          <p:sp>
            <p:nvSpPr>
              <p:cNvPr id="26" name="Freeform 14"/>
              <p:cNvSpPr/>
              <p:nvPr/>
            </p:nvSpPr>
            <p:spPr bwMode="gray">
              <a:xfrm>
                <a:off x="1571604" y="2351079"/>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endParaRPr lang="zh-CN" altLang="en-US">
                  <a:ea typeface="宋体" panose="02010600030101010101" pitchFamily="2" charset="-122"/>
                </a:endParaRPr>
              </a:p>
            </p:txBody>
          </p:sp>
          <p:sp>
            <p:nvSpPr>
              <p:cNvPr id="28" name="Text Box 20"/>
              <p:cNvSpPr txBox="1">
                <a:spLocks noChangeArrowheads="1"/>
              </p:cNvSpPr>
              <p:nvPr/>
            </p:nvSpPr>
            <p:spPr bwMode="black">
              <a:xfrm>
                <a:off x="3254354" y="2418072"/>
                <a:ext cx="4183104" cy="1194986"/>
              </a:xfrm>
              <a:prstGeom prst="rect">
                <a:avLst/>
              </a:prstGeom>
              <a:noFill/>
              <a:ln w="9525" algn="ctr">
                <a:noFill/>
                <a:miter lim="800000"/>
              </a:ln>
            </p:spPr>
            <p:txBody>
              <a:bodyPr wrap="square">
                <a:spAutoFit/>
              </a:bodyPr>
              <a:lstStyle/>
              <a:p>
                <a:pPr algn="l"/>
                <a:r>
                  <a:rPr lang="zh-CN" altLang="en-US" sz="1800" dirty="0" smtClean="0"/>
                  <a:t>消费者收到环境、风气、人际关系、宣传的影响。</a:t>
                </a:r>
                <a:endParaRPr lang="en-US" altLang="zh-CN" sz="1800" dirty="0"/>
              </a:p>
            </p:txBody>
          </p:sp>
        </p:grpSp>
        <p:grpSp>
          <p:nvGrpSpPr>
            <p:cNvPr id="29" name="组合 28"/>
            <p:cNvGrpSpPr/>
            <p:nvPr/>
          </p:nvGrpSpPr>
          <p:grpSpPr>
            <a:xfrm>
              <a:off x="3487" y="6750"/>
              <a:ext cx="9000" cy="1130"/>
              <a:chOff x="1508104" y="2285992"/>
              <a:chExt cx="6040438" cy="1327066"/>
            </a:xfrm>
          </p:grpSpPr>
          <p:sp>
            <p:nvSpPr>
              <p:cNvPr id="30" name="AutoShape 11"/>
              <p:cNvSpPr>
                <a:spLocks noChangeArrowheads="1"/>
              </p:cNvSpPr>
              <p:nvPr/>
            </p:nvSpPr>
            <p:spPr bwMode="gray">
              <a:xfrm>
                <a:off x="2090717" y="2301867"/>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endParaRPr lang="zh-CN" altLang="en-US">
                  <a:ea typeface="宋体" panose="02010600030101010101" pitchFamily="2" charset="-122"/>
                </a:endParaRPr>
              </a:p>
            </p:txBody>
          </p:sp>
          <p:sp>
            <p:nvSpPr>
              <p:cNvPr id="31" name="AutoShape 12"/>
              <p:cNvSpPr>
                <a:spLocks noChangeArrowheads="1"/>
              </p:cNvSpPr>
              <p:nvPr/>
            </p:nvSpPr>
            <p:spPr bwMode="gray">
              <a:xfrm>
                <a:off x="2951142" y="2747954"/>
                <a:ext cx="376237" cy="344488"/>
              </a:xfrm>
              <a:prstGeom prst="rightArrow">
                <a:avLst>
                  <a:gd name="adj1" fmla="val 50000"/>
                  <a:gd name="adj2" fmla="val 45507"/>
                </a:avLst>
              </a:prstGeom>
              <a:solidFill>
                <a:srgbClr val="FEFEFE"/>
              </a:solidFill>
              <a:ln w="9525">
                <a:noFill/>
                <a:miter lim="800000"/>
              </a:ln>
            </p:spPr>
            <p:txBody>
              <a:bodyPr wrap="none" anchor="ctr"/>
              <a:lstStyle/>
              <a:p>
                <a:endParaRPr lang="zh-CN" altLang="en-US">
                  <a:ea typeface="宋体" panose="02010600030101010101" pitchFamily="2" charset="-122"/>
                </a:endParaRPr>
              </a:p>
            </p:txBody>
          </p:sp>
          <p:sp>
            <p:nvSpPr>
              <p:cNvPr id="32" name="AutoShape 13"/>
              <p:cNvSpPr>
                <a:spLocks noChangeArrowheads="1"/>
              </p:cNvSpPr>
              <p:nvPr/>
            </p:nvSpPr>
            <p:spPr bwMode="gray">
              <a:xfrm>
                <a:off x="1508104" y="2285992"/>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r>
                  <a:rPr lang="zh-CN" altLang="en-US" dirty="0" smtClean="0">
                    <a:solidFill>
                      <a:srgbClr val="FFFF00"/>
                    </a:solidFill>
                  </a:rPr>
                  <a:t>需求具有</a:t>
                </a:r>
                <a:endParaRPr lang="en-US" altLang="zh-CN" dirty="0" smtClean="0">
                  <a:solidFill>
                    <a:srgbClr val="FFFF00"/>
                  </a:solidFill>
                </a:endParaRPr>
              </a:p>
              <a:p>
                <a:r>
                  <a:rPr lang="zh-CN" altLang="en-US" dirty="0" smtClean="0">
                    <a:solidFill>
                      <a:srgbClr val="FFFF00"/>
                    </a:solidFill>
                  </a:rPr>
                  <a:t>替代性</a:t>
                </a:r>
                <a:endParaRPr lang="zh-CN" altLang="en-US" dirty="0">
                  <a:solidFill>
                    <a:srgbClr val="FFFF00"/>
                  </a:solidFill>
                </a:endParaRPr>
              </a:p>
            </p:txBody>
          </p:sp>
          <p:sp>
            <p:nvSpPr>
              <p:cNvPr id="33" name="Freeform 14"/>
              <p:cNvSpPr/>
              <p:nvPr/>
            </p:nvSpPr>
            <p:spPr bwMode="gray">
              <a:xfrm>
                <a:off x="1571604" y="2351079"/>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endParaRPr lang="zh-CN" altLang="en-US">
                  <a:ea typeface="宋体" panose="02010600030101010101" pitchFamily="2" charset="-122"/>
                </a:endParaRPr>
              </a:p>
            </p:txBody>
          </p:sp>
          <p:sp>
            <p:nvSpPr>
              <p:cNvPr id="34" name="Text Box 20"/>
              <p:cNvSpPr txBox="1">
                <a:spLocks noChangeArrowheads="1"/>
              </p:cNvSpPr>
              <p:nvPr/>
            </p:nvSpPr>
            <p:spPr bwMode="black">
              <a:xfrm>
                <a:off x="3254354" y="2418072"/>
                <a:ext cx="4183104" cy="1194986"/>
              </a:xfrm>
              <a:prstGeom prst="rect">
                <a:avLst/>
              </a:prstGeom>
              <a:noFill/>
              <a:ln w="9525" algn="ctr">
                <a:noFill/>
                <a:miter lim="800000"/>
              </a:ln>
            </p:spPr>
            <p:txBody>
              <a:bodyPr wrap="square">
                <a:spAutoFit/>
              </a:bodyPr>
              <a:lstStyle/>
              <a:p>
                <a:pPr algn="l"/>
                <a:r>
                  <a:rPr lang="zh-CN" altLang="en-US" sz="1800" dirty="0" smtClean="0"/>
                  <a:t>能够满足消费者需求的不同品牌之间具有竞争性，需求表现为相互替代。</a:t>
                </a:r>
                <a:endParaRPr lang="en-US" altLang="zh-CN" sz="1800" dirty="0"/>
              </a:p>
            </p:txBody>
          </p:sp>
        </p:grpSp>
        <p:grpSp>
          <p:nvGrpSpPr>
            <p:cNvPr id="35" name="组合 34"/>
            <p:cNvGrpSpPr/>
            <p:nvPr/>
          </p:nvGrpSpPr>
          <p:grpSpPr>
            <a:xfrm>
              <a:off x="3487" y="7982"/>
              <a:ext cx="9000" cy="1130"/>
              <a:chOff x="1508104" y="2285992"/>
              <a:chExt cx="6040438" cy="1327066"/>
            </a:xfrm>
          </p:grpSpPr>
          <p:sp>
            <p:nvSpPr>
              <p:cNvPr id="36" name="AutoShape 11"/>
              <p:cNvSpPr>
                <a:spLocks noChangeArrowheads="1"/>
              </p:cNvSpPr>
              <p:nvPr/>
            </p:nvSpPr>
            <p:spPr bwMode="gray">
              <a:xfrm>
                <a:off x="2090717" y="2301867"/>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endParaRPr lang="zh-CN" altLang="en-US">
                  <a:ea typeface="宋体" panose="02010600030101010101" pitchFamily="2" charset="-122"/>
                </a:endParaRPr>
              </a:p>
            </p:txBody>
          </p:sp>
          <p:sp>
            <p:nvSpPr>
              <p:cNvPr id="37" name="AutoShape 12"/>
              <p:cNvSpPr>
                <a:spLocks noChangeArrowheads="1"/>
              </p:cNvSpPr>
              <p:nvPr/>
            </p:nvSpPr>
            <p:spPr bwMode="gray">
              <a:xfrm>
                <a:off x="2951142" y="2747954"/>
                <a:ext cx="376237" cy="344488"/>
              </a:xfrm>
              <a:prstGeom prst="rightArrow">
                <a:avLst>
                  <a:gd name="adj1" fmla="val 50000"/>
                  <a:gd name="adj2" fmla="val 45507"/>
                </a:avLst>
              </a:prstGeom>
              <a:solidFill>
                <a:srgbClr val="FEFEFE"/>
              </a:solidFill>
              <a:ln w="9525">
                <a:noFill/>
                <a:miter lim="800000"/>
              </a:ln>
            </p:spPr>
            <p:txBody>
              <a:bodyPr wrap="none" anchor="ctr"/>
              <a:lstStyle/>
              <a:p>
                <a:endParaRPr lang="zh-CN" altLang="en-US">
                  <a:ea typeface="宋体" panose="02010600030101010101" pitchFamily="2" charset="-122"/>
                </a:endParaRPr>
              </a:p>
            </p:txBody>
          </p:sp>
          <p:sp>
            <p:nvSpPr>
              <p:cNvPr id="38" name="AutoShape 13"/>
              <p:cNvSpPr>
                <a:spLocks noChangeArrowheads="1"/>
              </p:cNvSpPr>
              <p:nvPr/>
            </p:nvSpPr>
            <p:spPr bwMode="gray">
              <a:xfrm>
                <a:off x="1508104" y="2285992"/>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r>
                  <a:rPr lang="zh-CN" altLang="en-US" dirty="0" smtClean="0">
                    <a:solidFill>
                      <a:srgbClr val="FFFF00"/>
                    </a:solidFill>
                  </a:rPr>
                  <a:t>需求具有</a:t>
                </a:r>
                <a:endParaRPr lang="en-US" altLang="zh-CN" dirty="0" smtClean="0">
                  <a:solidFill>
                    <a:srgbClr val="FFFF00"/>
                  </a:solidFill>
                </a:endParaRPr>
              </a:p>
              <a:p>
                <a:r>
                  <a:rPr lang="zh-CN" altLang="en-US" dirty="0" smtClean="0">
                    <a:solidFill>
                      <a:srgbClr val="FFFF00"/>
                    </a:solidFill>
                  </a:rPr>
                  <a:t>发展性</a:t>
                </a:r>
                <a:endParaRPr lang="zh-CN" altLang="en-US" dirty="0">
                  <a:solidFill>
                    <a:srgbClr val="FFFF00"/>
                  </a:solidFill>
                </a:endParaRPr>
              </a:p>
            </p:txBody>
          </p:sp>
          <p:sp>
            <p:nvSpPr>
              <p:cNvPr id="39" name="Freeform 14"/>
              <p:cNvSpPr/>
              <p:nvPr/>
            </p:nvSpPr>
            <p:spPr bwMode="gray">
              <a:xfrm>
                <a:off x="1571604" y="2351079"/>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endParaRPr lang="zh-CN" altLang="en-US">
                  <a:ea typeface="宋体" panose="02010600030101010101" pitchFamily="2" charset="-122"/>
                </a:endParaRPr>
              </a:p>
            </p:txBody>
          </p:sp>
          <p:sp>
            <p:nvSpPr>
              <p:cNvPr id="40" name="Text Box 20"/>
              <p:cNvSpPr txBox="1">
                <a:spLocks noChangeArrowheads="1"/>
              </p:cNvSpPr>
              <p:nvPr/>
            </p:nvSpPr>
            <p:spPr bwMode="black">
              <a:xfrm>
                <a:off x="3254354" y="2418072"/>
                <a:ext cx="4183104" cy="1194986"/>
              </a:xfrm>
              <a:prstGeom prst="rect">
                <a:avLst/>
              </a:prstGeom>
              <a:noFill/>
              <a:ln w="9525" algn="ctr">
                <a:noFill/>
                <a:miter lim="800000"/>
              </a:ln>
            </p:spPr>
            <p:txBody>
              <a:bodyPr wrap="square">
                <a:spAutoFit/>
              </a:bodyPr>
              <a:lstStyle/>
              <a:p>
                <a:pPr algn="l"/>
                <a:r>
                  <a:rPr lang="zh-CN" altLang="en-US" sz="1800" dirty="0" smtClean="0"/>
                  <a:t>在可承受负担前提下，消费者对汽车的安全、节能和环保等要求越高。</a:t>
                </a:r>
                <a:endParaRPr lang="en-US" altLang="zh-CN" sz="1800" dirty="0"/>
              </a:p>
            </p:txBody>
          </p:sp>
        </p:grpSp>
        <p:grpSp>
          <p:nvGrpSpPr>
            <p:cNvPr id="41" name="组合 40"/>
            <p:cNvGrpSpPr/>
            <p:nvPr/>
          </p:nvGrpSpPr>
          <p:grpSpPr>
            <a:xfrm>
              <a:off x="3487" y="9195"/>
              <a:ext cx="9000" cy="1130"/>
              <a:chOff x="1508104" y="2285992"/>
              <a:chExt cx="6040438" cy="1327066"/>
            </a:xfrm>
          </p:grpSpPr>
          <p:sp>
            <p:nvSpPr>
              <p:cNvPr id="42" name="AutoShape 11"/>
              <p:cNvSpPr>
                <a:spLocks noChangeArrowheads="1"/>
              </p:cNvSpPr>
              <p:nvPr/>
            </p:nvSpPr>
            <p:spPr bwMode="gray">
              <a:xfrm>
                <a:off x="2090717" y="2301867"/>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endParaRPr lang="zh-CN" altLang="en-US">
                  <a:ea typeface="宋体" panose="02010600030101010101" pitchFamily="2" charset="-122"/>
                </a:endParaRPr>
              </a:p>
            </p:txBody>
          </p:sp>
          <p:sp>
            <p:nvSpPr>
              <p:cNvPr id="43" name="AutoShape 12"/>
              <p:cNvSpPr>
                <a:spLocks noChangeArrowheads="1"/>
              </p:cNvSpPr>
              <p:nvPr/>
            </p:nvSpPr>
            <p:spPr bwMode="gray">
              <a:xfrm>
                <a:off x="2951142" y="2747954"/>
                <a:ext cx="376237" cy="344488"/>
              </a:xfrm>
              <a:prstGeom prst="rightArrow">
                <a:avLst>
                  <a:gd name="adj1" fmla="val 50000"/>
                  <a:gd name="adj2" fmla="val 45507"/>
                </a:avLst>
              </a:prstGeom>
              <a:solidFill>
                <a:srgbClr val="FEFEFE"/>
              </a:solidFill>
              <a:ln w="9525">
                <a:noFill/>
                <a:miter lim="800000"/>
              </a:ln>
            </p:spPr>
            <p:txBody>
              <a:bodyPr wrap="none" anchor="ctr"/>
              <a:lstStyle/>
              <a:p>
                <a:endParaRPr lang="zh-CN" altLang="en-US">
                  <a:ea typeface="宋体" panose="02010600030101010101" pitchFamily="2" charset="-122"/>
                </a:endParaRPr>
              </a:p>
            </p:txBody>
          </p:sp>
          <p:sp>
            <p:nvSpPr>
              <p:cNvPr id="44" name="AutoShape 13"/>
              <p:cNvSpPr>
                <a:spLocks noChangeArrowheads="1"/>
              </p:cNvSpPr>
              <p:nvPr/>
            </p:nvSpPr>
            <p:spPr bwMode="gray">
              <a:xfrm>
                <a:off x="1508104" y="2285992"/>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r>
                  <a:rPr lang="zh-CN" altLang="en-US" sz="1800" dirty="0" smtClean="0">
                    <a:solidFill>
                      <a:srgbClr val="FFFF00"/>
                    </a:solidFill>
                  </a:rPr>
                  <a:t>需求具有</a:t>
                </a:r>
                <a:endParaRPr lang="en-US" altLang="zh-CN" sz="1800" dirty="0" smtClean="0">
                  <a:solidFill>
                    <a:srgbClr val="FFFF00"/>
                  </a:solidFill>
                </a:endParaRPr>
              </a:p>
              <a:p>
                <a:r>
                  <a:rPr lang="zh-CN" altLang="en-US" sz="1800" dirty="0" smtClean="0">
                    <a:solidFill>
                      <a:srgbClr val="FFFF00"/>
                    </a:solidFill>
                  </a:rPr>
                  <a:t>集中性、广泛性</a:t>
                </a:r>
                <a:endParaRPr lang="zh-CN" altLang="en-US" sz="1800" dirty="0">
                  <a:solidFill>
                    <a:srgbClr val="FFFF00"/>
                  </a:solidFill>
                </a:endParaRPr>
              </a:p>
            </p:txBody>
          </p:sp>
          <p:sp>
            <p:nvSpPr>
              <p:cNvPr id="45" name="Freeform 14"/>
              <p:cNvSpPr/>
              <p:nvPr/>
            </p:nvSpPr>
            <p:spPr bwMode="gray">
              <a:xfrm>
                <a:off x="1571604" y="2351079"/>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endParaRPr lang="zh-CN" altLang="en-US">
                  <a:ea typeface="宋体" panose="02010600030101010101" pitchFamily="2" charset="-122"/>
                </a:endParaRPr>
              </a:p>
            </p:txBody>
          </p:sp>
          <p:sp>
            <p:nvSpPr>
              <p:cNvPr id="46" name="Text Box 20"/>
              <p:cNvSpPr txBox="1">
                <a:spLocks noChangeArrowheads="1"/>
              </p:cNvSpPr>
              <p:nvPr/>
            </p:nvSpPr>
            <p:spPr bwMode="black">
              <a:xfrm>
                <a:off x="3254354" y="2418072"/>
                <a:ext cx="4183104" cy="1194986"/>
              </a:xfrm>
              <a:prstGeom prst="rect">
                <a:avLst/>
              </a:prstGeom>
              <a:noFill/>
              <a:ln w="9525" algn="ctr">
                <a:noFill/>
                <a:miter lim="800000"/>
              </a:ln>
            </p:spPr>
            <p:txBody>
              <a:bodyPr wrap="square">
                <a:spAutoFit/>
              </a:bodyPr>
              <a:lstStyle/>
              <a:p>
                <a:pPr algn="l"/>
                <a:r>
                  <a:rPr lang="zh-CN" altLang="en-US" sz="1800" dirty="0" smtClean="0"/>
                  <a:t>消费结构上和经济能力上的集中性，地理上的广泛性。</a:t>
                </a:r>
                <a:endParaRPr lang="en-US" altLang="zh-CN" sz="1800" dirty="0"/>
              </a:p>
            </p:txBody>
          </p:sp>
        </p:grpSp>
        <p:grpSp>
          <p:nvGrpSpPr>
            <p:cNvPr id="47" name="Group 3"/>
            <p:cNvGrpSpPr/>
            <p:nvPr/>
          </p:nvGrpSpPr>
          <p:grpSpPr bwMode="auto">
            <a:xfrm>
              <a:off x="2137" y="3262"/>
              <a:ext cx="1325" cy="6750"/>
              <a:chOff x="513" y="998"/>
              <a:chExt cx="1109" cy="2271"/>
            </a:xfrm>
          </p:grpSpPr>
          <p:sp>
            <p:nvSpPr>
              <p:cNvPr id="48" name="Freeform 4"/>
              <p:cNvSpPr/>
              <p:nvPr/>
            </p:nvSpPr>
            <p:spPr bwMode="gray">
              <a:xfrm flipV="1">
                <a:off x="683" y="2087"/>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a:noFill/>
                <a:round/>
              </a:ln>
            </p:spPr>
            <p:txBody>
              <a:bodyPr wrap="none" anchor="ctr"/>
              <a:lstStyle/>
              <a:p>
                <a:endParaRPr lang="zh-CN" altLang="en-US">
                  <a:ea typeface="宋体" panose="02010600030101010101" pitchFamily="2" charset="-122"/>
                </a:endParaRPr>
              </a:p>
            </p:txBody>
          </p:sp>
          <p:sp>
            <p:nvSpPr>
              <p:cNvPr id="49" name="Freeform 5"/>
              <p:cNvSpPr/>
              <p:nvPr/>
            </p:nvSpPr>
            <p:spPr bwMode="gray">
              <a:xfrm rot="-5400000">
                <a:off x="917" y="1548"/>
                <a:ext cx="301" cy="110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w="9525">
                <a:noFill/>
                <a:round/>
              </a:ln>
            </p:spPr>
            <p:txBody>
              <a:bodyPr wrap="none" anchor="ctr"/>
              <a:lstStyle/>
              <a:p>
                <a:endParaRPr lang="zh-CN" altLang="en-US">
                  <a:ea typeface="宋体" panose="02010600030101010101" pitchFamily="2" charset="-122"/>
                </a:endParaRPr>
              </a:p>
            </p:txBody>
          </p:sp>
          <p:sp>
            <p:nvSpPr>
              <p:cNvPr id="50" name="Freeform 6"/>
              <p:cNvSpPr/>
              <p:nvPr/>
            </p:nvSpPr>
            <p:spPr bwMode="gray">
              <a:xfrm>
                <a:off x="677" y="99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a:noFill/>
                <a:round/>
              </a:ln>
            </p:spPr>
            <p:txBody>
              <a:bodyPr wrap="none" anchor="ctr"/>
              <a:lstStyle/>
              <a:p>
                <a:endParaRPr lang="zh-CN" altLang="en-US">
                  <a:ea typeface="宋体" panose="02010600030101010101" pitchFamily="2" charset="-122"/>
                </a:endParaRPr>
              </a:p>
            </p:txBody>
          </p:sp>
        </p:grpSp>
        <p:sp>
          <p:nvSpPr>
            <p:cNvPr id="51" name="Text Box 23"/>
            <p:cNvSpPr txBox="1">
              <a:spLocks noChangeArrowheads="1"/>
            </p:cNvSpPr>
            <p:nvPr/>
          </p:nvSpPr>
          <p:spPr bwMode="gray">
            <a:xfrm>
              <a:off x="222" y="6232"/>
              <a:ext cx="2028" cy="1115"/>
            </a:xfrm>
            <a:prstGeom prst="rect">
              <a:avLst/>
            </a:prstGeom>
            <a:noFill/>
            <a:ln w="9525" algn="ctr">
              <a:noFill/>
              <a:miter lim="800000"/>
            </a:ln>
          </p:spPr>
          <p:txBody>
            <a:bodyPr wrap="square">
              <a:spAutoFit/>
            </a:bodyPr>
            <a:lstStyle/>
            <a:p>
              <a:r>
                <a:rPr lang="zh-CN" altLang="en-US" dirty="0" smtClean="0"/>
                <a:t>汽车市场特点</a:t>
              </a:r>
              <a:endParaRPr lang="en-US" altLang="zh-CN" dirty="0"/>
            </a:p>
          </p:txBody>
        </p:sp>
      </p:grpSp>
      <p:sp>
        <p:nvSpPr>
          <p:cNvPr id="18" name="Text Box 13"/>
          <p:cNvSpPr txBox="1">
            <a:spLocks noChangeArrowheads="1"/>
          </p:cNvSpPr>
          <p:nvPr/>
        </p:nvSpPr>
        <p:spPr bwMode="auto">
          <a:xfrm>
            <a:off x="71120" y="71120"/>
            <a:ext cx="5977255"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lstStyle/>
          <a:p>
            <a:pPr algn="l" eaLnBrk="0" hangingPunct="0">
              <a:defRPr/>
            </a:pPr>
            <a:r>
              <a:rPr lang="zh-CN" altLang="en-US" sz="2800" b="1" dirty="0" smtClean="0">
                <a:solidFill>
                  <a:srgbClr val="000000"/>
                </a:solidFill>
                <a:latin typeface="Arial" panose="020B0604020202020204" pitchFamily="34" charset="0"/>
              </a:rPr>
              <a:t>第一节  汽车市场的特点和用户类型</a:t>
            </a:r>
            <a:endParaRPr lang="zh-CN" altLang="en-US" sz="2800" b="1" dirty="0">
              <a:solidFill>
                <a:srgbClr val="000000"/>
              </a:solidFill>
              <a:latin typeface="Arial" panose="020B0604020202020204" pitchFamily="34" charset="0"/>
            </a:endParaRPr>
          </a:p>
        </p:txBody>
      </p:sp>
    </p:spTree>
  </p:cSld>
  <p:clrMapOvr>
    <a:masterClrMapping/>
  </p:clrMapOvr>
  <p:transition spd="slow">
    <p:strips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标题 129025"/>
          <p:cNvSpPr>
            <a:spLocks noGrp="1"/>
          </p:cNvSpPr>
          <p:nvPr>
            <p:ph type="title"/>
          </p:nvPr>
        </p:nvSpPr>
        <p:spPr>
          <a:xfrm>
            <a:off x="1827530" y="579755"/>
            <a:ext cx="5831840" cy="708025"/>
          </a:xfrm>
        </p:spPr>
        <p:txBody>
          <a:bodyPr anchor="ctr"/>
          <a:p>
            <a:r>
              <a:rPr lang="zh-CN" altLang="en-US" sz="3600" dirty="0">
                <a:solidFill>
                  <a:srgbClr val="003300"/>
                </a:solidFill>
                <a:latin typeface="隶书" pitchFamily="49" charset="-122"/>
              </a:rPr>
              <a:t>课堂讨论</a:t>
            </a:r>
            <a:r>
              <a:rPr lang="en-US" altLang="zh-CN" sz="3600">
                <a:solidFill>
                  <a:srgbClr val="003300"/>
                </a:solidFill>
                <a:latin typeface="隶书" pitchFamily="49" charset="-122"/>
              </a:rPr>
              <a:t>:</a:t>
            </a:r>
            <a:endParaRPr lang="en-US" altLang="zh-CN" sz="3600">
              <a:solidFill>
                <a:srgbClr val="003300"/>
              </a:solidFill>
              <a:latin typeface="隶书" pitchFamily="49" charset="-122"/>
            </a:endParaRPr>
          </a:p>
        </p:txBody>
      </p:sp>
      <p:sp>
        <p:nvSpPr>
          <p:cNvPr id="129027" name="文本占位符 129026"/>
          <p:cNvSpPr>
            <a:spLocks noGrp="1"/>
          </p:cNvSpPr>
          <p:nvPr>
            <p:ph type="body" idx="1"/>
          </p:nvPr>
        </p:nvSpPr>
        <p:spPr>
          <a:xfrm>
            <a:off x="457200" y="1844675"/>
            <a:ext cx="8458200" cy="4708525"/>
          </a:xfrm>
        </p:spPr>
        <p:txBody>
          <a:bodyPr/>
          <a:p>
            <a:r>
              <a:rPr lang="zh-CN" altLang="en-US" sz="2800" b="1" dirty="0"/>
              <a:t>要找出不同细分市场消费者的购买心理以及他们关心的主要因素：</a:t>
            </a:r>
            <a:endParaRPr lang="zh-CN" altLang="en-US" sz="2800" b="1" dirty="0"/>
          </a:p>
          <a:p>
            <a:r>
              <a:rPr lang="zh-CN" altLang="en-US" sz="2800" b="1" dirty="0"/>
              <a:t>男性购车者的关键因素排列：</a:t>
            </a:r>
            <a:endParaRPr lang="zh-CN" altLang="en-US" sz="2800" b="1" dirty="0"/>
          </a:p>
          <a:p>
            <a:r>
              <a:rPr lang="zh-CN" altLang="en-US" sz="2800" b="1" dirty="0"/>
              <a:t>女性购车者的关键因素排列：</a:t>
            </a:r>
            <a:endParaRPr lang="zh-CN" altLang="en-US" sz="2800" b="1" dirty="0"/>
          </a:p>
          <a:p>
            <a:endParaRPr lang="zh-CN" altLang="en-US" sz="2800" b="1" dirty="0"/>
          </a:p>
          <a:p>
            <a:r>
              <a:rPr lang="en-US" altLang="zh-CN" sz="2800" b="1"/>
              <a:t>1</a:t>
            </a:r>
            <a:r>
              <a:rPr lang="zh-CN" altLang="en-US" sz="2800" b="1" dirty="0"/>
              <a:t>）性能  </a:t>
            </a:r>
            <a:r>
              <a:rPr lang="en-US" altLang="zh-CN" sz="2800" b="1"/>
              <a:t>2</a:t>
            </a:r>
            <a:r>
              <a:rPr lang="zh-CN" altLang="en-US" sz="2800" b="1" dirty="0"/>
              <a:t>）车型  </a:t>
            </a:r>
            <a:r>
              <a:rPr lang="en-US" altLang="zh-CN" sz="2800" b="1"/>
              <a:t>3</a:t>
            </a:r>
            <a:r>
              <a:rPr lang="zh-CN" altLang="en-US" sz="2800" b="1" dirty="0"/>
              <a:t>）动力性  </a:t>
            </a:r>
            <a:r>
              <a:rPr lang="en-US" altLang="zh-CN" sz="2800" b="1"/>
              <a:t>4</a:t>
            </a:r>
            <a:r>
              <a:rPr lang="zh-CN" altLang="en-US" sz="2800" b="1" dirty="0"/>
              <a:t>）安全性  </a:t>
            </a:r>
            <a:r>
              <a:rPr lang="en-US" altLang="zh-CN" sz="2800" b="1"/>
              <a:t>5</a:t>
            </a:r>
            <a:r>
              <a:rPr lang="zh-CN" altLang="en-US" sz="2800" b="1" dirty="0"/>
              <a:t>）色彩</a:t>
            </a:r>
            <a:endParaRPr lang="zh-CN" altLang="en-US" sz="2800" b="1" dirty="0"/>
          </a:p>
          <a:p>
            <a:r>
              <a:rPr lang="en-US" altLang="zh-CN" sz="2800" b="1"/>
              <a:t>6</a:t>
            </a:r>
            <a:r>
              <a:rPr lang="zh-CN" altLang="en-US" sz="2800" b="1" dirty="0"/>
              <a:t>）内饰  </a:t>
            </a:r>
            <a:r>
              <a:rPr lang="en-US" altLang="zh-CN" sz="2800" b="1"/>
              <a:t>7</a:t>
            </a:r>
            <a:r>
              <a:rPr lang="zh-CN" altLang="en-US" sz="2800" b="1" dirty="0"/>
              <a:t>）配置  </a:t>
            </a:r>
            <a:r>
              <a:rPr lang="en-US" altLang="zh-CN" sz="2800" b="1"/>
              <a:t>8</a:t>
            </a:r>
            <a:r>
              <a:rPr lang="zh-CN" altLang="en-US" sz="2800" b="1" dirty="0"/>
              <a:t>）品牌   </a:t>
            </a:r>
            <a:r>
              <a:rPr lang="en-US" altLang="zh-CN" sz="2800" b="1"/>
              <a:t>9</a:t>
            </a:r>
            <a:r>
              <a:rPr lang="zh-CN" altLang="en-US" sz="2800" b="1" dirty="0"/>
              <a:t>）经济性（耗油、配件价格）</a:t>
            </a:r>
            <a:r>
              <a:rPr lang="en-US" altLang="zh-CN" sz="2800" b="1"/>
              <a:t>10</a:t>
            </a:r>
            <a:r>
              <a:rPr lang="zh-CN" altLang="en-US" sz="2800" b="1" dirty="0"/>
              <a:t>）</a:t>
            </a:r>
            <a:endParaRPr lang="zh-CN" altLang="en-US" sz="2800" b="1" dirty="0"/>
          </a:p>
        </p:txBody>
      </p:sp>
      <p:pic>
        <p:nvPicPr>
          <p:cNvPr id="31747" name="Picture 4"/>
          <p:cNvPicPr>
            <a:picLocks noChangeAspect="1" noChangeArrowheads="1"/>
          </p:cNvPicPr>
          <p:nvPr/>
        </p:nvPicPr>
        <p:blipFill>
          <a:blip r:embed="rId1" cstate="print"/>
          <a:srcRect/>
          <a:stretch>
            <a:fillRect/>
          </a:stretch>
        </p:blipFill>
        <p:spPr bwMode="auto">
          <a:xfrm>
            <a:off x="135255" y="40640"/>
            <a:ext cx="1692275" cy="1604645"/>
          </a:xfrm>
          <a:prstGeom prst="rect">
            <a:avLst/>
          </a:prstGeom>
          <a:noFill/>
          <a:ln w="28575">
            <a:noFill/>
            <a:miter lim="800000"/>
            <a:headEnd/>
            <a:tailEnd/>
          </a:ln>
        </p:spPr>
      </p:pic>
    </p:spTree>
  </p:cSld>
  <p:clrMapOvr>
    <a:masterClrMapping/>
  </p:clrMapOvr>
  <p:transition spd="med">
    <p:diamon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标题 171009"/>
          <p:cNvSpPr>
            <a:spLocks noGrp="1"/>
          </p:cNvSpPr>
          <p:nvPr>
            <p:ph type="title"/>
          </p:nvPr>
        </p:nvSpPr>
        <p:spPr/>
        <p:txBody>
          <a:bodyPr anchor="ctr"/>
          <a:p>
            <a:r>
              <a:rPr lang="zh-CN" altLang="en-US" sz="3600" dirty="0">
                <a:solidFill>
                  <a:srgbClr val="003300"/>
                </a:solidFill>
                <a:latin typeface="隶书" pitchFamily="49" charset="-122"/>
              </a:rPr>
              <a:t>课堂讨论</a:t>
            </a:r>
            <a:r>
              <a:rPr lang="en-US" altLang="zh-CN" sz="3600">
                <a:solidFill>
                  <a:srgbClr val="003300"/>
                </a:solidFill>
                <a:latin typeface="隶书" pitchFamily="49" charset="-122"/>
              </a:rPr>
              <a:t>:</a:t>
            </a:r>
            <a:endParaRPr lang="en-US" altLang="zh-CN" sz="3600">
              <a:solidFill>
                <a:srgbClr val="003300"/>
              </a:solidFill>
              <a:latin typeface="隶书" pitchFamily="49" charset="-122"/>
            </a:endParaRPr>
          </a:p>
        </p:txBody>
      </p:sp>
      <p:graphicFrame>
        <p:nvGraphicFramePr>
          <p:cNvPr id="171100" name="内容占位符 171099"/>
          <p:cNvGraphicFramePr/>
          <p:nvPr>
            <p:ph sz="half" idx="2"/>
          </p:nvPr>
        </p:nvGraphicFramePr>
        <p:xfrm>
          <a:off x="468313" y="1844675"/>
          <a:ext cx="8496300" cy="4473575"/>
        </p:xfrm>
        <a:graphic>
          <a:graphicData uri="http://schemas.openxmlformats.org/drawingml/2006/table">
            <a:tbl>
              <a:tblPr/>
              <a:tblGrid>
                <a:gridCol w="773113"/>
                <a:gridCol w="771525"/>
                <a:gridCol w="773112"/>
                <a:gridCol w="771525"/>
                <a:gridCol w="771525"/>
                <a:gridCol w="773113"/>
                <a:gridCol w="771525"/>
                <a:gridCol w="773112"/>
                <a:gridCol w="773113"/>
                <a:gridCol w="771525"/>
                <a:gridCol w="773112"/>
              </a:tblGrid>
              <a:tr h="13716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性能</a:t>
                      </a:r>
                      <a:endParaRPr lang="zh-CN" altLang="en-US"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车型</a:t>
                      </a:r>
                      <a:endParaRPr lang="zh-CN" altLang="en-US"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动力性</a:t>
                      </a:r>
                      <a:endParaRPr lang="zh-CN" altLang="en-US"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经济性</a:t>
                      </a:r>
                      <a:endParaRPr lang="zh-CN" altLang="en-US"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耗油</a:t>
                      </a:r>
                      <a:endParaRPr lang="zh-CN" altLang="en-US"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安全性</a:t>
                      </a:r>
                      <a:endParaRPr lang="zh-CN" altLang="en-US"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内饰</a:t>
                      </a:r>
                      <a:endParaRPr lang="zh-CN" altLang="en-US"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配置</a:t>
                      </a:r>
                      <a:endParaRPr lang="zh-CN" altLang="en-US"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品牌</a:t>
                      </a:r>
                      <a:endParaRPr lang="zh-CN" altLang="en-US"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色彩</a:t>
                      </a:r>
                      <a:endParaRPr lang="zh-CN" altLang="en-US"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103346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男</a:t>
                      </a:r>
                      <a:endParaRPr lang="zh-CN" altLang="en-US"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103505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女</a:t>
                      </a:r>
                      <a:endParaRPr lang="zh-CN" altLang="en-US"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103346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Tree>
  </p:cSld>
  <p:clrMapOvr>
    <a:masterClrMapping/>
  </p:clrMapOvr>
  <p:transition spd="med">
    <p:diamon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10920" y="636588"/>
            <a:ext cx="6629400" cy="563562"/>
          </a:xfrm>
        </p:spPr>
        <p:txBody>
          <a:bodyPr/>
          <a:p>
            <a:r>
              <a:rPr lang="zh-CN" altLang="en-US" dirty="0">
                <a:solidFill>
                  <a:srgbClr val="FF0000"/>
                </a:solidFill>
                <a:sym typeface="+mn-ea"/>
              </a:rPr>
              <a:t>本章作业</a:t>
            </a:r>
            <a:endParaRPr lang="zh-CN" altLang="en-US" b="1" dirty="0">
              <a:solidFill>
                <a:srgbClr val="FF0000"/>
              </a:solidFill>
              <a:sym typeface="+mn-ea"/>
            </a:endParaRPr>
          </a:p>
        </p:txBody>
      </p:sp>
      <p:sp>
        <p:nvSpPr>
          <p:cNvPr id="3" name="内容占位符 2"/>
          <p:cNvSpPr>
            <a:spLocks noGrp="1"/>
          </p:cNvSpPr>
          <p:nvPr>
            <p:ph idx="1"/>
          </p:nvPr>
        </p:nvSpPr>
        <p:spPr>
          <a:xfrm>
            <a:off x="419100" y="1540510"/>
            <a:ext cx="8305800" cy="4822190"/>
          </a:xfrm>
        </p:spPr>
        <p:txBody>
          <a:bodyPr/>
          <a:p>
            <a:pPr marL="1905" indent="-344805">
              <a:buNone/>
            </a:pPr>
            <a:endParaRPr lang="zh-CN" altLang="en-US" dirty="0">
              <a:latin typeface="宋体" panose="02010600030101010101" pitchFamily="2" charset="-122"/>
              <a:sym typeface="+mn-ea"/>
            </a:endParaRPr>
          </a:p>
          <a:p>
            <a:pPr marL="1905" indent="-344805">
              <a:buNone/>
            </a:pPr>
            <a:r>
              <a:rPr lang="zh-CN" altLang="en-US" dirty="0">
                <a:latin typeface="宋体" panose="02010600030101010101" pitchFamily="2" charset="-122"/>
                <a:sym typeface="+mn-ea"/>
              </a:rPr>
              <a:t>     1.汽车市场的特点是什么？</a:t>
            </a:r>
            <a:endParaRPr lang="zh-CN" altLang="en-US" b="1" dirty="0">
              <a:latin typeface="宋体" panose="02010600030101010101" pitchFamily="2" charset="-122"/>
            </a:endParaRPr>
          </a:p>
          <a:p>
            <a:pPr marL="1905" indent="-344805">
              <a:lnSpc>
                <a:spcPct val="230000"/>
              </a:lnSpc>
              <a:buNone/>
            </a:pPr>
            <a:r>
              <a:rPr lang="zh-CN" altLang="en-US" dirty="0">
                <a:latin typeface="宋体" panose="02010600030101010101" pitchFamily="2" charset="-122"/>
                <a:sym typeface="+mn-ea"/>
              </a:rPr>
              <a:t>     2.汽车消费者的购买行为有哪些类型？</a:t>
            </a:r>
            <a:endParaRPr lang="zh-CN" altLang="en-US" b="1" dirty="0">
              <a:latin typeface="宋体" panose="02010600030101010101" pitchFamily="2" charset="-122"/>
            </a:endParaRPr>
          </a:p>
          <a:p>
            <a:pPr marL="1905" indent="-344805">
              <a:lnSpc>
                <a:spcPct val="230000"/>
              </a:lnSpc>
              <a:buNone/>
            </a:pPr>
            <a:r>
              <a:rPr lang="zh-CN" altLang="en-US" dirty="0">
                <a:latin typeface="宋体" panose="02010600030101010101" pitchFamily="2" charset="-122"/>
                <a:sym typeface="+mn-ea"/>
              </a:rPr>
              <a:t>     3.汽车消费者购买决策的内容有哪些？ </a:t>
            </a:r>
            <a:endParaRPr lang="zh-CN" altLang="en-US" dirty="0">
              <a:latin typeface="宋体" panose="02010600030101010101" pitchFamily="2" charset="-122"/>
              <a:sym typeface="+mn-ea"/>
            </a:endParaRPr>
          </a:p>
          <a:p>
            <a:pPr marL="1905" indent="-344805">
              <a:lnSpc>
                <a:spcPct val="230000"/>
              </a:lnSpc>
              <a:buNone/>
            </a:pPr>
            <a:r>
              <a:rPr lang="zh-CN" altLang="en-US"/>
              <a:t>       </a:t>
            </a:r>
            <a:r>
              <a:rPr lang="en-US" altLang="zh-CN"/>
              <a:t>4.</a:t>
            </a:r>
            <a:r>
              <a:rPr lang="zh-CN" altLang="en-US"/>
              <a:t>青年消费者有什么消费心理？</a:t>
            </a:r>
            <a:endParaRPr lang="zh-CN" altLang="en-US"/>
          </a:p>
        </p:txBody>
      </p:sp>
    </p:spTree>
  </p:cSld>
  <p:clrMapOvr>
    <a:masterClrMapping/>
  </p:clrMapOvr>
  <p:transition spd="med">
    <p:diamon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1077" name="内容占位符 131076"/>
          <p:cNvGraphicFramePr/>
          <p:nvPr>
            <p:ph sz="half" idx="2"/>
          </p:nvPr>
        </p:nvGraphicFramePr>
        <p:xfrm>
          <a:off x="468313" y="1773238"/>
          <a:ext cx="7993063" cy="4583113"/>
        </p:xfrm>
        <a:graphic>
          <a:graphicData uri="http://schemas.openxmlformats.org/drawingml/2006/table">
            <a:tbl>
              <a:tblPr/>
              <a:tblGrid>
                <a:gridCol w="1454150"/>
                <a:gridCol w="2341563"/>
                <a:gridCol w="4197350"/>
              </a:tblGrid>
              <a:tr h="66675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心理模式</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表现形式</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91281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1</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无动于衷</a:t>
                      </a: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不关心与汽车有关的事件和信息</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0302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2</a:t>
                      </a:r>
                      <a:endParaRPr lang="en-US" altLang="zh-CN"/>
                    </a:p>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心有所动</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开始注意周围人买车的情况，包括品牌、车型、价格</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03028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3</a:t>
                      </a:r>
                      <a:endParaRPr lang="en-US" altLang="zh-CN"/>
                    </a:p>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欲望强化</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特别关注于汽车有关的信息，愿意听别人谈用车感受</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r>
              <a:tr h="9429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4</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初步确定</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特变关注初步确定的车型产品信息</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r>
            </a:tbl>
          </a:graphicData>
        </a:graphic>
      </p:graphicFrame>
      <p:sp>
        <p:nvSpPr>
          <p:cNvPr id="131113" name="标题 131112"/>
          <p:cNvSpPr>
            <a:spLocks noGrp="1"/>
          </p:cNvSpPr>
          <p:nvPr>
            <p:ph type="title"/>
          </p:nvPr>
        </p:nvSpPr>
        <p:spPr/>
        <p:txBody>
          <a:bodyPr vert="horz" wrap="square" lIns="91440" tIns="45720" rIns="91440" bIns="45720" anchor="ctr"/>
          <a:p>
            <a:r>
              <a:rPr lang="zh-CN" altLang="en-US" sz="3600" b="0" dirty="0">
                <a:solidFill>
                  <a:srgbClr val="000099"/>
                </a:solidFill>
              </a:rPr>
              <a:t>客户消费心理发展过程</a:t>
            </a:r>
            <a:endParaRPr lang="zh-CN" altLang="en-US" sz="3600" b="0" dirty="0">
              <a:solidFill>
                <a:srgbClr val="000099"/>
              </a:solidFill>
            </a:endParaRPr>
          </a:p>
        </p:txBody>
      </p:sp>
    </p:spTree>
  </p:cSld>
  <p:clrMapOvr>
    <a:masterClrMapping/>
  </p:clrMapOvr>
  <p:transition spd="med">
    <p:diamon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9" name="文本占位符 132098"/>
          <p:cNvSpPr>
            <a:spLocks noGrp="1"/>
          </p:cNvSpPr>
          <p:nvPr>
            <p:ph type="body" sz="half" idx="1"/>
          </p:nvPr>
        </p:nvSpPr>
        <p:spPr>
          <a:xfrm>
            <a:off x="457200" y="1773238"/>
            <a:ext cx="8153400" cy="4627562"/>
          </a:xfrm>
        </p:spPr>
        <p:txBody>
          <a:bodyPr/>
          <a:p>
            <a:endParaRPr lang="zh-CN" altLang="en-US" sz="2800" b="1" dirty="0">
              <a:solidFill>
                <a:srgbClr val="000066"/>
              </a:solidFill>
            </a:endParaRPr>
          </a:p>
          <a:p>
            <a:endParaRPr lang="zh-CN" altLang="en-US" sz="2800" b="1">
              <a:solidFill>
                <a:srgbClr val="000066"/>
              </a:solidFill>
            </a:endParaRPr>
          </a:p>
        </p:txBody>
      </p:sp>
      <p:graphicFrame>
        <p:nvGraphicFramePr>
          <p:cNvPr id="132138" name="内容占位符 132137"/>
          <p:cNvGraphicFramePr/>
          <p:nvPr>
            <p:ph sz="quarter" idx="3"/>
          </p:nvPr>
        </p:nvGraphicFramePr>
        <p:xfrm>
          <a:off x="755650" y="2060575"/>
          <a:ext cx="7405688" cy="4419600"/>
        </p:xfrm>
        <a:graphic>
          <a:graphicData uri="http://schemas.openxmlformats.org/drawingml/2006/table">
            <a:tbl>
              <a:tblPr/>
              <a:tblGrid>
                <a:gridCol w="1358900"/>
                <a:gridCol w="2165350"/>
                <a:gridCol w="3881438"/>
              </a:tblGrid>
              <a:tr h="5175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心理模式</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表现形式</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86518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5</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心有所动</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上网查询、到专卖店调查、听销售员介绍</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08585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6</a:t>
                      </a:r>
                      <a:endParaRPr lang="en-US" altLang="zh-CN"/>
                    </a:p>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分析比较</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咨询行家，打听使用该车型的车主的情况</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08585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7</a:t>
                      </a:r>
                      <a:endParaRPr lang="en-US" altLang="zh-CN"/>
                    </a:p>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找出问题</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把问题记在专门的本子上</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r>
              <a:tr h="8651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8</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求证问题</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与销售人员了解自己关注的问题。</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r>
            </a:tbl>
          </a:graphicData>
        </a:graphic>
      </p:graphicFrame>
      <p:sp>
        <p:nvSpPr>
          <p:cNvPr id="132137" name="标题 132136"/>
          <p:cNvSpPr>
            <a:spLocks noGrp="1"/>
          </p:cNvSpPr>
          <p:nvPr>
            <p:ph type="title"/>
          </p:nvPr>
        </p:nvSpPr>
        <p:spPr/>
        <p:txBody>
          <a:bodyPr anchor="ctr"/>
          <a:p>
            <a:r>
              <a:rPr lang="zh-CN" altLang="en-US" sz="3600" b="0" dirty="0">
                <a:solidFill>
                  <a:srgbClr val="000099"/>
                </a:solidFill>
              </a:rPr>
              <a:t>客户消费心理发展过程</a:t>
            </a:r>
            <a:endParaRPr lang="zh-CN" altLang="en-US" sz="3600" b="0" dirty="0">
              <a:solidFill>
                <a:srgbClr val="000099"/>
              </a:solidFill>
            </a:endParaRPr>
          </a:p>
        </p:txBody>
      </p:sp>
    </p:spTree>
  </p:cSld>
  <p:clrMapOvr>
    <a:masterClrMapping/>
  </p:clrMapOvr>
  <p:transition spd="med">
    <p:diamon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3159" name="内容占位符 133158"/>
          <p:cNvGraphicFramePr/>
          <p:nvPr>
            <p:ph sz="half" idx="2"/>
          </p:nvPr>
        </p:nvGraphicFramePr>
        <p:xfrm>
          <a:off x="755650" y="1628775"/>
          <a:ext cx="7543800" cy="4640263"/>
        </p:xfrm>
        <a:graphic>
          <a:graphicData uri="http://schemas.openxmlformats.org/drawingml/2006/table">
            <a:tbl>
              <a:tblPr/>
              <a:tblGrid>
                <a:gridCol w="1371600"/>
                <a:gridCol w="2209800"/>
                <a:gridCol w="3962400"/>
              </a:tblGrid>
              <a:tr h="66516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心理模式</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表现形式</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94456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9</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再次确定投资范围</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确定</a:t>
                      </a:r>
                      <a:r>
                        <a:rPr lang="en-US" altLang="zh-CN" sz="2400"/>
                        <a:t>3</a:t>
                      </a:r>
                      <a:r>
                        <a:rPr lang="en-US" altLang="zh-CN" sz="2400">
                          <a:latin typeface="Arial" panose="020B0604020202020204" pitchFamily="34" charset="0"/>
                        </a:rPr>
                        <a:t>—</a:t>
                      </a:r>
                      <a:r>
                        <a:rPr lang="en-US" altLang="zh-CN" sz="2400"/>
                        <a:t>5</a:t>
                      </a:r>
                      <a:r>
                        <a:rPr lang="zh-CN" altLang="en-US" sz="2400" dirty="0"/>
                        <a:t>个车型</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03028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10</a:t>
                      </a:r>
                      <a:endParaRPr lang="en-US" altLang="zh-CN"/>
                    </a:p>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再次求证</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将现有品牌与其他品牌进行比较</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0302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11</a:t>
                      </a:r>
                      <a:endParaRPr lang="en-US" altLang="zh-CN"/>
                    </a:p>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确定选择标准</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从产品转向服务，注意经销商的综合能力</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r>
              <a:tr h="96996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12</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讨价还价</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客户对价格要求具体，但比较客观</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r>
            </a:tbl>
          </a:graphicData>
        </a:graphic>
      </p:graphicFrame>
      <p:sp>
        <p:nvSpPr>
          <p:cNvPr id="133162" name="标题 133161"/>
          <p:cNvSpPr>
            <a:spLocks noGrp="1"/>
          </p:cNvSpPr>
          <p:nvPr>
            <p:ph type="title"/>
          </p:nvPr>
        </p:nvSpPr>
        <p:spPr/>
        <p:txBody>
          <a:bodyPr vert="horz" wrap="square" lIns="91440" tIns="45720" rIns="91440" bIns="45720" anchor="ctr"/>
          <a:p>
            <a:r>
              <a:rPr lang="zh-CN" altLang="en-US" sz="3600" b="0" dirty="0">
                <a:solidFill>
                  <a:srgbClr val="000099"/>
                </a:solidFill>
              </a:rPr>
              <a:t>客户消费心理发展过程</a:t>
            </a:r>
            <a:endParaRPr lang="zh-CN" altLang="en-US" sz="3600" b="0" dirty="0">
              <a:solidFill>
                <a:srgbClr val="000099"/>
              </a:solidFill>
            </a:endParaRPr>
          </a:p>
        </p:txBody>
      </p:sp>
    </p:spTree>
  </p:cSld>
  <p:clrMapOvr>
    <a:masterClrMapping/>
  </p:clrMapOvr>
  <p:transition spd="med">
    <p:diamon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4178" name="内容占位符 134177"/>
          <p:cNvGraphicFramePr/>
          <p:nvPr>
            <p:ph sz="half" idx="2"/>
          </p:nvPr>
        </p:nvGraphicFramePr>
        <p:xfrm>
          <a:off x="838200" y="2311400"/>
          <a:ext cx="7543800" cy="3546475"/>
        </p:xfrm>
        <a:graphic>
          <a:graphicData uri="http://schemas.openxmlformats.org/drawingml/2006/table">
            <a:tbl>
              <a:tblPr/>
              <a:tblGrid>
                <a:gridCol w="1371600"/>
                <a:gridCol w="2209800"/>
                <a:gridCol w="3962400"/>
              </a:tblGrid>
              <a:tr h="62706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心理模式</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表现形式</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85883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13</a:t>
                      </a:r>
                      <a:endParaRPr lang="en-US" alt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做出决策</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签订购车合同，交定金</a:t>
                      </a:r>
                      <a:endParaRPr lang="zh-CN" altLang="en-US" sz="2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03028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14</a:t>
                      </a:r>
                      <a:endParaRPr lang="en-US" altLang="zh-CN"/>
                    </a:p>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占有欲的满足</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喜欢开车向熟人展示，得到别人的认可</a:t>
                      </a:r>
                      <a:endParaRPr lang="zh-CN" alt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10302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阶段</a:t>
                      </a:r>
                      <a:r>
                        <a:rPr lang="en-US" altLang="zh-CN"/>
                        <a:t>15</a:t>
                      </a:r>
                      <a:endParaRPr lang="en-US" altLang="zh-CN"/>
                    </a:p>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dirty="0"/>
                        <a:t>恢复平和心境</a:t>
                      </a:r>
                      <a:endParaRPr lang="zh-CN" alt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CCFF"/>
                    </a:soli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t>开始对使用中出现的问题产生不满，甚至愤怒</a:t>
                      </a:r>
                      <a:endParaRPr lang="zh-CN" altLang="en-US" sz="2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solidFill>
                  </a:tcPr>
                </a:tc>
              </a:tr>
            </a:tbl>
          </a:graphicData>
        </a:graphic>
      </p:graphicFrame>
      <p:sp>
        <p:nvSpPr>
          <p:cNvPr id="134177" name="标题 134176"/>
          <p:cNvSpPr>
            <a:spLocks noGrp="1"/>
          </p:cNvSpPr>
          <p:nvPr>
            <p:ph type="title"/>
          </p:nvPr>
        </p:nvSpPr>
        <p:spPr/>
        <p:txBody>
          <a:bodyPr vert="horz" wrap="square" lIns="91440" tIns="45720" rIns="91440" bIns="45720" anchor="ctr"/>
          <a:p>
            <a:r>
              <a:rPr lang="zh-CN" altLang="en-US" sz="3600" b="0" dirty="0">
                <a:solidFill>
                  <a:srgbClr val="000099"/>
                </a:solidFill>
              </a:rPr>
              <a:t>客户消费心理发展过程</a:t>
            </a:r>
            <a:endParaRPr lang="zh-CN" altLang="en-US" sz="3600" b="0" dirty="0">
              <a:solidFill>
                <a:srgbClr val="000099"/>
              </a:solidFill>
            </a:endParaRPr>
          </a:p>
        </p:txBody>
      </p:sp>
    </p:spTree>
  </p:cSld>
  <p:clrMapOvr>
    <a:masterClrMapping/>
  </p:clrMapOvr>
  <p:transition spd="med">
    <p:diamon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矩形 51201"/>
          <p:cNvSpPr/>
          <p:nvPr/>
        </p:nvSpPr>
        <p:spPr>
          <a:xfrm>
            <a:off x="2514600" y="2144713"/>
            <a:ext cx="3933825" cy="211772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alpha val="100000"/>
                      </a:srgbClr>
                    </a:gs>
                    <a:gs pos="100000">
                      <a:srgbClr val="FE3E02"/>
                    </a:gs>
                  </a:gsLst>
                  <a:lin ang="5400000" scaled="1"/>
                  <a:tileRect/>
                </a:gradFill>
                <a:latin typeface="宋体" panose="02010600030101010101" pitchFamily="2" charset="-122"/>
                <a:ea typeface="宋体" panose="02010600030101010101" pitchFamily="2" charset="-122"/>
              </a:rPr>
              <a:t>本章结束</a:t>
            </a:r>
            <a:endParaRPr lang="zh-CN" altLang="en-US" sz="3600">
              <a:gradFill rotWithShape="0">
                <a:gsLst>
                  <a:gs pos="0">
                    <a:srgbClr val="FFE701">
                      <a:alpha val="100000"/>
                    </a:srgbClr>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ransition spd="med">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AutoShape 6"/>
          <p:cNvSpPr>
            <a:spLocks noChangeArrowheads="1"/>
          </p:cNvSpPr>
          <p:nvPr/>
        </p:nvSpPr>
        <p:spPr bwMode="gray">
          <a:xfrm flipV="1">
            <a:off x="1385864" y="4357694"/>
            <a:ext cx="6397625" cy="661987"/>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rgbClr val="000082"/>
              </a:gs>
              <a:gs pos="30000">
                <a:srgbClr val="66008F"/>
              </a:gs>
              <a:gs pos="64999">
                <a:srgbClr val="BA0066"/>
              </a:gs>
              <a:gs pos="89999">
                <a:srgbClr val="FF0000"/>
              </a:gs>
              <a:gs pos="100000">
                <a:srgbClr val="FF8200"/>
              </a:gs>
            </a:gsLst>
            <a:lin ang="5400000" scaled="0"/>
          </a:gradFill>
          <a:ln w="9525" algn="ctr">
            <a:noFill/>
            <a:miter lim="800000"/>
          </a:ln>
          <a:effectLst/>
        </p:spPr>
        <p:txBody>
          <a:bodyPr wrap="none" anchor="ctr"/>
          <a:lstStyle/>
          <a:p>
            <a:endParaRPr lang="zh-CN" altLang="en-US"/>
          </a:p>
        </p:txBody>
      </p:sp>
      <p:sp>
        <p:nvSpPr>
          <p:cNvPr id="63" name="AutoShape 6"/>
          <p:cNvSpPr>
            <a:spLocks noChangeArrowheads="1"/>
          </p:cNvSpPr>
          <p:nvPr/>
        </p:nvSpPr>
        <p:spPr bwMode="gray">
          <a:xfrm flipV="1">
            <a:off x="1285852" y="3143248"/>
            <a:ext cx="6397625" cy="661987"/>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a:gsLst>
              <a:gs pos="0">
                <a:srgbClr val="5E9EFF"/>
              </a:gs>
              <a:gs pos="39999">
                <a:srgbClr val="85C2FF"/>
              </a:gs>
              <a:gs pos="70000">
                <a:srgbClr val="C4D6EB"/>
              </a:gs>
              <a:gs pos="100000">
                <a:srgbClr val="FFEBFA"/>
              </a:gs>
            </a:gsLst>
            <a:lin ang="5400000" scaled="0"/>
          </a:gradFill>
          <a:ln w="9525" algn="ctr">
            <a:noFill/>
            <a:miter lim="800000"/>
          </a:ln>
          <a:effectLst/>
        </p:spPr>
        <p:txBody>
          <a:bodyPr wrap="none" anchor="ctr"/>
          <a:lstStyle/>
          <a:p>
            <a:endParaRPr lang="zh-CN" altLang="en-US"/>
          </a:p>
        </p:txBody>
      </p:sp>
      <p:sp>
        <p:nvSpPr>
          <p:cNvPr id="4" name="灯片编号占位符 3"/>
          <p:cNvSpPr>
            <a:spLocks noGrp="1"/>
          </p:cNvSpPr>
          <p:nvPr>
            <p:ph type="sldNum" sz="quarter" idx="10"/>
          </p:nvPr>
        </p:nvSpPr>
        <p:spPr>
          <a:xfrm>
            <a:off x="500066" y="6556375"/>
            <a:ext cx="1295400" cy="292100"/>
          </a:xfrm>
        </p:spPr>
        <p:txBody>
          <a:bodyPr/>
          <a:lstStyle/>
          <a:p>
            <a:pPr>
              <a:defRPr/>
            </a:pPr>
            <a:fld id="{66F97974-FEEE-448E-9669-2FEE1EAB4580}" type="slidenum">
              <a:rPr lang="zh-CN" altLang="en-US" smtClean="0"/>
            </a:fld>
            <a:endParaRPr lang="en-US" altLang="zh-CN" dirty="0"/>
          </a:p>
        </p:txBody>
      </p:sp>
      <p:sp>
        <p:nvSpPr>
          <p:cNvPr id="18" name="Text Box 13"/>
          <p:cNvSpPr txBox="1">
            <a:spLocks noChangeArrowheads="1"/>
          </p:cNvSpPr>
          <p:nvPr/>
        </p:nvSpPr>
        <p:spPr bwMode="auto">
          <a:xfrm>
            <a:off x="71406" y="71414"/>
            <a:ext cx="5143536" cy="584775"/>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lstStyle/>
          <a:p>
            <a:pPr algn="l" eaLnBrk="0" hangingPunct="0">
              <a:defRPr/>
            </a:pPr>
            <a:r>
              <a:rPr lang="zh-CN" altLang="en-US" sz="3200" b="1" dirty="0" smtClean="0">
                <a:solidFill>
                  <a:srgbClr val="000000"/>
                </a:solidFill>
                <a:latin typeface="Arial" panose="020B0604020202020204" pitchFamily="34" charset="0"/>
              </a:rPr>
              <a:t>汽车市场的特点和用户类型</a:t>
            </a:r>
            <a:endParaRPr lang="zh-CN" altLang="en-US" sz="3200" b="1" dirty="0">
              <a:solidFill>
                <a:srgbClr val="000000"/>
              </a:solidFill>
              <a:latin typeface="Arial" panose="020B0604020202020204" pitchFamily="34" charset="0"/>
            </a:endParaRPr>
          </a:p>
        </p:txBody>
      </p:sp>
      <p:sp>
        <p:nvSpPr>
          <p:cNvPr id="27" name="TextBox 26"/>
          <p:cNvSpPr txBox="1"/>
          <p:nvPr/>
        </p:nvSpPr>
        <p:spPr>
          <a:xfrm>
            <a:off x="214282" y="785794"/>
            <a:ext cx="8715436" cy="9886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ts val="4000"/>
              </a:lnSpc>
              <a:buClr>
                <a:srgbClr val="000000"/>
              </a:buClr>
              <a:buFont typeface="Wingdings" panose="05000000000000000000" pitchFamily="2" charset="2"/>
              <a:buChar char="p"/>
              <a:defRPr/>
            </a:pPr>
            <a:r>
              <a:rPr lang="zh-CN" altLang="en-US" sz="2400" b="1" dirty="0" smtClean="0">
                <a:solidFill>
                  <a:srgbClr val="FF0000"/>
                </a:solidFill>
                <a:latin typeface="微软雅黑" panose="020B0503020204020204" pitchFamily="34" charset="-122"/>
                <a:ea typeface="微软雅黑" panose="020B0503020204020204" pitchFamily="34" charset="-122"/>
              </a:rPr>
              <a:t>二、汽车的使用特点</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汽车为有形商品，既是生产资料，又是消费资料</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sp>
        <p:nvSpPr>
          <p:cNvPr id="52" name="AutoShape 6"/>
          <p:cNvSpPr>
            <a:spLocks noChangeArrowheads="1"/>
          </p:cNvSpPr>
          <p:nvPr/>
        </p:nvSpPr>
        <p:spPr bwMode="gray">
          <a:xfrm flipV="1">
            <a:off x="1385864" y="1500174"/>
            <a:ext cx="6397625" cy="661987"/>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endParaRPr lang="zh-CN" altLang="en-US"/>
          </a:p>
        </p:txBody>
      </p:sp>
      <p:sp>
        <p:nvSpPr>
          <p:cNvPr id="65" name="AutoShape 4"/>
          <p:cNvSpPr>
            <a:spLocks noChangeArrowheads="1"/>
          </p:cNvSpPr>
          <p:nvPr/>
        </p:nvSpPr>
        <p:spPr bwMode="gray">
          <a:xfrm>
            <a:off x="1214414" y="3779839"/>
            <a:ext cx="6653213" cy="1006483"/>
          </a:xfrm>
          <a:prstGeom prst="roundRect">
            <a:avLst>
              <a:gd name="adj" fmla="val 11921"/>
            </a:avLst>
          </a:prstGeom>
          <a:solidFill>
            <a:srgbClr val="0070C0"/>
          </a:solidFill>
          <a:ln w="25400">
            <a:solidFill>
              <a:srgbClr val="FEFFFF"/>
            </a:solidFill>
            <a:round/>
          </a:ln>
          <a:effectLst>
            <a:outerShdw blurRad="50800" dist="38100" dir="5400000" algn="t" rotWithShape="0">
              <a:srgbClr val="0070C0">
                <a:alpha val="40000"/>
              </a:srgbClr>
            </a:outerShdw>
          </a:effectLst>
          <a:scene3d>
            <a:camera prst="orthographicFront"/>
            <a:lightRig rig="threePt" dir="t"/>
          </a:scene3d>
          <a:sp3d>
            <a:bevelT/>
          </a:sp3d>
        </p:spPr>
        <p:txBody>
          <a:bodyPr wrap="none" anchor="ctr"/>
          <a:lstStyle/>
          <a:p>
            <a:endParaRPr lang="zh-CN" altLang="en-US"/>
          </a:p>
        </p:txBody>
      </p:sp>
      <p:sp>
        <p:nvSpPr>
          <p:cNvPr id="47" name="AutoShape 4"/>
          <p:cNvSpPr>
            <a:spLocks noChangeArrowheads="1"/>
          </p:cNvSpPr>
          <p:nvPr/>
        </p:nvSpPr>
        <p:spPr bwMode="gray">
          <a:xfrm>
            <a:off x="1214414" y="2170099"/>
            <a:ext cx="6653213" cy="1330339"/>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ln>
          <a:effectLst>
            <a:outerShdw blurRad="50800" dist="38100" dir="5400000" algn="t" rotWithShape="0">
              <a:srgbClr val="0070C0">
                <a:alpha val="40000"/>
              </a:srgbClr>
            </a:outerShdw>
          </a:effectLst>
          <a:scene3d>
            <a:camera prst="orthographicFront"/>
            <a:lightRig rig="threePt" dir="t"/>
          </a:scene3d>
          <a:sp3d>
            <a:bevelT/>
          </a:sp3d>
        </p:spPr>
        <p:txBody>
          <a:bodyPr wrap="none" anchor="ctr"/>
          <a:lstStyle/>
          <a:p>
            <a:endParaRPr lang="zh-CN" altLang="en-US"/>
          </a:p>
        </p:txBody>
      </p:sp>
      <p:pic>
        <p:nvPicPr>
          <p:cNvPr id="66" name="Picture 10" descr="Picture4"/>
          <p:cNvPicPr>
            <a:picLocks noChangeAspect="1" noChangeArrowheads="1"/>
          </p:cNvPicPr>
          <p:nvPr/>
        </p:nvPicPr>
        <p:blipFill>
          <a:blip r:embed="rId1"/>
          <a:srcRect/>
          <a:stretch>
            <a:fillRect/>
          </a:stretch>
        </p:blipFill>
        <p:spPr bwMode="gray">
          <a:xfrm>
            <a:off x="1265214" y="3825876"/>
            <a:ext cx="676275" cy="573088"/>
          </a:xfrm>
          <a:prstGeom prst="rect">
            <a:avLst/>
          </a:prstGeom>
          <a:noFill/>
        </p:spPr>
      </p:pic>
      <p:pic>
        <p:nvPicPr>
          <p:cNvPr id="53" name="Picture 10" descr="Picture4"/>
          <p:cNvPicPr>
            <a:picLocks noChangeAspect="1" noChangeArrowheads="1"/>
          </p:cNvPicPr>
          <p:nvPr/>
        </p:nvPicPr>
        <p:blipFill>
          <a:blip r:embed="rId1"/>
          <a:srcRect/>
          <a:stretch>
            <a:fillRect/>
          </a:stretch>
        </p:blipFill>
        <p:spPr bwMode="gray">
          <a:xfrm>
            <a:off x="1265214" y="2216136"/>
            <a:ext cx="676275" cy="573088"/>
          </a:xfrm>
          <a:prstGeom prst="rect">
            <a:avLst/>
          </a:prstGeom>
          <a:noFill/>
        </p:spPr>
      </p:pic>
      <p:sp>
        <p:nvSpPr>
          <p:cNvPr id="54" name="AutoShape 13"/>
          <p:cNvSpPr>
            <a:spLocks noChangeArrowheads="1"/>
          </p:cNvSpPr>
          <p:nvPr/>
        </p:nvSpPr>
        <p:spPr bwMode="gray">
          <a:xfrm>
            <a:off x="1698602" y="1962136"/>
            <a:ext cx="5791200" cy="457200"/>
          </a:xfrm>
          <a:prstGeom prst="roundRect">
            <a:avLst>
              <a:gd name="adj" fmla="val 16667"/>
            </a:avLst>
          </a:prstGeom>
          <a:solidFill>
            <a:srgbClr val="FEFFFF"/>
          </a:solidFill>
          <a:ln w="28575">
            <a:solidFill>
              <a:schemeClr val="accent2"/>
            </a:solidFill>
            <a:round/>
          </a:ln>
          <a:effectLst/>
        </p:spPr>
        <p:txBody>
          <a:bodyPr wrap="none" anchor="ctr"/>
          <a:lstStyle/>
          <a:p>
            <a:endParaRPr lang="zh-CN" altLang="en-US"/>
          </a:p>
        </p:txBody>
      </p:sp>
      <p:sp>
        <p:nvSpPr>
          <p:cNvPr id="55" name="Text Box 16"/>
          <p:cNvSpPr txBox="1">
            <a:spLocks noChangeArrowheads="1"/>
          </p:cNvSpPr>
          <p:nvPr/>
        </p:nvSpPr>
        <p:spPr bwMode="gray">
          <a:xfrm>
            <a:off x="1428728" y="2428868"/>
            <a:ext cx="6286544" cy="1015663"/>
          </a:xfrm>
          <a:prstGeom prst="rect">
            <a:avLst/>
          </a:prstGeom>
          <a:noFill/>
          <a:ln w="9525" algn="ctr">
            <a:noFill/>
            <a:miter lim="800000"/>
          </a:ln>
          <a:effectLst/>
        </p:spPr>
        <p:txBody>
          <a:bodyPr wrap="square">
            <a:spAutoFit/>
          </a:bodyPr>
          <a:lstStyle/>
          <a:p>
            <a:pPr algn="just" eaLnBrk="0" hangingPunct="0"/>
            <a:r>
              <a:rPr lang="zh-CN" altLang="en-US" dirty="0" smtClean="0">
                <a:solidFill>
                  <a:schemeClr val="bg1"/>
                </a:solidFill>
                <a:latin typeface="微软雅黑" panose="020B0503020204020204" pitchFamily="34" charset="-122"/>
                <a:ea typeface="微软雅黑" panose="020B0503020204020204" pitchFamily="34" charset="-122"/>
              </a:rPr>
              <a:t>载货汽车、专用汽车、特种汽车、自卸汽车等和客车、轿车作为生产资料，从事经济建设、公路专业运输、公共工程等经营，是服务运输的物质载体。</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6" name="Rectangle 19"/>
          <p:cNvSpPr>
            <a:spLocks noChangeArrowheads="1"/>
          </p:cNvSpPr>
          <p:nvPr/>
        </p:nvSpPr>
        <p:spPr bwMode="gray">
          <a:xfrm>
            <a:off x="2079602" y="1971661"/>
            <a:ext cx="5029200" cy="430374"/>
          </a:xfrm>
          <a:prstGeom prst="rect">
            <a:avLst/>
          </a:prstGeom>
          <a:noFill/>
          <a:ln w="9525">
            <a:noFill/>
            <a:miter lim="800000"/>
          </a:ln>
          <a:effectLst/>
        </p:spPr>
        <p:txBody>
          <a:bodyPr>
            <a:spAutoFit/>
          </a:bodyPr>
          <a:lstStyle/>
          <a:p>
            <a:pPr algn="ctr">
              <a:lnSpc>
                <a:spcPct val="120000"/>
              </a:lnSpc>
            </a:pPr>
            <a:r>
              <a:rPr lang="zh-CN" altLang="en-US" b="1" dirty="0" smtClean="0">
                <a:latin typeface="微软雅黑" panose="020B0503020204020204" pitchFamily="34" charset="-122"/>
                <a:ea typeface="微软雅黑" panose="020B0503020204020204" pitchFamily="34" charset="-122"/>
              </a:rPr>
              <a:t>作为生产资料使用</a:t>
            </a:r>
            <a:endParaRPr lang="en-US" altLang="zh-CN" b="1" dirty="0">
              <a:latin typeface="微软雅黑" panose="020B0503020204020204" pitchFamily="34" charset="-122"/>
              <a:ea typeface="微软雅黑" panose="020B0503020204020204" pitchFamily="34" charset="-122"/>
            </a:endParaRPr>
          </a:p>
        </p:txBody>
      </p:sp>
      <p:sp>
        <p:nvSpPr>
          <p:cNvPr id="67" name="AutoShape 13"/>
          <p:cNvSpPr>
            <a:spLocks noChangeArrowheads="1"/>
          </p:cNvSpPr>
          <p:nvPr/>
        </p:nvSpPr>
        <p:spPr bwMode="gray">
          <a:xfrm>
            <a:off x="1698602" y="3571876"/>
            <a:ext cx="5791200" cy="457200"/>
          </a:xfrm>
          <a:prstGeom prst="roundRect">
            <a:avLst>
              <a:gd name="adj" fmla="val 16667"/>
            </a:avLst>
          </a:prstGeom>
          <a:solidFill>
            <a:srgbClr val="FEFFFF"/>
          </a:solidFill>
          <a:ln w="28575">
            <a:solidFill>
              <a:schemeClr val="accent2"/>
            </a:solidFill>
            <a:round/>
          </a:ln>
          <a:effectLst/>
        </p:spPr>
        <p:txBody>
          <a:bodyPr wrap="none" anchor="ctr"/>
          <a:lstStyle/>
          <a:p>
            <a:endParaRPr lang="zh-CN" altLang="en-US"/>
          </a:p>
        </p:txBody>
      </p:sp>
      <p:sp>
        <p:nvSpPr>
          <p:cNvPr id="68" name="Text Box 16"/>
          <p:cNvSpPr txBox="1">
            <a:spLocks noChangeArrowheads="1"/>
          </p:cNvSpPr>
          <p:nvPr/>
        </p:nvSpPr>
        <p:spPr bwMode="gray">
          <a:xfrm>
            <a:off x="1357290" y="4038608"/>
            <a:ext cx="6357982" cy="707886"/>
          </a:xfrm>
          <a:prstGeom prst="rect">
            <a:avLst/>
          </a:prstGeom>
          <a:noFill/>
          <a:ln w="9525" algn="ctr">
            <a:noFill/>
            <a:miter lim="800000"/>
          </a:ln>
          <a:effectLst/>
        </p:spPr>
        <p:txBody>
          <a:bodyPr wrap="square">
            <a:spAutoFit/>
          </a:bodyPr>
          <a:lstStyle/>
          <a:p>
            <a:pPr algn="just" eaLnBrk="0" hangingPunct="0"/>
            <a:r>
              <a:rPr lang="zh-CN" altLang="en-US" dirty="0" smtClean="0">
                <a:solidFill>
                  <a:schemeClr val="bg1"/>
                </a:solidFill>
                <a:latin typeface="微软雅黑" panose="020B0503020204020204" pitchFamily="34" charset="-122"/>
                <a:ea typeface="微软雅黑" panose="020B0503020204020204" pitchFamily="34" charset="-122"/>
              </a:rPr>
              <a:t>轿车、客车作为集团消费资料使用，并作生活耐用消费品进入居民家庭消费领域，满足消费者个人出行需求。</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69" name="Rectangle 19"/>
          <p:cNvSpPr>
            <a:spLocks noChangeArrowheads="1"/>
          </p:cNvSpPr>
          <p:nvPr/>
        </p:nvSpPr>
        <p:spPr bwMode="gray">
          <a:xfrm>
            <a:off x="2079602" y="3581401"/>
            <a:ext cx="5029200" cy="430374"/>
          </a:xfrm>
          <a:prstGeom prst="rect">
            <a:avLst/>
          </a:prstGeom>
          <a:noFill/>
          <a:ln w="9525">
            <a:noFill/>
            <a:miter lim="800000"/>
          </a:ln>
          <a:effectLst/>
        </p:spPr>
        <p:txBody>
          <a:bodyPr>
            <a:spAutoFit/>
          </a:bodyPr>
          <a:lstStyle/>
          <a:p>
            <a:pPr algn="ctr">
              <a:lnSpc>
                <a:spcPct val="120000"/>
              </a:lnSpc>
            </a:pPr>
            <a:r>
              <a:rPr lang="zh-CN" altLang="en-US" b="1" dirty="0" smtClean="0">
                <a:latin typeface="微软雅黑" panose="020B0503020204020204" pitchFamily="34" charset="-122"/>
                <a:ea typeface="微软雅黑" panose="020B0503020204020204" pitchFamily="34" charset="-122"/>
              </a:rPr>
              <a:t>作为消费资料使用</a:t>
            </a:r>
            <a:endParaRPr lang="en-US" altLang="zh-CN" b="1" dirty="0">
              <a:latin typeface="微软雅黑" panose="020B0503020204020204" pitchFamily="34" charset="-122"/>
              <a:ea typeface="微软雅黑" panose="020B0503020204020204" pitchFamily="34" charset="-122"/>
            </a:endParaRPr>
          </a:p>
        </p:txBody>
      </p:sp>
      <p:sp>
        <p:nvSpPr>
          <p:cNvPr id="71" name="灯片编号占位符 3"/>
          <p:cNvSpPr txBox="1"/>
          <p:nvPr/>
        </p:nvSpPr>
        <p:spPr bwMode="auto">
          <a:xfrm>
            <a:off x="0" y="6127747"/>
            <a:ext cx="1295400" cy="292100"/>
          </a:xfrm>
          <a:prstGeom prst="rect">
            <a:avLst/>
          </a:prstGeom>
          <a:no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66F97974-FEEE-448E-9669-2FEE1EAB4580}" type="slidenum">
              <a:rPr kumimoji="0" lang="zh-CN" altLang="en-US" sz="1400" b="1" i="0" u="none" strike="noStrike" kern="1200" cap="none" spc="0" normalizeH="0" baseline="0" noProof="0" smtClean="0">
                <a:ln>
                  <a:noFill/>
                </a:ln>
                <a:solidFill>
                  <a:schemeClr val="bg1"/>
                </a:solidFill>
                <a:effectLst/>
                <a:uLnTx/>
                <a:uFillTx/>
                <a:latin typeface="+mn-lt"/>
                <a:ea typeface="+mn-ea"/>
                <a:cs typeface="+mn-cs"/>
              </a:rPr>
            </a:fld>
            <a:endParaRPr kumimoji="0" lang="en-US" altLang="zh-CN"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72" name="AutoShape 4"/>
          <p:cNvSpPr>
            <a:spLocks noChangeArrowheads="1"/>
          </p:cNvSpPr>
          <p:nvPr/>
        </p:nvSpPr>
        <p:spPr bwMode="gray">
          <a:xfrm>
            <a:off x="1214414" y="5099057"/>
            <a:ext cx="6653213" cy="830273"/>
          </a:xfrm>
          <a:prstGeom prst="roundRect">
            <a:avLst>
              <a:gd name="adj" fmla="val 11921"/>
            </a:avLst>
          </a:prstGeom>
          <a:solidFill>
            <a:srgbClr val="7030A0"/>
          </a:solidFill>
          <a:ln w="25400">
            <a:solidFill>
              <a:srgbClr val="FEFFFF"/>
            </a:solidFill>
            <a:round/>
          </a:ln>
          <a:effectLst>
            <a:outerShdw blurRad="50800" dist="38100" dir="5400000" algn="t" rotWithShape="0">
              <a:srgbClr val="0070C0">
                <a:alpha val="40000"/>
              </a:srgbClr>
            </a:outerShdw>
          </a:effectLst>
          <a:scene3d>
            <a:camera prst="orthographicFront"/>
            <a:lightRig rig="threePt" dir="t"/>
          </a:scene3d>
          <a:sp3d>
            <a:bevelT/>
          </a:sp3d>
        </p:spPr>
        <p:txBody>
          <a:bodyPr wrap="none" anchor="ctr"/>
          <a:lstStyle/>
          <a:p>
            <a:endParaRPr lang="zh-CN" altLang="en-US"/>
          </a:p>
        </p:txBody>
      </p:sp>
      <p:pic>
        <p:nvPicPr>
          <p:cNvPr id="73" name="Picture 10" descr="Picture4"/>
          <p:cNvPicPr>
            <a:picLocks noChangeAspect="1" noChangeArrowheads="1"/>
          </p:cNvPicPr>
          <p:nvPr/>
        </p:nvPicPr>
        <p:blipFill>
          <a:blip r:embed="rId1"/>
          <a:srcRect/>
          <a:stretch>
            <a:fillRect/>
          </a:stretch>
        </p:blipFill>
        <p:spPr bwMode="gray">
          <a:xfrm>
            <a:off x="1265214" y="5145094"/>
            <a:ext cx="676275" cy="573088"/>
          </a:xfrm>
          <a:prstGeom prst="rect">
            <a:avLst/>
          </a:prstGeom>
          <a:noFill/>
        </p:spPr>
      </p:pic>
      <p:sp>
        <p:nvSpPr>
          <p:cNvPr id="74" name="AutoShape 13"/>
          <p:cNvSpPr>
            <a:spLocks noChangeArrowheads="1"/>
          </p:cNvSpPr>
          <p:nvPr/>
        </p:nvSpPr>
        <p:spPr bwMode="gray">
          <a:xfrm>
            <a:off x="1698602" y="4891094"/>
            <a:ext cx="5791200" cy="457200"/>
          </a:xfrm>
          <a:prstGeom prst="roundRect">
            <a:avLst>
              <a:gd name="adj" fmla="val 16667"/>
            </a:avLst>
          </a:prstGeom>
          <a:solidFill>
            <a:srgbClr val="FEFFFF"/>
          </a:solidFill>
          <a:ln w="28575">
            <a:solidFill>
              <a:schemeClr val="accent2"/>
            </a:solidFill>
            <a:round/>
          </a:ln>
          <a:effectLst/>
        </p:spPr>
        <p:txBody>
          <a:bodyPr wrap="none" anchor="ctr"/>
          <a:lstStyle/>
          <a:p>
            <a:endParaRPr lang="zh-CN" altLang="en-US"/>
          </a:p>
        </p:txBody>
      </p:sp>
      <p:sp>
        <p:nvSpPr>
          <p:cNvPr id="75" name="Text Box 16"/>
          <p:cNvSpPr txBox="1">
            <a:spLocks noChangeArrowheads="1"/>
          </p:cNvSpPr>
          <p:nvPr/>
        </p:nvSpPr>
        <p:spPr bwMode="gray">
          <a:xfrm>
            <a:off x="1428728" y="5357826"/>
            <a:ext cx="6286544" cy="400110"/>
          </a:xfrm>
          <a:prstGeom prst="rect">
            <a:avLst/>
          </a:prstGeom>
          <a:noFill/>
          <a:ln w="9525" algn="ctr">
            <a:noFill/>
            <a:miter lim="800000"/>
          </a:ln>
          <a:effectLst/>
        </p:spPr>
        <p:txBody>
          <a:bodyPr wrap="square">
            <a:spAutoFit/>
          </a:bodyPr>
          <a:lstStyle/>
          <a:p>
            <a:pPr algn="just" eaLnBrk="0" hangingPunct="0"/>
            <a:r>
              <a:rPr lang="zh-CN" altLang="en-US" dirty="0" smtClean="0">
                <a:solidFill>
                  <a:schemeClr val="bg1"/>
                </a:solidFill>
                <a:latin typeface="微软雅黑" panose="020B0503020204020204" pitchFamily="34" charset="-122"/>
                <a:ea typeface="微软雅黑" panose="020B0503020204020204" pitchFamily="34" charset="-122"/>
              </a:rPr>
              <a:t>汽车属于产成品，决定了汽车用户的广泛性。</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76" name="Rectangle 19"/>
          <p:cNvSpPr>
            <a:spLocks noChangeArrowheads="1"/>
          </p:cNvSpPr>
          <p:nvPr/>
        </p:nvSpPr>
        <p:spPr bwMode="gray">
          <a:xfrm>
            <a:off x="2079602" y="4900619"/>
            <a:ext cx="5029200" cy="430374"/>
          </a:xfrm>
          <a:prstGeom prst="rect">
            <a:avLst/>
          </a:prstGeom>
          <a:noFill/>
          <a:ln w="9525">
            <a:noFill/>
            <a:miter lim="800000"/>
          </a:ln>
          <a:effectLst/>
        </p:spPr>
        <p:txBody>
          <a:bodyPr>
            <a:spAutoFit/>
          </a:bodyPr>
          <a:lstStyle/>
          <a:p>
            <a:pPr algn="ctr">
              <a:lnSpc>
                <a:spcPct val="120000"/>
              </a:lnSpc>
            </a:pPr>
            <a:r>
              <a:rPr lang="zh-CN" altLang="en-US" b="1" dirty="0" smtClean="0">
                <a:latin typeface="微软雅黑" panose="020B0503020204020204" pitchFamily="34" charset="-122"/>
                <a:ea typeface="微软雅黑" panose="020B0503020204020204" pitchFamily="34" charset="-122"/>
              </a:rPr>
              <a:t>作为最终商品</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p:transition spd="slow">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500066" y="6556375"/>
            <a:ext cx="1295400" cy="292100"/>
          </a:xfrm>
        </p:spPr>
        <p:txBody>
          <a:bodyPr/>
          <a:lstStyle/>
          <a:p>
            <a:pPr>
              <a:defRPr/>
            </a:pPr>
            <a:fld id="{66F97974-FEEE-448E-9669-2FEE1EAB4580}" type="slidenum">
              <a:rPr lang="zh-CN" altLang="en-US" smtClean="0"/>
            </a:fld>
            <a:endParaRPr lang="en-US" altLang="zh-CN" dirty="0"/>
          </a:p>
        </p:txBody>
      </p:sp>
      <p:sp>
        <p:nvSpPr>
          <p:cNvPr id="18" name="Text Box 13"/>
          <p:cNvSpPr txBox="1">
            <a:spLocks noChangeArrowheads="1"/>
          </p:cNvSpPr>
          <p:nvPr/>
        </p:nvSpPr>
        <p:spPr bwMode="auto">
          <a:xfrm>
            <a:off x="71406" y="71414"/>
            <a:ext cx="5143536" cy="584775"/>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lstStyle/>
          <a:p>
            <a:pPr algn="l" eaLnBrk="0" hangingPunct="0">
              <a:defRPr/>
            </a:pPr>
            <a:r>
              <a:rPr lang="zh-CN" altLang="en-US" sz="3200" b="1" dirty="0" smtClean="0">
                <a:solidFill>
                  <a:srgbClr val="000000"/>
                </a:solidFill>
                <a:latin typeface="Arial" panose="020B0604020202020204" pitchFamily="34" charset="0"/>
              </a:rPr>
              <a:t>汽车市场的特点和用户类型</a:t>
            </a:r>
            <a:endParaRPr lang="zh-CN" altLang="en-US" sz="3200" b="1" dirty="0">
              <a:solidFill>
                <a:srgbClr val="000000"/>
              </a:solidFill>
              <a:latin typeface="Arial" panose="020B0604020202020204" pitchFamily="34" charset="0"/>
            </a:endParaRPr>
          </a:p>
        </p:txBody>
      </p:sp>
      <p:sp>
        <p:nvSpPr>
          <p:cNvPr id="27" name="TextBox 26"/>
          <p:cNvSpPr txBox="1"/>
          <p:nvPr/>
        </p:nvSpPr>
        <p:spPr>
          <a:xfrm>
            <a:off x="214282" y="785794"/>
            <a:ext cx="8715436" cy="9886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ts val="4000"/>
              </a:lnSpc>
              <a:buClr>
                <a:srgbClr val="000000"/>
              </a:buClr>
              <a:buFont typeface="Wingdings" panose="05000000000000000000" pitchFamily="2" charset="2"/>
              <a:buChar char="p"/>
              <a:defRPr/>
            </a:pPr>
            <a:r>
              <a:rPr lang="zh-CN" altLang="en-US" sz="2400" b="1" dirty="0" smtClean="0">
                <a:solidFill>
                  <a:srgbClr val="FF0000"/>
                </a:solidFill>
                <a:latin typeface="微软雅黑" panose="020B0503020204020204" pitchFamily="34" charset="-122"/>
                <a:ea typeface="微软雅黑" panose="020B0503020204020204" pitchFamily="34" charset="-122"/>
              </a:rPr>
              <a:t>三、汽车用户的特点</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indent="457200" algn="just">
              <a:lnSpc>
                <a:spcPts val="3000"/>
              </a:lnSpc>
              <a:buClr>
                <a:srgbClr val="000000"/>
              </a:buClr>
              <a:defRPr/>
            </a:pPr>
            <a:r>
              <a:rPr lang="zh-CN" altLang="en-US" dirty="0" smtClean="0">
                <a:solidFill>
                  <a:srgbClr val="000000"/>
                </a:solidFill>
                <a:latin typeface="微软雅黑" panose="020B0503020204020204" pitchFamily="34" charset="-122"/>
                <a:ea typeface="微软雅黑" panose="020B0503020204020204" pitchFamily="34" charset="-122"/>
              </a:rPr>
              <a:t>汽车用户具有广泛性，在购买模式和行为上存在共同性和差异性。         </a:t>
            </a:r>
            <a:endParaRPr lang="en-US" altLang="zh-CN" dirty="0" smtClean="0">
              <a:solidFill>
                <a:srgbClr val="000000"/>
              </a:solidFill>
              <a:latin typeface="微软雅黑" panose="020B0503020204020204" pitchFamily="34" charset="-122"/>
              <a:ea typeface="微软雅黑" panose="020B0503020204020204" pitchFamily="34" charset="-122"/>
            </a:endParaRPr>
          </a:p>
        </p:txBody>
      </p:sp>
      <p:grpSp>
        <p:nvGrpSpPr>
          <p:cNvPr id="2" name="组合 8"/>
          <p:cNvGrpSpPr/>
          <p:nvPr/>
        </p:nvGrpSpPr>
        <p:grpSpPr>
          <a:xfrm>
            <a:off x="2428860" y="2285992"/>
            <a:ext cx="5715040" cy="717769"/>
            <a:chOff x="1508104" y="2285992"/>
            <a:chExt cx="6040438" cy="1327066"/>
          </a:xfrm>
        </p:grpSpPr>
        <p:sp>
          <p:nvSpPr>
            <p:cNvPr id="10" name="AutoShape 11"/>
            <p:cNvSpPr>
              <a:spLocks noChangeArrowheads="1"/>
            </p:cNvSpPr>
            <p:nvPr/>
          </p:nvSpPr>
          <p:spPr bwMode="gray">
            <a:xfrm>
              <a:off x="2090717" y="2301867"/>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endParaRPr lang="zh-CN" altLang="en-US">
                <a:ea typeface="宋体" panose="02010600030101010101" pitchFamily="2" charset="-122"/>
              </a:endParaRPr>
            </a:p>
          </p:txBody>
        </p:sp>
        <p:sp>
          <p:nvSpPr>
            <p:cNvPr id="11" name="AutoShape 12"/>
            <p:cNvSpPr>
              <a:spLocks noChangeArrowheads="1"/>
            </p:cNvSpPr>
            <p:nvPr/>
          </p:nvSpPr>
          <p:spPr bwMode="gray">
            <a:xfrm>
              <a:off x="2951142" y="2747954"/>
              <a:ext cx="376237" cy="344488"/>
            </a:xfrm>
            <a:prstGeom prst="rightArrow">
              <a:avLst>
                <a:gd name="adj1" fmla="val 50000"/>
                <a:gd name="adj2" fmla="val 45507"/>
              </a:avLst>
            </a:prstGeom>
            <a:solidFill>
              <a:srgbClr val="FEFEFE"/>
            </a:solidFill>
            <a:ln w="9525">
              <a:noFill/>
              <a:miter lim="800000"/>
            </a:ln>
          </p:spPr>
          <p:txBody>
            <a:bodyPr wrap="none" anchor="ctr"/>
            <a:lstStyle/>
            <a:p>
              <a:endParaRPr lang="zh-CN" altLang="en-US">
                <a:ea typeface="宋体" panose="02010600030101010101" pitchFamily="2" charset="-122"/>
              </a:endParaRPr>
            </a:p>
          </p:txBody>
        </p:sp>
        <p:sp>
          <p:nvSpPr>
            <p:cNvPr id="12" name="AutoShape 13"/>
            <p:cNvSpPr>
              <a:spLocks noChangeArrowheads="1"/>
            </p:cNvSpPr>
            <p:nvPr/>
          </p:nvSpPr>
          <p:spPr bwMode="gray">
            <a:xfrm>
              <a:off x="1508104" y="2285992"/>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r>
                <a:rPr lang="zh-CN" altLang="en-US" dirty="0" smtClean="0">
                  <a:solidFill>
                    <a:srgbClr val="FFFF00"/>
                  </a:solidFill>
                </a:rPr>
                <a:t>私人消费者</a:t>
              </a:r>
              <a:endParaRPr lang="zh-CN" altLang="en-US" dirty="0">
                <a:solidFill>
                  <a:srgbClr val="FFFF00"/>
                </a:solidFill>
              </a:endParaRPr>
            </a:p>
          </p:txBody>
        </p:sp>
        <p:sp>
          <p:nvSpPr>
            <p:cNvPr id="13" name="Freeform 14"/>
            <p:cNvSpPr/>
            <p:nvPr/>
          </p:nvSpPr>
          <p:spPr bwMode="gray">
            <a:xfrm>
              <a:off x="1571604" y="2351079"/>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endParaRPr lang="zh-CN" altLang="en-US">
                <a:ea typeface="宋体" panose="02010600030101010101" pitchFamily="2" charset="-122"/>
              </a:endParaRPr>
            </a:p>
          </p:txBody>
        </p:sp>
        <p:sp>
          <p:nvSpPr>
            <p:cNvPr id="14" name="Text Box 20"/>
            <p:cNvSpPr txBox="1">
              <a:spLocks noChangeArrowheads="1"/>
            </p:cNvSpPr>
            <p:nvPr/>
          </p:nvSpPr>
          <p:spPr bwMode="black">
            <a:xfrm>
              <a:off x="3254354" y="2418072"/>
              <a:ext cx="4183104" cy="1194986"/>
            </a:xfrm>
            <a:prstGeom prst="rect">
              <a:avLst/>
            </a:prstGeom>
            <a:noFill/>
            <a:ln w="9525" algn="ctr">
              <a:noFill/>
              <a:miter lim="800000"/>
            </a:ln>
          </p:spPr>
          <p:txBody>
            <a:bodyPr wrap="square">
              <a:spAutoFit/>
            </a:bodyPr>
            <a:lstStyle/>
            <a:p>
              <a:pPr algn="l"/>
              <a:r>
                <a:rPr lang="zh-CN" altLang="en-US" sz="1800" dirty="0" smtClean="0"/>
                <a:t>汽车作为个人或家庭消费使用，形成私人消费市场，快速增长细分市场。</a:t>
              </a:r>
              <a:endParaRPr lang="en-US" altLang="zh-CN" sz="1800" dirty="0"/>
            </a:p>
          </p:txBody>
        </p:sp>
      </p:grpSp>
      <p:grpSp>
        <p:nvGrpSpPr>
          <p:cNvPr id="3" name="组合 14"/>
          <p:cNvGrpSpPr/>
          <p:nvPr/>
        </p:nvGrpSpPr>
        <p:grpSpPr>
          <a:xfrm>
            <a:off x="2428860" y="3071810"/>
            <a:ext cx="5715040" cy="717769"/>
            <a:chOff x="1508104" y="2285992"/>
            <a:chExt cx="6040438" cy="1327066"/>
          </a:xfrm>
        </p:grpSpPr>
        <p:sp>
          <p:nvSpPr>
            <p:cNvPr id="16" name="AutoShape 11"/>
            <p:cNvSpPr>
              <a:spLocks noChangeArrowheads="1"/>
            </p:cNvSpPr>
            <p:nvPr/>
          </p:nvSpPr>
          <p:spPr bwMode="gray">
            <a:xfrm>
              <a:off x="2090717" y="2301867"/>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endParaRPr lang="zh-CN" altLang="en-US">
                <a:ea typeface="宋体" panose="02010600030101010101" pitchFamily="2" charset="-122"/>
              </a:endParaRPr>
            </a:p>
          </p:txBody>
        </p:sp>
        <p:sp>
          <p:nvSpPr>
            <p:cNvPr id="17" name="AutoShape 12"/>
            <p:cNvSpPr>
              <a:spLocks noChangeArrowheads="1"/>
            </p:cNvSpPr>
            <p:nvPr/>
          </p:nvSpPr>
          <p:spPr bwMode="gray">
            <a:xfrm>
              <a:off x="2951142" y="2747954"/>
              <a:ext cx="376237" cy="344488"/>
            </a:xfrm>
            <a:prstGeom prst="rightArrow">
              <a:avLst>
                <a:gd name="adj1" fmla="val 50000"/>
                <a:gd name="adj2" fmla="val 45507"/>
              </a:avLst>
            </a:prstGeom>
            <a:solidFill>
              <a:srgbClr val="FEFEFE"/>
            </a:solidFill>
            <a:ln w="9525">
              <a:noFill/>
              <a:miter lim="800000"/>
            </a:ln>
          </p:spPr>
          <p:txBody>
            <a:bodyPr wrap="none" anchor="ctr"/>
            <a:lstStyle/>
            <a:p>
              <a:endParaRPr lang="zh-CN" altLang="en-US">
                <a:ea typeface="宋体" panose="02010600030101010101" pitchFamily="2" charset="-122"/>
              </a:endParaRPr>
            </a:p>
          </p:txBody>
        </p:sp>
        <p:sp>
          <p:nvSpPr>
            <p:cNvPr id="19" name="AutoShape 13"/>
            <p:cNvSpPr>
              <a:spLocks noChangeArrowheads="1"/>
            </p:cNvSpPr>
            <p:nvPr/>
          </p:nvSpPr>
          <p:spPr bwMode="gray">
            <a:xfrm>
              <a:off x="1508104" y="2285992"/>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r>
                <a:rPr lang="zh-CN" altLang="en-US" dirty="0" smtClean="0">
                  <a:solidFill>
                    <a:srgbClr val="FFFF00"/>
                  </a:solidFill>
                </a:rPr>
                <a:t>集团消费者</a:t>
              </a:r>
              <a:endParaRPr lang="zh-CN" altLang="en-US" dirty="0">
                <a:solidFill>
                  <a:srgbClr val="FFFF00"/>
                </a:solidFill>
              </a:endParaRPr>
            </a:p>
          </p:txBody>
        </p:sp>
        <p:sp>
          <p:nvSpPr>
            <p:cNvPr id="20" name="Freeform 14"/>
            <p:cNvSpPr/>
            <p:nvPr/>
          </p:nvSpPr>
          <p:spPr bwMode="gray">
            <a:xfrm>
              <a:off x="1571604" y="2351079"/>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endParaRPr lang="zh-CN" altLang="en-US">
                <a:ea typeface="宋体" panose="02010600030101010101" pitchFamily="2" charset="-122"/>
              </a:endParaRPr>
            </a:p>
          </p:txBody>
        </p:sp>
        <p:sp>
          <p:nvSpPr>
            <p:cNvPr id="21" name="Text Box 20"/>
            <p:cNvSpPr txBox="1">
              <a:spLocks noChangeArrowheads="1"/>
            </p:cNvSpPr>
            <p:nvPr/>
          </p:nvSpPr>
          <p:spPr bwMode="black">
            <a:xfrm>
              <a:off x="3254354" y="2418072"/>
              <a:ext cx="4183104" cy="1194986"/>
            </a:xfrm>
            <a:prstGeom prst="rect">
              <a:avLst/>
            </a:prstGeom>
            <a:noFill/>
            <a:ln w="9525" algn="ctr">
              <a:noFill/>
              <a:miter lim="800000"/>
            </a:ln>
          </p:spPr>
          <p:txBody>
            <a:bodyPr wrap="square">
              <a:spAutoFit/>
            </a:bodyPr>
            <a:lstStyle/>
            <a:p>
              <a:pPr algn="l"/>
              <a:r>
                <a:rPr lang="zh-CN" altLang="en-US" sz="1800" dirty="0" smtClean="0"/>
                <a:t>作为集团消费性物品使用，构成集团消费市场，比较重要细分市场。</a:t>
              </a:r>
              <a:endParaRPr lang="en-US" altLang="zh-CN" sz="1800" dirty="0"/>
            </a:p>
          </p:txBody>
        </p:sp>
      </p:grpSp>
      <p:grpSp>
        <p:nvGrpSpPr>
          <p:cNvPr id="5" name="组合 21"/>
          <p:cNvGrpSpPr/>
          <p:nvPr/>
        </p:nvGrpSpPr>
        <p:grpSpPr>
          <a:xfrm>
            <a:off x="2428860" y="3857628"/>
            <a:ext cx="5715040" cy="714380"/>
            <a:chOff x="1508104" y="2285992"/>
            <a:chExt cx="6040438" cy="1320800"/>
          </a:xfrm>
        </p:grpSpPr>
        <p:sp>
          <p:nvSpPr>
            <p:cNvPr id="23" name="AutoShape 11"/>
            <p:cNvSpPr>
              <a:spLocks noChangeArrowheads="1"/>
            </p:cNvSpPr>
            <p:nvPr/>
          </p:nvSpPr>
          <p:spPr bwMode="gray">
            <a:xfrm>
              <a:off x="2090717" y="2301867"/>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endParaRPr lang="zh-CN" altLang="en-US">
                <a:ea typeface="宋体" panose="02010600030101010101" pitchFamily="2" charset="-122"/>
              </a:endParaRPr>
            </a:p>
          </p:txBody>
        </p:sp>
        <p:sp>
          <p:nvSpPr>
            <p:cNvPr id="24" name="AutoShape 12"/>
            <p:cNvSpPr>
              <a:spLocks noChangeArrowheads="1"/>
            </p:cNvSpPr>
            <p:nvPr/>
          </p:nvSpPr>
          <p:spPr bwMode="gray">
            <a:xfrm>
              <a:off x="2951142" y="2747954"/>
              <a:ext cx="376237" cy="344488"/>
            </a:xfrm>
            <a:prstGeom prst="rightArrow">
              <a:avLst>
                <a:gd name="adj1" fmla="val 50000"/>
                <a:gd name="adj2" fmla="val 45507"/>
              </a:avLst>
            </a:prstGeom>
            <a:solidFill>
              <a:srgbClr val="FEFEFE"/>
            </a:solidFill>
            <a:ln w="9525">
              <a:noFill/>
              <a:miter lim="800000"/>
            </a:ln>
          </p:spPr>
          <p:txBody>
            <a:bodyPr wrap="none" anchor="ctr"/>
            <a:lstStyle/>
            <a:p>
              <a:endParaRPr lang="zh-CN" altLang="en-US">
                <a:ea typeface="宋体" panose="02010600030101010101" pitchFamily="2" charset="-122"/>
              </a:endParaRPr>
            </a:p>
          </p:txBody>
        </p:sp>
        <p:sp>
          <p:nvSpPr>
            <p:cNvPr id="25" name="AutoShape 13"/>
            <p:cNvSpPr>
              <a:spLocks noChangeArrowheads="1"/>
            </p:cNvSpPr>
            <p:nvPr/>
          </p:nvSpPr>
          <p:spPr bwMode="gray">
            <a:xfrm>
              <a:off x="1508104" y="2285992"/>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r>
                <a:rPr lang="zh-CN" altLang="en-US" dirty="0" smtClean="0">
                  <a:solidFill>
                    <a:srgbClr val="FFFF00"/>
                  </a:solidFill>
                </a:rPr>
                <a:t>运输经营者</a:t>
              </a:r>
              <a:endParaRPr lang="zh-CN" altLang="en-US" dirty="0">
                <a:solidFill>
                  <a:srgbClr val="FFFF00"/>
                </a:solidFill>
              </a:endParaRPr>
            </a:p>
          </p:txBody>
        </p:sp>
        <p:sp>
          <p:nvSpPr>
            <p:cNvPr id="26" name="Freeform 14"/>
            <p:cNvSpPr/>
            <p:nvPr/>
          </p:nvSpPr>
          <p:spPr bwMode="gray">
            <a:xfrm>
              <a:off x="1571604" y="2351079"/>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endParaRPr lang="zh-CN" altLang="en-US">
                <a:ea typeface="宋体" panose="02010600030101010101" pitchFamily="2" charset="-122"/>
              </a:endParaRPr>
            </a:p>
          </p:txBody>
        </p:sp>
        <p:sp>
          <p:nvSpPr>
            <p:cNvPr id="28" name="Text Box 20"/>
            <p:cNvSpPr txBox="1">
              <a:spLocks noChangeArrowheads="1"/>
            </p:cNvSpPr>
            <p:nvPr/>
          </p:nvSpPr>
          <p:spPr bwMode="black">
            <a:xfrm>
              <a:off x="3254354" y="2418072"/>
              <a:ext cx="4183104" cy="682849"/>
            </a:xfrm>
            <a:prstGeom prst="rect">
              <a:avLst/>
            </a:prstGeom>
            <a:noFill/>
            <a:ln w="9525" algn="ctr">
              <a:noFill/>
              <a:miter lim="800000"/>
            </a:ln>
          </p:spPr>
          <p:txBody>
            <a:bodyPr wrap="square">
              <a:spAutoFit/>
            </a:bodyPr>
            <a:lstStyle/>
            <a:p>
              <a:pPr algn="l"/>
              <a:r>
                <a:rPr lang="zh-CN" altLang="en-US" sz="1800" dirty="0" smtClean="0"/>
                <a:t>汽车作为生产资料满足经营、生产。</a:t>
              </a:r>
              <a:endParaRPr lang="en-US" altLang="zh-CN" sz="1800" dirty="0"/>
            </a:p>
          </p:txBody>
        </p:sp>
      </p:grpSp>
      <p:grpSp>
        <p:nvGrpSpPr>
          <p:cNvPr id="7" name="组合 34"/>
          <p:cNvGrpSpPr/>
          <p:nvPr/>
        </p:nvGrpSpPr>
        <p:grpSpPr>
          <a:xfrm>
            <a:off x="2428860" y="4643446"/>
            <a:ext cx="5715040" cy="714380"/>
            <a:chOff x="1508104" y="2285992"/>
            <a:chExt cx="6040438" cy="1320800"/>
          </a:xfrm>
        </p:grpSpPr>
        <p:sp>
          <p:nvSpPr>
            <p:cNvPr id="36" name="AutoShape 11"/>
            <p:cNvSpPr>
              <a:spLocks noChangeArrowheads="1"/>
            </p:cNvSpPr>
            <p:nvPr/>
          </p:nvSpPr>
          <p:spPr bwMode="gray">
            <a:xfrm>
              <a:off x="2090717" y="2301867"/>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endParaRPr lang="zh-CN" altLang="en-US">
                <a:ea typeface="宋体" panose="02010600030101010101" pitchFamily="2" charset="-122"/>
              </a:endParaRPr>
            </a:p>
          </p:txBody>
        </p:sp>
        <p:sp>
          <p:nvSpPr>
            <p:cNvPr id="37" name="AutoShape 12"/>
            <p:cNvSpPr>
              <a:spLocks noChangeArrowheads="1"/>
            </p:cNvSpPr>
            <p:nvPr/>
          </p:nvSpPr>
          <p:spPr bwMode="gray">
            <a:xfrm>
              <a:off x="2951142" y="2747954"/>
              <a:ext cx="376237" cy="344488"/>
            </a:xfrm>
            <a:prstGeom prst="rightArrow">
              <a:avLst>
                <a:gd name="adj1" fmla="val 50000"/>
                <a:gd name="adj2" fmla="val 45507"/>
              </a:avLst>
            </a:prstGeom>
            <a:solidFill>
              <a:srgbClr val="FEFEFE"/>
            </a:solidFill>
            <a:ln w="9525">
              <a:noFill/>
              <a:miter lim="800000"/>
            </a:ln>
          </p:spPr>
          <p:txBody>
            <a:bodyPr wrap="none" anchor="ctr"/>
            <a:lstStyle/>
            <a:p>
              <a:endParaRPr lang="zh-CN" altLang="en-US">
                <a:ea typeface="宋体" panose="02010600030101010101" pitchFamily="2" charset="-122"/>
              </a:endParaRPr>
            </a:p>
          </p:txBody>
        </p:sp>
        <p:sp>
          <p:nvSpPr>
            <p:cNvPr id="38" name="AutoShape 13"/>
            <p:cNvSpPr>
              <a:spLocks noChangeArrowheads="1"/>
            </p:cNvSpPr>
            <p:nvPr/>
          </p:nvSpPr>
          <p:spPr bwMode="gray">
            <a:xfrm>
              <a:off x="1508104" y="2285992"/>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r>
                <a:rPr lang="zh-CN" altLang="en-US" dirty="0" smtClean="0">
                  <a:solidFill>
                    <a:srgbClr val="FFFF00"/>
                  </a:solidFill>
                </a:rPr>
                <a:t>直接、间接</a:t>
              </a:r>
              <a:endParaRPr lang="en-US" altLang="zh-CN" dirty="0" smtClean="0">
                <a:solidFill>
                  <a:srgbClr val="FFFF00"/>
                </a:solidFill>
              </a:endParaRPr>
            </a:p>
            <a:p>
              <a:r>
                <a:rPr lang="zh-CN" altLang="en-US" dirty="0" smtClean="0">
                  <a:solidFill>
                    <a:srgbClr val="FFFF00"/>
                  </a:solidFill>
                </a:rPr>
                <a:t>用户</a:t>
              </a:r>
              <a:endParaRPr lang="zh-CN" altLang="en-US" dirty="0">
                <a:solidFill>
                  <a:srgbClr val="FFFF00"/>
                </a:solidFill>
              </a:endParaRPr>
            </a:p>
          </p:txBody>
        </p:sp>
        <p:sp>
          <p:nvSpPr>
            <p:cNvPr id="39" name="Freeform 14"/>
            <p:cNvSpPr/>
            <p:nvPr/>
          </p:nvSpPr>
          <p:spPr bwMode="gray">
            <a:xfrm>
              <a:off x="1571604" y="2351079"/>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endParaRPr lang="zh-CN" altLang="en-US">
                <a:ea typeface="宋体" panose="02010600030101010101" pitchFamily="2" charset="-122"/>
              </a:endParaRPr>
            </a:p>
          </p:txBody>
        </p:sp>
        <p:sp>
          <p:nvSpPr>
            <p:cNvPr id="40" name="Text Box 20"/>
            <p:cNvSpPr txBox="1">
              <a:spLocks noChangeArrowheads="1"/>
            </p:cNvSpPr>
            <p:nvPr/>
          </p:nvSpPr>
          <p:spPr bwMode="black">
            <a:xfrm>
              <a:off x="3254354" y="2418072"/>
              <a:ext cx="4183104" cy="682849"/>
            </a:xfrm>
            <a:prstGeom prst="rect">
              <a:avLst/>
            </a:prstGeom>
            <a:noFill/>
            <a:ln w="9525" algn="ctr">
              <a:noFill/>
              <a:miter lim="800000"/>
            </a:ln>
          </p:spPr>
          <p:txBody>
            <a:bodyPr wrap="square">
              <a:spAutoFit/>
            </a:bodyPr>
            <a:lstStyle/>
            <a:p>
              <a:pPr algn="l"/>
              <a:r>
                <a:rPr lang="zh-CN" altLang="en-US" sz="1800" dirty="0" smtClean="0"/>
                <a:t>汽车中间商、在生产购买者。</a:t>
              </a:r>
              <a:endParaRPr lang="en-US" altLang="zh-CN" sz="1800" dirty="0"/>
            </a:p>
          </p:txBody>
        </p:sp>
      </p:grpSp>
      <p:grpSp>
        <p:nvGrpSpPr>
          <p:cNvPr id="9" name="Group 3"/>
          <p:cNvGrpSpPr/>
          <p:nvPr/>
        </p:nvGrpSpPr>
        <p:grpSpPr bwMode="auto">
          <a:xfrm>
            <a:off x="1571604" y="2428868"/>
            <a:ext cx="841368" cy="2928958"/>
            <a:chOff x="513" y="998"/>
            <a:chExt cx="1109" cy="2271"/>
          </a:xfrm>
        </p:grpSpPr>
        <p:sp>
          <p:nvSpPr>
            <p:cNvPr id="48" name="Freeform 4"/>
            <p:cNvSpPr/>
            <p:nvPr/>
          </p:nvSpPr>
          <p:spPr bwMode="gray">
            <a:xfrm flipV="1">
              <a:off x="683" y="2087"/>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a:noFill/>
              <a:round/>
            </a:ln>
          </p:spPr>
          <p:txBody>
            <a:bodyPr wrap="none" anchor="ctr"/>
            <a:lstStyle/>
            <a:p>
              <a:endParaRPr lang="zh-CN" altLang="en-US">
                <a:ea typeface="宋体" panose="02010600030101010101" pitchFamily="2" charset="-122"/>
              </a:endParaRPr>
            </a:p>
          </p:txBody>
        </p:sp>
        <p:sp>
          <p:nvSpPr>
            <p:cNvPr id="49" name="Freeform 5"/>
            <p:cNvSpPr/>
            <p:nvPr/>
          </p:nvSpPr>
          <p:spPr bwMode="gray">
            <a:xfrm rot="-5400000">
              <a:off x="917" y="1548"/>
              <a:ext cx="301" cy="110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w="9525">
              <a:noFill/>
              <a:round/>
            </a:ln>
          </p:spPr>
          <p:txBody>
            <a:bodyPr wrap="none" anchor="ctr"/>
            <a:lstStyle/>
            <a:p>
              <a:endParaRPr lang="zh-CN" altLang="en-US">
                <a:ea typeface="宋体" panose="02010600030101010101" pitchFamily="2" charset="-122"/>
              </a:endParaRPr>
            </a:p>
          </p:txBody>
        </p:sp>
        <p:sp>
          <p:nvSpPr>
            <p:cNvPr id="50" name="Freeform 6"/>
            <p:cNvSpPr/>
            <p:nvPr/>
          </p:nvSpPr>
          <p:spPr bwMode="gray">
            <a:xfrm>
              <a:off x="677" y="99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a:noFill/>
              <a:round/>
            </a:ln>
          </p:spPr>
          <p:txBody>
            <a:bodyPr wrap="none" anchor="ctr"/>
            <a:lstStyle/>
            <a:p>
              <a:endParaRPr lang="zh-CN" altLang="en-US">
                <a:ea typeface="宋体" panose="02010600030101010101" pitchFamily="2" charset="-122"/>
              </a:endParaRPr>
            </a:p>
          </p:txBody>
        </p:sp>
      </p:grpSp>
      <p:sp>
        <p:nvSpPr>
          <p:cNvPr id="51" name="Text Box 23"/>
          <p:cNvSpPr txBox="1">
            <a:spLocks noChangeArrowheads="1"/>
          </p:cNvSpPr>
          <p:nvPr/>
        </p:nvSpPr>
        <p:spPr bwMode="gray">
          <a:xfrm>
            <a:off x="357158" y="3500438"/>
            <a:ext cx="1287492" cy="707886"/>
          </a:xfrm>
          <a:prstGeom prst="rect">
            <a:avLst/>
          </a:prstGeom>
          <a:noFill/>
          <a:ln w="9525" algn="ctr">
            <a:noFill/>
            <a:miter lim="800000"/>
          </a:ln>
        </p:spPr>
        <p:txBody>
          <a:bodyPr wrap="square">
            <a:spAutoFit/>
          </a:bodyPr>
          <a:lstStyle/>
          <a:p>
            <a:r>
              <a:rPr lang="zh-CN" altLang="en-US" dirty="0" smtClean="0"/>
              <a:t>汽车用户特点</a:t>
            </a:r>
            <a:endParaRPr lang="en-US" altLang="zh-CN" dirty="0"/>
          </a:p>
        </p:txBody>
      </p:sp>
    </p:spTree>
  </p:cSld>
  <p:clrMapOvr>
    <a:masterClrMapping/>
  </p:clrMapOvr>
  <p:transition spd="slow">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TextBox 26"/>
          <p:cNvSpPr txBox="1"/>
          <p:nvPr/>
        </p:nvSpPr>
        <p:spPr>
          <a:xfrm>
            <a:off x="214917" y="861994"/>
            <a:ext cx="8715436" cy="132207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pPr marL="0" indent="0" algn="l">
              <a:buFont typeface="Arial" panose="020B0604020202020204" pitchFamily="34" charset="0"/>
              <a:buNone/>
            </a:pPr>
            <a:r>
              <a:rPr lang="en-US" altLang="zh-CN" sz="2000" dirty="0" smtClean="0">
                <a:solidFill>
                  <a:srgbClr val="FF0000"/>
                </a:solidFill>
                <a:latin typeface="微软雅黑" panose="020B0503020204020204" pitchFamily="34" charset="-122"/>
                <a:ea typeface="微软雅黑" panose="020B0503020204020204" pitchFamily="34" charset="-122"/>
                <a:sym typeface="+mn-ea"/>
              </a:rPr>
              <a:t>   </a:t>
            </a:r>
            <a:r>
              <a:rPr lang="zh-CN" altLang="en-US" sz="2000" dirty="0" smtClean="0">
                <a:solidFill>
                  <a:srgbClr val="FF0000"/>
                </a:solidFill>
                <a:latin typeface="微软雅黑" panose="020B0503020204020204" pitchFamily="34" charset="-122"/>
                <a:ea typeface="微软雅黑" panose="020B0503020204020204" pitchFamily="34" charset="-122"/>
                <a:sym typeface="+mn-ea"/>
              </a:rPr>
              <a:t>一、影响汽车消费者购买行为的因素分析</a:t>
            </a:r>
            <a:endParaRPr lang="zh-CN" altLang="en-US" sz="2000" dirty="0" smtClean="0">
              <a:solidFill>
                <a:srgbClr val="FF0000"/>
              </a:solidFill>
              <a:latin typeface="微软雅黑" panose="020B0503020204020204" pitchFamily="34" charset="-122"/>
              <a:ea typeface="微软雅黑" panose="020B0503020204020204" pitchFamily="34" charset="-122"/>
            </a:endParaRPr>
          </a:p>
          <a:p>
            <a:pPr marL="1905" indent="-344805" algn="l">
              <a:lnSpc>
                <a:spcPct val="150000"/>
              </a:lnSpc>
              <a:buNone/>
            </a:pPr>
            <a:r>
              <a:rPr lang="zh-CN" altLang="en-US" sz="2000" dirty="0" smtClean="0">
                <a:solidFill>
                  <a:srgbClr val="000000"/>
                </a:solidFill>
                <a:latin typeface="微软雅黑" panose="020B0503020204020204" pitchFamily="34" charset="-122"/>
                <a:ea typeface="微软雅黑" panose="020B0503020204020204" pitchFamily="34" charset="-122"/>
                <a:sym typeface="+mn-ea"/>
              </a:rPr>
              <a:t>    汽车消费者购买行为取决于他们的需求，而他们的需求受到文化、社会、个人、心理等因素的影响。</a:t>
            </a:r>
            <a:r>
              <a:rPr lang="zh-CN" altLang="en-US" dirty="0" smtClean="0">
                <a:solidFill>
                  <a:srgbClr val="000000"/>
                </a:solidFill>
                <a:latin typeface="微软雅黑" panose="020B0503020204020204" pitchFamily="34" charset="-122"/>
                <a:ea typeface="微软雅黑" panose="020B0503020204020204" pitchFamily="34" charset="-122"/>
              </a:rPr>
              <a:t>    </a:t>
            </a:r>
            <a:endParaRPr lang="zh-CN" altLang="en-US" dirty="0" smtClean="0">
              <a:solidFill>
                <a:srgbClr val="000000"/>
              </a:solidFill>
              <a:latin typeface="微软雅黑" panose="020B0503020204020204" pitchFamily="34" charset="-122"/>
              <a:ea typeface="微软雅黑" panose="020B0503020204020204" pitchFamily="34" charset="-122"/>
            </a:endParaRPr>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
        <p:nvSpPr>
          <p:cNvPr id="16388" name="文本框 16387"/>
          <p:cNvSpPr txBox="1"/>
          <p:nvPr/>
        </p:nvSpPr>
        <p:spPr>
          <a:xfrm>
            <a:off x="2164080" y="6059170"/>
            <a:ext cx="5616575" cy="460375"/>
          </a:xfrm>
          <a:prstGeom prst="rect">
            <a:avLst/>
          </a:prstGeom>
          <a:solidFill>
            <a:schemeClr val="bg1">
              <a:alpha val="100000"/>
            </a:schemeClr>
          </a:solidFill>
          <a:ln w="9525">
            <a:noFill/>
          </a:ln>
        </p:spPr>
        <p:txBody>
          <a:bodyPr vert="horz" wrap="square" anchor="t">
            <a:spAutoFit/>
          </a:bodyPr>
          <a:p>
            <a:pPr algn="ctr">
              <a:spcBef>
                <a:spcPct val="50000"/>
              </a:spcBef>
            </a:pPr>
            <a:r>
              <a:rPr lang="zh-CN" altLang="en-US" sz="2400" b="1" dirty="0">
                <a:solidFill>
                  <a:srgbClr val="FF0000"/>
                </a:solidFill>
                <a:latin typeface="宋体" panose="02010600030101010101" pitchFamily="2" charset="-122"/>
              </a:rPr>
              <a:t>图5</a:t>
            </a:r>
            <a:r>
              <a:rPr lang="en-US" altLang="zh-CN" sz="2400" b="1" dirty="0">
                <a:solidFill>
                  <a:srgbClr val="FF0000"/>
                </a:solidFill>
                <a:latin typeface="宋体" panose="02010600030101010101" pitchFamily="2" charset="-122"/>
              </a:rPr>
              <a:t>-1 </a:t>
            </a:r>
            <a:r>
              <a:rPr lang="zh-CN" altLang="en-US" sz="2400" b="1" dirty="0">
                <a:solidFill>
                  <a:srgbClr val="FF0000"/>
                </a:solidFill>
                <a:latin typeface="宋体" panose="02010600030101010101" pitchFamily="2" charset="-122"/>
              </a:rPr>
              <a:t> 消费者个人购买行为影响因素</a:t>
            </a:r>
            <a:endParaRPr lang="zh-CN" altLang="en-US" sz="2400" b="1" dirty="0">
              <a:solidFill>
                <a:srgbClr val="FF0000"/>
              </a:solidFill>
              <a:latin typeface="宋体" panose="02010600030101010101" pitchFamily="2" charset="-122"/>
            </a:endParaRPr>
          </a:p>
        </p:txBody>
      </p:sp>
      <p:sp>
        <p:nvSpPr>
          <p:cNvPr id="5" name="矩形 4"/>
          <p:cNvSpPr/>
          <p:nvPr/>
        </p:nvSpPr>
        <p:spPr>
          <a:xfrm>
            <a:off x="310515" y="975360"/>
            <a:ext cx="146050" cy="190500"/>
          </a:xfrm>
          <a:prstGeom prst="rect">
            <a:avLst/>
          </a:prstGeom>
          <a:solidFill>
            <a:schemeClr val="tx1"/>
          </a:solidFill>
          <a:ln w="28575" cap="flat" cmpd="sng" algn="ctr">
            <a:solidFill>
              <a:srgbClr val="FFFFFF"/>
            </a:solidFill>
            <a:prstDash val="solid"/>
            <a:round/>
            <a:headEnd type="none" w="med" len="med"/>
            <a:tailEnd type="none" w="med" len="med"/>
          </a:ln>
          <a:effectLst>
            <a:outerShdw dist="17961" dir="2700000" algn="ctr" rotWithShape="0">
              <a:srgbClr val="FFFFFF">
                <a:gamma/>
                <a:shade val="60000"/>
                <a:invGamma/>
                <a:alpha val="50000"/>
              </a:srgbClr>
            </a:outerShdw>
          </a:effectLst>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p:txBody>
      </p:sp>
      <p:pic>
        <p:nvPicPr>
          <p:cNvPr id="16387" name="Picture 209"/>
          <p:cNvPicPr>
            <a:picLocks noRot="1" noChangeAspect="1"/>
          </p:cNvPicPr>
          <p:nvPr/>
        </p:nvPicPr>
        <p:blipFill>
          <a:blip r:embed="rId1"/>
          <a:stretch>
            <a:fillRect/>
          </a:stretch>
        </p:blipFill>
        <p:spPr>
          <a:xfrm>
            <a:off x="456248" y="2686050"/>
            <a:ext cx="8231187" cy="3141663"/>
          </a:xfrm>
          <a:prstGeom prst="rect">
            <a:avLst/>
          </a:prstGeom>
          <a:noFill/>
          <a:ln w="9525">
            <a:noFill/>
          </a:ln>
        </p:spPr>
      </p:pic>
      <p:sp>
        <p:nvSpPr>
          <p:cNvPr id="2" name="文本框 1"/>
          <p:cNvSpPr txBox="1"/>
          <p:nvPr/>
        </p:nvSpPr>
        <p:spPr>
          <a:xfrm>
            <a:off x="5338445" y="3275965"/>
            <a:ext cx="1100455" cy="306705"/>
          </a:xfrm>
          <a:prstGeom prst="rect">
            <a:avLst/>
          </a:prstGeom>
          <a:noFill/>
        </p:spPr>
        <p:txBody>
          <a:bodyPr wrap="square" rtlCol="0">
            <a:spAutoFit/>
          </a:bodyPr>
          <a:p>
            <a:r>
              <a:rPr lang="zh-CN" altLang="en-US" sz="1400"/>
              <a:t>和生命周期</a:t>
            </a:r>
            <a:endParaRPr lang="zh-CN" altLang="en-US" sz="1400"/>
          </a:p>
        </p:txBody>
      </p:sp>
    </p:spTree>
  </p:cSld>
  <p:clrMapOvr>
    <a:masterClrMapping/>
  </p:clrMapOvr>
  <p:transition spd="med">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9100" y="877570"/>
            <a:ext cx="8305800" cy="4876800"/>
          </a:xfrm>
          <a:ln w="28575" cmpd="sng">
            <a:solidFill>
              <a:srgbClr val="FF0000"/>
            </a:solidFill>
            <a:prstDash val="solid"/>
          </a:ln>
        </p:spPr>
        <p:txBody>
          <a:bodyPr/>
          <a:p>
            <a:pPr marL="1905" indent="-344805">
              <a:buNone/>
            </a:pPr>
            <a:r>
              <a:rPr lang="zh-CN" altLang="en-US" dirty="0">
                <a:solidFill>
                  <a:srgbClr val="0000FF"/>
                </a:solidFill>
                <a:latin typeface="宋体" panose="02010600030101010101" pitchFamily="2" charset="-122"/>
                <a:sym typeface="+mn-ea"/>
              </a:rPr>
              <a:t>1.文化因素</a:t>
            </a:r>
            <a:endParaRPr lang="zh-CN" altLang="en-US" b="1" dirty="0">
              <a:solidFill>
                <a:srgbClr val="0000FF"/>
              </a:solidFill>
              <a:latin typeface="宋体" panose="02010600030101010101" pitchFamily="2" charset="-122"/>
            </a:endParaRPr>
          </a:p>
          <a:p>
            <a:pPr marL="1905" indent="-344805">
              <a:lnSpc>
                <a:spcPct val="170000"/>
              </a:lnSpc>
              <a:buNone/>
            </a:pPr>
            <a:r>
              <a:rPr lang="zh-CN" altLang="en-US" dirty="0">
                <a:sym typeface="+mn-ea"/>
              </a:rPr>
              <a:t>       文化是指某一特定社会生活方式的总和，包括语言、法律、风俗习惯、价值观、信仰等独特的现象。每一个人都生活在一定的社会文化环境中，通过家庭和其他社会组织的社会化过程学习和形成了基本的文化观念。</a:t>
            </a:r>
            <a:r>
              <a:rPr lang="zh-CN" altLang="en-US" dirty="0">
                <a:solidFill>
                  <a:srgbClr val="FF0066"/>
                </a:solidFill>
                <a:sym typeface="+mn-ea"/>
              </a:rPr>
              <a:t>不同地区、不同民族的文化是不尽相同的，文化的差异会引起消费行为的差异。</a:t>
            </a:r>
            <a:endParaRPr lang="zh-CN" altLang="en-US" b="1" dirty="0">
              <a:solidFill>
                <a:srgbClr val="FF0066"/>
              </a:solidFill>
            </a:endParaRPr>
          </a:p>
          <a:p>
            <a:pPr marL="0" indent="0">
              <a:buNone/>
            </a:pPr>
            <a:endParaRPr lang="zh-CN" altLang="en-US"/>
          </a:p>
        </p:txBody>
      </p:sp>
      <p:sp>
        <p:nvSpPr>
          <p:cNvPr id="18" name="Text Box 13"/>
          <p:cNvSpPr txBox="1">
            <a:spLocks noChangeArrowheads="1"/>
          </p:cNvSpPr>
          <p:nvPr/>
        </p:nvSpPr>
        <p:spPr bwMode="auto">
          <a:xfrm>
            <a:off x="71120" y="71120"/>
            <a:ext cx="7393940" cy="521970"/>
          </a:xfrm>
          <a:prstGeom prst="rect">
            <a:avLst/>
          </a:prstGeom>
          <a:gradFill>
            <a:gsLst>
              <a:gs pos="0">
                <a:srgbClr val="5E9EFF"/>
              </a:gs>
              <a:gs pos="39999">
                <a:srgbClr val="85C2FF"/>
              </a:gs>
              <a:gs pos="70000">
                <a:srgbClr val="C4D6EB"/>
              </a:gs>
              <a:gs pos="100000">
                <a:srgbClr val="FFEBFA"/>
              </a:gs>
            </a:gsLst>
            <a:lin ang="2700000" scaled="0"/>
          </a:gradFill>
          <a:ln w="12700" cmpd="dbl">
            <a:noFill/>
            <a:miter lim="800000"/>
          </a:ln>
          <a:effectLst>
            <a:outerShdw blurRad="50800" dist="38100" dir="2700000" algn="tl" rotWithShape="0">
              <a:srgbClr val="0070C0">
                <a:alpha val="40000"/>
              </a:srgbClr>
            </a:outerShdw>
          </a:effectLst>
          <a:scene3d>
            <a:camera prst="orthographicFront"/>
            <a:lightRig rig="threePt" dir="t"/>
          </a:scene3d>
          <a:sp3d>
            <a:bevelT/>
            <a:bevelB/>
          </a:sp3d>
        </p:spPr>
        <p:txBody>
          <a:bodyPr wrap="square">
            <a:spAutoFit/>
          </a:bodyPr>
          <a:p>
            <a:pPr algn="l" eaLnBrk="0" hangingPunct="0">
              <a:defRPr/>
            </a:pPr>
            <a:r>
              <a:rPr lang="zh-CN" altLang="en-US" sz="2800" b="1" dirty="0" smtClean="0">
                <a:solidFill>
                  <a:srgbClr val="000000"/>
                </a:solidFill>
                <a:latin typeface="Arial" panose="020B0604020202020204" pitchFamily="34" charset="0"/>
              </a:rPr>
              <a:t>第二节  汽车生活资料市场的消费心理与行为</a:t>
            </a:r>
            <a:endParaRPr lang="zh-CN" altLang="en-US" sz="2800" b="1" dirty="0" smtClean="0">
              <a:solidFill>
                <a:srgbClr val="000000"/>
              </a:solidFill>
              <a:latin typeface="Arial" panose="020B0604020202020204" pitchFamily="34" charset="0"/>
            </a:endParaRPr>
          </a:p>
        </p:txBody>
      </p:sp>
    </p:spTree>
  </p:cSld>
  <p:clrMapOvr>
    <a:masterClrMapping/>
  </p:clrMapOvr>
  <p:transition spd="med">
    <p:diamond/>
  </p:transition>
</p:sld>
</file>

<file path=ppt/theme/theme1.xml><?xml version="1.0" encoding="utf-8"?>
<a:theme xmlns:a="http://schemas.openxmlformats.org/drawingml/2006/main" name="Default Design">
  <a:themeElements>
    <a:clrScheme name="Default Design 3">
      <a:dk1>
        <a:srgbClr val="4D4D4D"/>
      </a:dk1>
      <a:lt1>
        <a:srgbClr val="FFFFFF"/>
      </a:lt1>
      <a:dk2>
        <a:srgbClr val="FFFFFF"/>
      </a:dk2>
      <a:lt2>
        <a:srgbClr val="B2B2B2"/>
      </a:lt2>
      <a:accent1>
        <a:srgbClr val="954E1D"/>
      </a:accent1>
      <a:accent2>
        <a:srgbClr val="CD6313"/>
      </a:accent2>
      <a:accent3>
        <a:srgbClr val="FFFFFF"/>
      </a:accent3>
      <a:accent4>
        <a:srgbClr val="404040"/>
      </a:accent4>
      <a:accent5>
        <a:srgbClr val="C8B2AB"/>
      </a:accent5>
      <a:accent6>
        <a:srgbClr val="BA5910"/>
      </a:accent6>
      <a:hlink>
        <a:srgbClr val="D79757"/>
      </a:hlink>
      <a:folHlink>
        <a:srgbClr val="467327"/>
      </a:folHlink>
    </a:clrScheme>
    <a:fontScheme name="Default Design">
      <a:majorFont>
        <a:latin typeface="Arial"/>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outerShdw dist="17961" dir="2700000" algn="ctr" rotWithShape="0">
            <a:srgbClr val="FFFFFF">
              <a:gamma/>
              <a:shade val="60000"/>
              <a:invGamma/>
              <a:alpha val="50000"/>
            </a:srgbClr>
          </a:outerShdw>
        </a:effectLst>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outerShdw dist="17961" dir="2700000" algn="ctr" rotWithShape="0">
            <a:srgbClr val="FFFFFF">
              <a:gamma/>
              <a:shade val="60000"/>
              <a:invGamma/>
              <a:alpha val="50000"/>
            </a:srgbClr>
          </a:outerShdw>
        </a:effectLst>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lnDef>
  </a:objectDefaults>
  <a:extraClrSchemeLst>
    <a:extraClrScheme>
      <a:clrScheme name="Default Design 1">
        <a:dk1>
          <a:srgbClr val="333300"/>
        </a:dk1>
        <a:lt1>
          <a:srgbClr val="FFFFFF"/>
        </a:lt1>
        <a:dk2>
          <a:srgbClr val="FFFFE7"/>
        </a:dk2>
        <a:lt2>
          <a:srgbClr val="B2B2B2"/>
        </a:lt2>
        <a:accent1>
          <a:srgbClr val="398FBF"/>
        </a:accent1>
        <a:accent2>
          <a:srgbClr val="669900"/>
        </a:accent2>
        <a:accent3>
          <a:srgbClr val="FFFFFF"/>
        </a:accent3>
        <a:accent4>
          <a:srgbClr val="2A2A00"/>
        </a:accent4>
        <a:accent5>
          <a:srgbClr val="AEC6DC"/>
        </a:accent5>
        <a:accent6>
          <a:srgbClr val="5C8A00"/>
        </a:accent6>
        <a:hlink>
          <a:srgbClr val="E4CC64"/>
        </a:hlink>
        <a:folHlink>
          <a:srgbClr val="806AD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FFFFF"/>
        </a:dk2>
        <a:lt2>
          <a:srgbClr val="B2B2B2"/>
        </a:lt2>
        <a:accent1>
          <a:srgbClr val="76A844"/>
        </a:accent1>
        <a:accent2>
          <a:srgbClr val="336699"/>
        </a:accent2>
        <a:accent3>
          <a:srgbClr val="FFFFFF"/>
        </a:accent3>
        <a:accent4>
          <a:srgbClr val="000000"/>
        </a:accent4>
        <a:accent5>
          <a:srgbClr val="BDD1B0"/>
        </a:accent5>
        <a:accent6>
          <a:srgbClr val="2D5C8A"/>
        </a:accent6>
        <a:hlink>
          <a:srgbClr val="BAC73B"/>
        </a:hlink>
        <a:folHlink>
          <a:srgbClr val="D5621B"/>
        </a:folHlink>
      </a:clrScheme>
      <a:clrMap bg1="lt1" tx1="dk1" bg2="lt2" tx2="dk2" accent1="accent1" accent2="accent2" accent3="accent3" accent4="accent4" accent5="accent5" accent6="accent6" hlink="hlink" folHlink="folHlink"/>
    </a:extraClrScheme>
    <a:extraClrScheme>
      <a:clrScheme name="Default Design 3">
        <a:dk1>
          <a:srgbClr val="4D4D4D"/>
        </a:dk1>
        <a:lt1>
          <a:srgbClr val="FFFFFF"/>
        </a:lt1>
        <a:dk2>
          <a:srgbClr val="FFFFFF"/>
        </a:dk2>
        <a:lt2>
          <a:srgbClr val="B2B2B2"/>
        </a:lt2>
        <a:accent1>
          <a:srgbClr val="954E1D"/>
        </a:accent1>
        <a:accent2>
          <a:srgbClr val="CD6313"/>
        </a:accent2>
        <a:accent3>
          <a:srgbClr val="FFFFFF"/>
        </a:accent3>
        <a:accent4>
          <a:srgbClr val="404040"/>
        </a:accent4>
        <a:accent5>
          <a:srgbClr val="C8B2AB"/>
        </a:accent5>
        <a:accent6>
          <a:srgbClr val="BA5910"/>
        </a:accent6>
        <a:hlink>
          <a:srgbClr val="D79757"/>
        </a:hlink>
        <a:folHlink>
          <a:srgbClr val="46732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3">
      <a:dk1>
        <a:srgbClr val="4D4D4D"/>
      </a:dk1>
      <a:lt1>
        <a:srgbClr val="FFFFFF"/>
      </a:lt1>
      <a:dk2>
        <a:srgbClr val="FFFFFF"/>
      </a:dk2>
      <a:lt2>
        <a:srgbClr val="B2B2B2"/>
      </a:lt2>
      <a:accent1>
        <a:srgbClr val="954E1D"/>
      </a:accent1>
      <a:accent2>
        <a:srgbClr val="CD6313"/>
      </a:accent2>
      <a:accent3>
        <a:srgbClr val="FFFFFF"/>
      </a:accent3>
      <a:accent4>
        <a:srgbClr val="404040"/>
      </a:accent4>
      <a:accent5>
        <a:srgbClr val="C8B2AB"/>
      </a:accent5>
      <a:accent6>
        <a:srgbClr val="BA5910"/>
      </a:accent6>
      <a:hlink>
        <a:srgbClr val="D79757"/>
      </a:hlink>
      <a:folHlink>
        <a:srgbClr val="467327"/>
      </a:folHlink>
    </a:clrScheme>
    <a:fontScheme name="1_Default Design">
      <a:majorFont>
        <a:latin typeface="Arial"/>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outerShdw dist="17961" dir="2700000" algn="ctr" rotWithShape="0">
            <a:srgbClr val="FFFFFF">
              <a:gamma/>
              <a:shade val="60000"/>
              <a:invGamma/>
              <a:alpha val="50000"/>
            </a:srgbClr>
          </a:outerShdw>
        </a:effectLst>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outerShdw dist="17961" dir="2700000" algn="ctr" rotWithShape="0">
            <a:srgbClr val="FFFFFF">
              <a:gamma/>
              <a:shade val="60000"/>
              <a:invGamma/>
              <a:alpha val="50000"/>
            </a:srgbClr>
          </a:outerShdw>
        </a:effectLst>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zh-CN" sz="20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defRPr>
        </a:defPPr>
      </a:lstStyle>
    </a:lnDef>
  </a:objectDefaults>
  <a:extraClrSchemeLst>
    <a:extraClrScheme>
      <a:clrScheme name="1_Default Design 1">
        <a:dk1>
          <a:srgbClr val="333300"/>
        </a:dk1>
        <a:lt1>
          <a:srgbClr val="FFFFFF"/>
        </a:lt1>
        <a:dk2>
          <a:srgbClr val="FFFFE7"/>
        </a:dk2>
        <a:lt2>
          <a:srgbClr val="B2B2B2"/>
        </a:lt2>
        <a:accent1>
          <a:srgbClr val="398FBF"/>
        </a:accent1>
        <a:accent2>
          <a:srgbClr val="669900"/>
        </a:accent2>
        <a:accent3>
          <a:srgbClr val="FFFFFF"/>
        </a:accent3>
        <a:accent4>
          <a:srgbClr val="2A2A00"/>
        </a:accent4>
        <a:accent5>
          <a:srgbClr val="AEC6DC"/>
        </a:accent5>
        <a:accent6>
          <a:srgbClr val="5C8A00"/>
        </a:accent6>
        <a:hlink>
          <a:srgbClr val="E4CC64"/>
        </a:hlink>
        <a:folHlink>
          <a:srgbClr val="806AD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FFFFF"/>
        </a:dk2>
        <a:lt2>
          <a:srgbClr val="B2B2B2"/>
        </a:lt2>
        <a:accent1>
          <a:srgbClr val="76A844"/>
        </a:accent1>
        <a:accent2>
          <a:srgbClr val="336699"/>
        </a:accent2>
        <a:accent3>
          <a:srgbClr val="FFFFFF"/>
        </a:accent3>
        <a:accent4>
          <a:srgbClr val="000000"/>
        </a:accent4>
        <a:accent5>
          <a:srgbClr val="BDD1B0"/>
        </a:accent5>
        <a:accent6>
          <a:srgbClr val="2D5C8A"/>
        </a:accent6>
        <a:hlink>
          <a:srgbClr val="BAC73B"/>
        </a:hlink>
        <a:folHlink>
          <a:srgbClr val="D5621B"/>
        </a:folHlink>
      </a:clrScheme>
      <a:clrMap bg1="lt1" tx1="dk1" bg2="lt2" tx2="dk2" accent1="accent1" accent2="accent2" accent3="accent3" accent4="accent4" accent5="accent5" accent6="accent6" hlink="hlink" folHlink="folHlink"/>
    </a:extraClrScheme>
    <a:extraClrScheme>
      <a:clrScheme name="1_Default Design 3">
        <a:dk1>
          <a:srgbClr val="4D4D4D"/>
        </a:dk1>
        <a:lt1>
          <a:srgbClr val="FFFFFF"/>
        </a:lt1>
        <a:dk2>
          <a:srgbClr val="FFFFFF"/>
        </a:dk2>
        <a:lt2>
          <a:srgbClr val="B2B2B2"/>
        </a:lt2>
        <a:accent1>
          <a:srgbClr val="954E1D"/>
        </a:accent1>
        <a:accent2>
          <a:srgbClr val="CD6313"/>
        </a:accent2>
        <a:accent3>
          <a:srgbClr val="FFFFFF"/>
        </a:accent3>
        <a:accent4>
          <a:srgbClr val="404040"/>
        </a:accent4>
        <a:accent5>
          <a:srgbClr val="C8B2AB"/>
        </a:accent5>
        <a:accent6>
          <a:srgbClr val="BA5910"/>
        </a:accent6>
        <a:hlink>
          <a:srgbClr val="D79757"/>
        </a:hlink>
        <a:folHlink>
          <a:srgbClr val="46732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8015</Words>
  <Application>WPS 演示</Application>
  <PresentationFormat>全屏显示(4:3)</PresentationFormat>
  <Paragraphs>663</Paragraphs>
  <Slides>57</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57</vt:i4>
      </vt:variant>
    </vt:vector>
  </HeadingPairs>
  <TitlesOfParts>
    <vt:vector size="69" baseType="lpstr">
      <vt:lpstr>Arial</vt:lpstr>
      <vt:lpstr>宋体</vt:lpstr>
      <vt:lpstr>Wingdings</vt:lpstr>
      <vt:lpstr>黑体</vt:lpstr>
      <vt:lpstr>Times New Roman</vt:lpstr>
      <vt:lpstr>微软雅黑</vt:lpstr>
      <vt:lpstr>Arial Unicode MS</vt:lpstr>
      <vt:lpstr>Verdana</vt:lpstr>
      <vt:lpstr>Comic Sans MS</vt:lpstr>
      <vt:lpstr>隶书</vt:lpstr>
      <vt:lpstr>Default Design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资料：公务车选用仅限国产品牌</vt:lpstr>
      <vt:lpstr>资料  官员用什么车</vt:lpstr>
      <vt:lpstr>课堂讨论:</vt:lpstr>
      <vt:lpstr>课堂讨论:</vt:lpstr>
      <vt:lpstr>本章作业</vt:lpstr>
      <vt:lpstr>客户消费心理发展过程</vt:lpstr>
      <vt:lpstr>客户消费心理发展过程</vt:lpstr>
      <vt:lpstr>客户消费心理发展过程</vt:lpstr>
      <vt:lpstr>客户消费心理发展过程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abc</cp:lastModifiedBy>
  <cp:revision>3636</cp:revision>
  <cp:lastPrinted>2411-12-30T00:00:00Z</cp:lastPrinted>
  <dcterms:created xsi:type="dcterms:W3CDTF">2014-02-23T01:41:00Z</dcterms:created>
  <dcterms:modified xsi:type="dcterms:W3CDTF">2018-09-25T11:10:36Z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