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gif" ContentType="image/gif"/>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4"/>
  </p:notesMasterIdLst>
  <p:sldIdLst>
    <p:sldId id="649" r:id="rId3"/>
    <p:sldId id="342" r:id="rId4"/>
    <p:sldId id="343" r:id="rId5"/>
    <p:sldId id="439" r:id="rId6"/>
    <p:sldId id="344" r:id="rId7"/>
    <p:sldId id="345" r:id="rId8"/>
    <p:sldId id="440" r:id="rId9"/>
    <p:sldId id="346" r:id="rId10"/>
    <p:sldId id="347" r:id="rId11"/>
    <p:sldId id="441" r:id="rId12"/>
    <p:sldId id="348" r:id="rId13"/>
    <p:sldId id="442" r:id="rId14"/>
    <p:sldId id="349" r:id="rId15"/>
    <p:sldId id="350" r:id="rId16"/>
    <p:sldId id="443" r:id="rId17"/>
    <p:sldId id="351" r:id="rId18"/>
    <p:sldId id="352" r:id="rId19"/>
    <p:sldId id="444" r:id="rId20"/>
    <p:sldId id="353" r:id="rId21"/>
    <p:sldId id="445" r:id="rId22"/>
    <p:sldId id="354" r:id="rId23"/>
    <p:sldId id="355" r:id="rId24"/>
    <p:sldId id="356" r:id="rId25"/>
    <p:sldId id="357" r:id="rId26"/>
    <p:sldId id="358" r:id="rId27"/>
    <p:sldId id="359" r:id="rId28"/>
    <p:sldId id="360" r:id="rId29"/>
    <p:sldId id="361" r:id="rId30"/>
    <p:sldId id="362" r:id="rId31"/>
    <p:sldId id="446" r:id="rId32"/>
    <p:sldId id="363" r:id="rId33"/>
    <p:sldId id="364" r:id="rId34"/>
    <p:sldId id="447" r:id="rId35"/>
    <p:sldId id="365" r:id="rId36"/>
    <p:sldId id="366" r:id="rId37"/>
    <p:sldId id="367" r:id="rId38"/>
    <p:sldId id="368" r:id="rId39"/>
    <p:sldId id="615" r:id="rId40"/>
    <p:sldId id="372" r:id="rId41"/>
    <p:sldId id="448" r:id="rId42"/>
    <p:sldId id="369" r:id="rId43"/>
    <p:sldId id="370" r:id="rId44"/>
    <p:sldId id="371" r:id="rId45"/>
    <p:sldId id="373" r:id="rId46"/>
    <p:sldId id="374" r:id="rId47"/>
    <p:sldId id="449" r:id="rId48"/>
    <p:sldId id="375" r:id="rId49"/>
    <p:sldId id="377" r:id="rId50"/>
    <p:sldId id="376" r:id="rId51"/>
    <p:sldId id="378" r:id="rId52"/>
    <p:sldId id="379" r:id="rId53"/>
    <p:sldId id="450" r:id="rId54"/>
    <p:sldId id="380" r:id="rId55"/>
    <p:sldId id="381" r:id="rId56"/>
    <p:sldId id="382" r:id="rId57"/>
    <p:sldId id="383" r:id="rId58"/>
    <p:sldId id="451" r:id="rId59"/>
    <p:sldId id="384" r:id="rId60"/>
    <p:sldId id="386" r:id="rId61"/>
    <p:sldId id="385" r:id="rId62"/>
    <p:sldId id="452" r:id="rId63"/>
    <p:sldId id="389" r:id="rId64"/>
    <p:sldId id="390" r:id="rId65"/>
    <p:sldId id="391" r:id="rId66"/>
    <p:sldId id="392" r:id="rId67"/>
    <p:sldId id="454" r:id="rId68"/>
    <p:sldId id="455" r:id="rId69"/>
    <p:sldId id="388" r:id="rId70"/>
    <p:sldId id="393" r:id="rId71"/>
    <p:sldId id="456" r:id="rId72"/>
    <p:sldId id="394" r:id="rId73"/>
  </p:sldIdLst>
  <p:sldSz cx="9144000" cy="6858000" type="screen4x3"/>
  <p:notesSz cx="6858000" cy="9144000"/>
  <p:defaultTextStyle>
    <a:defPPr>
      <a:defRPr lang="en-US"/>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sz="2800" b="1" i="0" u="none" kern="1200" baseline="-25000">
        <a:solidFill>
          <a:schemeClr val="tx2"/>
        </a:solidFill>
        <a:latin typeface="Times New Roman" panose="02020603050405020304" pitchFamily="18"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2800" b="1" i="0" u="none" kern="1200" baseline="-25000">
        <a:solidFill>
          <a:schemeClr val="tx2"/>
        </a:solidFill>
        <a:latin typeface="Times New Roman" panose="02020603050405020304" pitchFamily="18"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2800" b="1" i="0" u="none" kern="1200" baseline="-25000">
        <a:solidFill>
          <a:schemeClr val="tx2"/>
        </a:solidFill>
        <a:latin typeface="Times New Roman" panose="02020603050405020304" pitchFamily="18"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2800" b="1" i="0" u="none" kern="1200" baseline="-25000">
        <a:solidFill>
          <a:schemeClr val="tx2"/>
        </a:solidFill>
        <a:latin typeface="Times New Roman" panose="02020603050405020304" pitchFamily="18"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2800" b="1" i="0" u="none" kern="1200" baseline="-25000">
        <a:solidFill>
          <a:schemeClr val="tx2"/>
        </a:solidFill>
        <a:latin typeface="Times New Roman" panose="02020603050405020304" pitchFamily="18"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2800" b="1" i="0" u="none" kern="1200" baseline="-25000">
        <a:solidFill>
          <a:schemeClr val="tx2"/>
        </a:solidFill>
        <a:latin typeface="Times New Roman" panose="02020603050405020304" pitchFamily="18"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2800" b="1" i="0" u="none" kern="1200" baseline="-25000">
        <a:solidFill>
          <a:schemeClr val="tx2"/>
        </a:solidFill>
        <a:latin typeface="Times New Roman" panose="02020603050405020304" pitchFamily="18"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2800" b="1" i="0" u="none" kern="1200" baseline="-25000">
        <a:solidFill>
          <a:schemeClr val="tx2"/>
        </a:solidFill>
        <a:latin typeface="Times New Roman" panose="02020603050405020304" pitchFamily="18"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2800" b="1" i="0" u="none" kern="1200" baseline="-25000">
        <a:solidFill>
          <a:schemeClr val="tx2"/>
        </a:solidFill>
        <a:latin typeface="Times New Roman" panose="02020603050405020304" pitchFamily="18" charset="0"/>
        <a:ea typeface="宋体" panose="02010600030101010101" pitchFamily="2" charset="-12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chemeClr val="tx1"/>
    </p:penClr>
    <p:extLst>
      <p:ext uri="{2FDB2607-1784-4EEB-B798-7EB5836EED8A}">
        <p14:showMediaCtrls xmlns:p14="http://schemas.microsoft.com/office/powerpoint/2010/main" val="1"/>
      </p:ext>
    </p:extLst>
  </p:showPr>
  <p:clrMru>
    <a:srgbClr val="FFFF99"/>
    <a:srgbClr val="3333FF"/>
    <a:srgbClr val="333399"/>
    <a:srgbClr val="00FF00"/>
    <a:srgbClr val="FF66FF"/>
    <a:srgbClr val="FFFF66"/>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69" d="100"/>
          <a:sy n="69" d="100"/>
        </p:scale>
        <p:origin x="-882" y="-96"/>
      </p:cViewPr>
      <p:guideLst>
        <p:guide orient="horz" pos="2160"/>
        <p:guide pos="289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7" Type="http://schemas.openxmlformats.org/officeDocument/2006/relationships/tableStyles" Target="tableStyles.xml"/><Relationship Id="rId76" Type="http://schemas.openxmlformats.org/officeDocument/2006/relationships/viewProps" Target="viewProps.xml"/><Relationship Id="rId75" Type="http://schemas.openxmlformats.org/officeDocument/2006/relationships/presProps" Target="presProps.xml"/><Relationship Id="rId74" Type="http://schemas.openxmlformats.org/officeDocument/2006/relationships/notesMaster" Target="notesMasters/notesMaster1.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页眉占位符 3073"/>
          <p:cNvSpPr>
            <a:spLocks noGrp="1"/>
          </p:cNvSpPr>
          <p:nvPr>
            <p:ph type="hdr" sz="quarter"/>
          </p:nvPr>
        </p:nvSpPr>
        <p:spPr>
          <a:xfrm>
            <a:off x="0" y="0"/>
            <a:ext cx="2971800" cy="457200"/>
          </a:xfrm>
          <a:prstGeom prst="rect">
            <a:avLst/>
          </a:prstGeom>
          <a:noFill/>
          <a:ln w="9525">
            <a:noFill/>
            <a:miter/>
          </a:ln>
        </p:spPr>
        <p:txBody>
          <a:bodyPr/>
          <a:p>
            <a:pPr lvl="0" fontAlgn="base"/>
            <a:endParaRPr lang="zh-CN" altLang="en-US" sz="1200" b="0" strike="noStrike" noProof="1" dirty="0"/>
          </a:p>
        </p:txBody>
      </p:sp>
      <p:sp>
        <p:nvSpPr>
          <p:cNvPr id="3075" name="日期占位符 3074"/>
          <p:cNvSpPr>
            <a:spLocks noGrp="1"/>
          </p:cNvSpPr>
          <p:nvPr>
            <p:ph type="dt" idx="1"/>
          </p:nvPr>
        </p:nvSpPr>
        <p:spPr>
          <a:xfrm>
            <a:off x="3886200" y="0"/>
            <a:ext cx="2971800" cy="457200"/>
          </a:xfrm>
          <a:prstGeom prst="rect">
            <a:avLst/>
          </a:prstGeom>
          <a:noFill/>
          <a:ln w="9525">
            <a:noFill/>
            <a:miter/>
          </a:ln>
        </p:spPr>
        <p:txBody>
          <a:bodyPr/>
          <a:p>
            <a:pPr lvl="0" algn="r" fontAlgn="base"/>
            <a:endParaRPr lang="en-US" altLang="x-none" sz="1200" b="0" strike="noStrike" noProof="1" dirty="0"/>
          </a:p>
        </p:txBody>
      </p:sp>
      <p:sp>
        <p:nvSpPr>
          <p:cNvPr id="3076" name="幻灯片图像占位符 3075"/>
          <p:cNvSpPr>
            <a:spLocks noGrp="1"/>
          </p:cNvSpPr>
          <p:nvPr>
            <p:ph type="sldImg"/>
          </p:nvPr>
        </p:nvSpPr>
        <p:spPr>
          <a:xfrm>
            <a:off x="1143000" y="685800"/>
            <a:ext cx="4572000" cy="3429000"/>
          </a:xfrm>
          <a:prstGeom prst="rect">
            <a:avLst/>
          </a:prstGeom>
          <a:noFill/>
          <a:ln w="9525">
            <a:noFill/>
          </a:ln>
        </p:spPr>
      </p:sp>
      <p:sp>
        <p:nvSpPr>
          <p:cNvPr id="3077" name="文本占位符 3076"/>
          <p:cNvSpPr>
            <a:spLocks noGrp="1"/>
          </p:cNvSpPr>
          <p:nvPr>
            <p:ph type="body" sz="quarter"/>
          </p:nvPr>
        </p:nvSpPr>
        <p:spPr>
          <a:xfrm>
            <a:off x="914400" y="4343400"/>
            <a:ext cx="5029200" cy="4114800"/>
          </a:xfrm>
          <a:prstGeom prst="rect">
            <a:avLst/>
          </a:prstGeom>
          <a:noFill/>
          <a:ln w="9525">
            <a:noFill/>
          </a:ln>
        </p:spPr>
        <p:txBody>
          <a:bodyPr anchor="ctr"/>
          <a:p>
            <a:pPr lvl="0" indent="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078" name="页脚占位符 3077"/>
          <p:cNvSpPr>
            <a:spLocks noGrp="1"/>
          </p:cNvSpPr>
          <p:nvPr>
            <p:ph type="ftr" sz="quarter" idx="4"/>
          </p:nvPr>
        </p:nvSpPr>
        <p:spPr>
          <a:xfrm>
            <a:off x="0" y="8686800"/>
            <a:ext cx="2971800" cy="457200"/>
          </a:xfrm>
          <a:prstGeom prst="rect">
            <a:avLst/>
          </a:prstGeom>
          <a:noFill/>
          <a:ln w="9525">
            <a:noFill/>
            <a:miter/>
          </a:ln>
        </p:spPr>
        <p:txBody>
          <a:bodyPr anchor="b"/>
          <a:p>
            <a:pPr lvl="0" fontAlgn="base"/>
            <a:endParaRPr lang="en-US" altLang="x-none" sz="1200" b="0" strike="noStrike" noProof="1" dirty="0"/>
          </a:p>
        </p:txBody>
      </p:sp>
      <p:sp>
        <p:nvSpPr>
          <p:cNvPr id="3079" name="灯片编号占位符 3078"/>
          <p:cNvSpPr>
            <a:spLocks noGrp="1"/>
          </p:cNvSpPr>
          <p:nvPr>
            <p:ph type="sldNum" sz="quarter" idx="5"/>
          </p:nvPr>
        </p:nvSpPr>
        <p:spPr>
          <a:xfrm>
            <a:off x="3886200" y="8686800"/>
            <a:ext cx="2971800" cy="457200"/>
          </a:xfrm>
          <a:prstGeom prst="rect">
            <a:avLst/>
          </a:prstGeom>
          <a:noFill/>
          <a:ln w="9525">
            <a:noFill/>
            <a:miter/>
          </a:ln>
        </p:spPr>
        <p:txBody>
          <a:bodyPr anchor="b"/>
          <a:p>
            <a:pPr lvl="0" algn="r" fontAlgn="base"/>
            <a:fld id="{9A0DB2DC-4C9A-4742-B13C-FB6460FD3503}" type="slidenum">
              <a:rPr lang="zh-CN" altLang="en-US" sz="1200" b="0" strike="noStrike" noProof="1" dirty="0">
                <a:latin typeface="Times New Roman" panose="02020603050405020304" pitchFamily="18" charset="0"/>
                <a:ea typeface="宋体" panose="02010600030101010101" pitchFamily="2" charset="-122"/>
                <a:cs typeface="+mn-ea"/>
              </a:rPr>
            </a:fld>
            <a:endParaRPr lang="en-US" altLang="x-none" sz="1200" b="0" strike="noStrike" noProof="1" dirty="0"/>
          </a:p>
        </p:txBody>
      </p:sp>
    </p:spTree>
  </p:cSld>
  <p:clrMap bg1="lt1" tx1="dk1" bg2="lt2" tx2="dk2" accent1="accent1" accent2="accent2" accent3="accent3" accent4="accent4" accent5="accent5" accent6="accent6" hlink="hlink" folHlink="folHlink"/>
  <p:hf sldNum="0" hdr="0" ftr="0" dt="0"/>
  <p:notesStyle>
    <a:lvl1pPr marL="0" lvl="0" indent="0" algn="l" defTabSz="914400" eaLnBrk="1" fontAlgn="base" latinLnBrk="0" hangingPunct="1">
      <a:spcBef>
        <a:spcPct val="30000"/>
      </a:spcBef>
      <a:spcAft>
        <a:spcPct val="0"/>
      </a:spcAft>
      <a:buNone/>
      <a:defRPr sz="1200" b="0" i="0" u="none" kern="1200" baseline="0">
        <a:solidFill>
          <a:schemeClr val="tx1"/>
        </a:solidFill>
        <a:latin typeface="+mn-lt"/>
        <a:ea typeface="+mn-ea"/>
        <a:cs typeface="+mn-cs"/>
      </a:defRPr>
    </a:lvl1pPr>
    <a:lvl2pPr marL="457200" lvl="1" indent="0" algn="l" defTabSz="914400" eaLnBrk="1" fontAlgn="base" latinLnBrk="0" hangingPunct="1">
      <a:spcBef>
        <a:spcPct val="30000"/>
      </a:spcBef>
      <a:spcAft>
        <a:spcPct val="0"/>
      </a:spcAft>
      <a:buNone/>
      <a:defRPr sz="1200" b="0" i="0" u="none" kern="1200" baseline="0">
        <a:solidFill>
          <a:schemeClr val="tx1"/>
        </a:solidFill>
        <a:latin typeface="+mn-lt"/>
        <a:ea typeface="+mn-ea"/>
        <a:cs typeface="+mn-cs"/>
      </a:defRPr>
    </a:lvl2pPr>
    <a:lvl3pPr marL="914400" lvl="2" indent="0" algn="l" defTabSz="914400" eaLnBrk="1" fontAlgn="base" latinLnBrk="0" hangingPunct="1">
      <a:spcBef>
        <a:spcPct val="30000"/>
      </a:spcBef>
      <a:spcAft>
        <a:spcPct val="0"/>
      </a:spcAft>
      <a:buNone/>
      <a:defRPr sz="1200" b="0" i="0" u="none" kern="1200" baseline="0">
        <a:solidFill>
          <a:schemeClr val="tx1"/>
        </a:solidFill>
        <a:latin typeface="+mn-lt"/>
        <a:ea typeface="+mn-ea"/>
        <a:cs typeface="+mn-cs"/>
      </a:defRPr>
    </a:lvl3pPr>
    <a:lvl4pPr marL="1371600" lvl="3" indent="0" algn="l" defTabSz="914400" eaLnBrk="1" fontAlgn="base" latinLnBrk="0" hangingPunct="1">
      <a:spcBef>
        <a:spcPct val="30000"/>
      </a:spcBef>
      <a:spcAft>
        <a:spcPct val="0"/>
      </a:spcAft>
      <a:buNone/>
      <a:defRPr sz="1200" b="0" i="0" u="none" kern="1200" baseline="0">
        <a:solidFill>
          <a:schemeClr val="tx1"/>
        </a:solidFill>
        <a:latin typeface="+mn-lt"/>
        <a:ea typeface="+mn-ea"/>
        <a:cs typeface="+mn-cs"/>
      </a:defRPr>
    </a:lvl4pPr>
    <a:lvl5pPr marL="1828800" lvl="4" indent="0" algn="l" defTabSz="914400" eaLnBrk="1" fontAlgn="base" latinLnBrk="0" hangingPunct="1">
      <a:spcBef>
        <a:spcPct val="30000"/>
      </a:spcBef>
      <a:spcAft>
        <a:spcPct val="0"/>
      </a:spcAft>
      <a:buNone/>
      <a:defRPr sz="1200" b="0" i="0" u="none" kern="1200" baseline="0">
        <a:solidFill>
          <a:schemeClr val="tx1"/>
        </a:solidFill>
        <a:latin typeface="+mn-lt"/>
        <a:ea typeface="+mn-ea"/>
        <a:cs typeface="+mn-cs"/>
      </a:defRPr>
    </a:lvl5pPr>
    <a:lvl6pPr marL="2286000" lvl="5" indent="0" algn="l" defTabSz="914400" eaLnBrk="1" fontAlgn="base" latinLnBrk="0" hangingPunct="1">
      <a:spcBef>
        <a:spcPct val="30000"/>
      </a:spcBef>
      <a:spcAft>
        <a:spcPct val="0"/>
      </a:spcAft>
      <a:buNone/>
      <a:defRPr sz="1200" b="0" i="0" u="none" kern="1200" baseline="0">
        <a:solidFill>
          <a:schemeClr val="tx1"/>
        </a:solidFill>
        <a:latin typeface="+mn-lt"/>
        <a:ea typeface="+mn-ea"/>
        <a:cs typeface="+mn-cs"/>
      </a:defRPr>
    </a:lvl6pPr>
    <a:lvl7pPr marL="2743200" lvl="6" indent="0" algn="l" defTabSz="914400" eaLnBrk="1" fontAlgn="base" latinLnBrk="0" hangingPunct="1">
      <a:spcBef>
        <a:spcPct val="30000"/>
      </a:spcBef>
      <a:spcAft>
        <a:spcPct val="0"/>
      </a:spcAft>
      <a:buNone/>
      <a:defRPr sz="1200" b="0" i="0" u="none" kern="1200" baseline="0">
        <a:solidFill>
          <a:schemeClr val="tx1"/>
        </a:solidFill>
        <a:latin typeface="+mn-lt"/>
        <a:ea typeface="+mn-ea"/>
        <a:cs typeface="+mn-cs"/>
      </a:defRPr>
    </a:lvl7pPr>
    <a:lvl8pPr marL="3200400" lvl="7" indent="0" algn="l" defTabSz="914400" eaLnBrk="1" fontAlgn="base" latinLnBrk="0" hangingPunct="1">
      <a:spcBef>
        <a:spcPct val="30000"/>
      </a:spcBef>
      <a:spcAft>
        <a:spcPct val="0"/>
      </a:spcAft>
      <a:buNone/>
      <a:defRPr sz="1200" b="0" i="0" u="none" kern="1200" baseline="0">
        <a:solidFill>
          <a:schemeClr val="tx1"/>
        </a:solidFill>
        <a:latin typeface="+mn-lt"/>
        <a:ea typeface="+mn-ea"/>
        <a:cs typeface="+mn-cs"/>
      </a:defRPr>
    </a:lvl8pPr>
    <a:lvl9pPr marL="3657600" lvl="8" indent="0" algn="l" defTabSz="914400" eaLnBrk="1" fontAlgn="base" latinLnBrk="0" hangingPunct="1">
      <a:spcBef>
        <a:spcPct val="30000"/>
      </a:spcBef>
      <a:spcAft>
        <a:spcPct val="0"/>
      </a:spcAft>
      <a:buNone/>
      <a:defRPr sz="1200" b="0" i="0" u="none" kern="1200" baseline="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p:grpSp>
        <p:nvGrpSpPr>
          <p:cNvPr id="2050" name="组合 2049"/>
          <p:cNvGrpSpPr/>
          <p:nvPr/>
        </p:nvGrpSpPr>
        <p:grpSpPr>
          <a:xfrm>
            <a:off x="0" y="-12700"/>
            <a:ext cx="9155113" cy="6883400"/>
            <a:chOff x="0" y="0"/>
            <a:chExt cx="5767" cy="4337"/>
          </a:xfrm>
        </p:grpSpPr>
        <p:sp>
          <p:nvSpPr>
            <p:cNvPr id="2051" name="任意多边形 2050"/>
            <p:cNvSpPr/>
            <p:nvPr/>
          </p:nvSpPr>
          <p:spPr>
            <a:xfrm>
              <a:off x="1632" y="4"/>
              <a:ext cx="1737" cy="4333"/>
            </a:xfrm>
            <a:custGeom>
              <a:avLst/>
              <a:gdLst/>
              <a:ahLst/>
              <a:cxnLst/>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tileRect/>
            </a:gradFill>
            <a:ln w="9525">
              <a:noFill/>
            </a:ln>
          </p:spPr>
          <p:txBody>
            <a:bodyPr/>
            <a:p>
              <a:endParaRPr lang="zh-CN" altLang="en-US"/>
            </a:p>
          </p:txBody>
        </p:sp>
        <p:sp>
          <p:nvSpPr>
            <p:cNvPr id="2052" name="任意多边形 2051"/>
            <p:cNvSpPr/>
            <p:nvPr/>
          </p:nvSpPr>
          <p:spPr>
            <a:xfrm>
              <a:off x="0" y="2"/>
              <a:ext cx="1737" cy="4329"/>
            </a:xfrm>
            <a:custGeom>
              <a:avLst/>
              <a:gdLst/>
              <a:ahLst/>
              <a:cxnLst/>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tileRect/>
            </a:gradFill>
            <a:ln w="9525">
              <a:noFill/>
            </a:ln>
          </p:spPr>
          <p:txBody>
            <a:bodyPr/>
            <a:p>
              <a:endParaRPr lang="zh-CN" altLang="en-US"/>
            </a:p>
          </p:txBody>
        </p:sp>
        <p:sp>
          <p:nvSpPr>
            <p:cNvPr id="2053" name="任意多边形 2052"/>
            <p:cNvSpPr/>
            <p:nvPr/>
          </p:nvSpPr>
          <p:spPr>
            <a:xfrm>
              <a:off x="3744" y="5"/>
              <a:ext cx="1739" cy="4330"/>
            </a:xfrm>
            <a:custGeom>
              <a:avLst/>
              <a:gdLst/>
              <a:ahLst/>
              <a:cxnLst/>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tileRect/>
            </a:gradFill>
            <a:ln w="9525">
              <a:noFill/>
            </a:ln>
          </p:spPr>
          <p:txBody>
            <a:bodyPr/>
            <a:p>
              <a:endParaRPr lang="zh-CN" altLang="en-US"/>
            </a:p>
          </p:txBody>
        </p:sp>
        <p:sp>
          <p:nvSpPr>
            <p:cNvPr id="2054" name="任意多边形 2053"/>
            <p:cNvSpPr/>
            <p:nvPr/>
          </p:nvSpPr>
          <p:spPr>
            <a:xfrm>
              <a:off x="1920" y="0"/>
              <a:ext cx="2080" cy="4324"/>
            </a:xfrm>
            <a:custGeom>
              <a:avLst/>
              <a:gdLst/>
              <a:ahLst/>
              <a:cxnLst/>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tileRect/>
            </a:gradFill>
            <a:ln w="9525">
              <a:noFill/>
            </a:ln>
          </p:spPr>
          <p:txBody>
            <a:bodyPr/>
            <a:p>
              <a:endParaRPr lang="zh-CN" altLang="en-US"/>
            </a:p>
          </p:txBody>
        </p:sp>
        <p:sp>
          <p:nvSpPr>
            <p:cNvPr id="2055" name="任意多边形 2054"/>
            <p:cNvSpPr/>
            <p:nvPr/>
          </p:nvSpPr>
          <p:spPr>
            <a:xfrm>
              <a:off x="117" y="106"/>
              <a:ext cx="3504" cy="1536"/>
            </a:xfrm>
            <a:custGeom>
              <a:avLst/>
              <a:gdLst/>
              <a:ahLst/>
              <a:cxnLst/>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tileRect/>
            </a:gradFill>
            <a:ln w="9525">
              <a:noFill/>
            </a:ln>
          </p:spPr>
          <p:txBody>
            <a:bodyPr/>
            <a:p>
              <a:endParaRPr lang="zh-CN" altLang="en-US"/>
            </a:p>
          </p:txBody>
        </p:sp>
        <p:sp>
          <p:nvSpPr>
            <p:cNvPr id="2056" name="任意多边形 2055"/>
            <p:cNvSpPr/>
            <p:nvPr/>
          </p:nvSpPr>
          <p:spPr>
            <a:xfrm rot="2702961" flipH="1">
              <a:off x="1578" y="7"/>
              <a:ext cx="1008" cy="2544"/>
            </a:xfrm>
            <a:custGeom>
              <a:avLst/>
              <a:gdLst/>
              <a:ahLst/>
              <a:cxnLst/>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tileRect/>
            </a:gradFill>
            <a:ln w="9525">
              <a:noFill/>
            </a:ln>
          </p:spPr>
          <p:txBody>
            <a:bodyPr/>
            <a:p>
              <a:endParaRPr lang="zh-CN" altLang="en-US"/>
            </a:p>
          </p:txBody>
        </p:sp>
        <p:sp>
          <p:nvSpPr>
            <p:cNvPr id="2057" name="任意多边形 2056"/>
            <p:cNvSpPr/>
            <p:nvPr/>
          </p:nvSpPr>
          <p:spPr>
            <a:xfrm>
              <a:off x="83" y="58"/>
              <a:ext cx="3504" cy="1536"/>
            </a:xfrm>
            <a:custGeom>
              <a:avLst/>
              <a:gdLst/>
              <a:ahLst/>
              <a:cxnLst/>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tileRect/>
            </a:gradFill>
            <a:ln w="9525">
              <a:noFill/>
            </a:ln>
          </p:spPr>
          <p:txBody>
            <a:bodyPr/>
            <a:p>
              <a:endParaRPr lang="zh-CN" altLang="en-US"/>
            </a:p>
          </p:txBody>
        </p:sp>
        <p:sp>
          <p:nvSpPr>
            <p:cNvPr id="2058" name="任意多边形 2057"/>
            <p:cNvSpPr/>
            <p:nvPr/>
          </p:nvSpPr>
          <p:spPr>
            <a:xfrm rot="-2895842">
              <a:off x="-984" y="1050"/>
              <a:ext cx="3504" cy="1536"/>
            </a:xfrm>
            <a:custGeom>
              <a:avLst/>
              <a:gdLst/>
              <a:ahLst/>
              <a:cxnLst/>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tileRect/>
            </a:gradFill>
            <a:ln w="9525">
              <a:noFill/>
            </a:ln>
          </p:spPr>
          <p:txBody>
            <a:bodyPr/>
            <a:p>
              <a:endParaRPr lang="zh-CN" altLang="en-US"/>
            </a:p>
          </p:txBody>
        </p:sp>
        <p:sp>
          <p:nvSpPr>
            <p:cNvPr id="2059" name="任意多边形 2058"/>
            <p:cNvSpPr/>
            <p:nvPr/>
          </p:nvSpPr>
          <p:spPr>
            <a:xfrm rot="-2305140">
              <a:off x="1331" y="922"/>
              <a:ext cx="3594" cy="1735"/>
            </a:xfrm>
            <a:custGeom>
              <a:avLst/>
              <a:gdLst/>
              <a:ahLst/>
              <a:cxnLst/>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tileRect/>
            </a:gradFill>
            <a:ln w="9525">
              <a:noFill/>
            </a:ln>
          </p:spPr>
          <p:txBody>
            <a:bodyPr/>
            <a:p>
              <a:endParaRPr lang="zh-CN" altLang="en-US"/>
            </a:p>
          </p:txBody>
        </p:sp>
        <p:sp>
          <p:nvSpPr>
            <p:cNvPr id="2060" name="任意多边形 2059"/>
            <p:cNvSpPr/>
            <p:nvPr/>
          </p:nvSpPr>
          <p:spPr>
            <a:xfrm rot="2084418" flipH="1">
              <a:off x="1859" y="874"/>
              <a:ext cx="3504" cy="1536"/>
            </a:xfrm>
            <a:custGeom>
              <a:avLst/>
              <a:gdLst/>
              <a:ahLst/>
              <a:cxnLst/>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tileRect/>
            </a:gradFill>
            <a:ln w="9525">
              <a:noFill/>
            </a:ln>
          </p:spPr>
          <p:txBody>
            <a:bodyPr/>
            <a:p>
              <a:endParaRPr lang="zh-CN" altLang="en-US"/>
            </a:p>
          </p:txBody>
        </p:sp>
        <p:sp>
          <p:nvSpPr>
            <p:cNvPr id="2061" name="任意多边形 2060"/>
            <p:cNvSpPr/>
            <p:nvPr/>
          </p:nvSpPr>
          <p:spPr>
            <a:xfrm>
              <a:off x="4250" y="2"/>
              <a:ext cx="1089" cy="2285"/>
            </a:xfrm>
            <a:custGeom>
              <a:avLst/>
              <a:gdLst/>
              <a:ahLst/>
              <a:cxnLst/>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tileRect/>
            </a:gradFill>
            <a:ln w="9525">
              <a:noFill/>
            </a:ln>
          </p:spPr>
          <p:txBody>
            <a:bodyPr/>
            <a:p>
              <a:endParaRPr lang="zh-CN" altLang="en-US"/>
            </a:p>
          </p:txBody>
        </p:sp>
        <p:sp>
          <p:nvSpPr>
            <p:cNvPr id="2062" name="矩形 2061"/>
            <p:cNvSpPr/>
            <p:nvPr/>
          </p:nvSpPr>
          <p:spPr>
            <a:xfrm>
              <a:off x="0" y="2450"/>
              <a:ext cx="5760" cy="432"/>
            </a:xfrm>
            <a:prstGeom prst="rect">
              <a:avLst/>
            </a:prstGeom>
            <a:gradFill rotWithShape="0">
              <a:gsLst>
                <a:gs pos="0">
                  <a:schemeClr val="bg2"/>
                </a:gs>
                <a:gs pos="100000">
                  <a:schemeClr val="bg1"/>
                </a:gs>
              </a:gsLst>
              <a:lin ang="5400000" scaled="1"/>
              <a:tileRect/>
            </a:gradFill>
            <a:ln w="9525">
              <a:noFill/>
            </a:ln>
          </p:spPr>
          <p:txBody>
            <a:bodyPr anchor="t"/>
            <a:p>
              <a:pPr lvl="0" indent="0"/>
              <a:endParaRPr lang="zh-CN" altLang="en-US"/>
            </a:p>
          </p:txBody>
        </p:sp>
        <p:sp>
          <p:nvSpPr>
            <p:cNvPr id="2063" name="任意多边形 2062"/>
            <p:cNvSpPr/>
            <p:nvPr/>
          </p:nvSpPr>
          <p:spPr>
            <a:xfrm>
              <a:off x="1632" y="2496"/>
              <a:ext cx="1737" cy="382"/>
            </a:xfrm>
            <a:custGeom>
              <a:avLst/>
              <a:gdLst/>
              <a:ahLst/>
              <a:cxnLst/>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tileRect/>
            </a:gradFill>
            <a:ln w="9525">
              <a:noFill/>
            </a:ln>
          </p:spPr>
          <p:txBody>
            <a:bodyPr/>
            <a:p>
              <a:endParaRPr lang="zh-CN" altLang="en-US"/>
            </a:p>
          </p:txBody>
        </p:sp>
        <p:sp>
          <p:nvSpPr>
            <p:cNvPr id="2064" name="任意多边形 2063"/>
            <p:cNvSpPr/>
            <p:nvPr/>
          </p:nvSpPr>
          <p:spPr>
            <a:xfrm>
              <a:off x="0" y="2496"/>
              <a:ext cx="1737" cy="381"/>
            </a:xfrm>
            <a:custGeom>
              <a:avLst/>
              <a:gdLst/>
              <a:ahLst/>
              <a:cxnLst/>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tileRect/>
            </a:gradFill>
            <a:ln w="9525">
              <a:noFill/>
            </a:ln>
          </p:spPr>
          <p:txBody>
            <a:bodyPr/>
            <a:p>
              <a:endParaRPr lang="zh-CN" altLang="en-US"/>
            </a:p>
          </p:txBody>
        </p:sp>
        <p:sp>
          <p:nvSpPr>
            <p:cNvPr id="2065" name="任意多边形 2064"/>
            <p:cNvSpPr/>
            <p:nvPr/>
          </p:nvSpPr>
          <p:spPr>
            <a:xfrm>
              <a:off x="3744" y="2496"/>
              <a:ext cx="1739" cy="382"/>
            </a:xfrm>
            <a:custGeom>
              <a:avLst/>
              <a:gdLst/>
              <a:ahLst/>
              <a:cxnLst/>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tileRect/>
            </a:gradFill>
            <a:ln w="9525">
              <a:noFill/>
            </a:ln>
          </p:spPr>
          <p:txBody>
            <a:bodyPr/>
            <a:p>
              <a:endParaRPr lang="zh-CN" altLang="en-US"/>
            </a:p>
          </p:txBody>
        </p:sp>
        <p:sp>
          <p:nvSpPr>
            <p:cNvPr id="2066" name="任意多边形 2065"/>
            <p:cNvSpPr/>
            <p:nvPr/>
          </p:nvSpPr>
          <p:spPr>
            <a:xfrm>
              <a:off x="1920" y="2496"/>
              <a:ext cx="2080" cy="381"/>
            </a:xfrm>
            <a:custGeom>
              <a:avLst/>
              <a:gdLst/>
              <a:ahLst/>
              <a:cxnLst/>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tileRect/>
            </a:gradFill>
            <a:ln w="9525">
              <a:noFill/>
            </a:ln>
          </p:spPr>
          <p:txBody>
            <a:bodyPr/>
            <a:p>
              <a:endParaRPr lang="zh-CN" altLang="en-US"/>
            </a:p>
          </p:txBody>
        </p:sp>
        <p:sp>
          <p:nvSpPr>
            <p:cNvPr id="2067" name="矩形 2066"/>
            <p:cNvSpPr/>
            <p:nvPr/>
          </p:nvSpPr>
          <p:spPr>
            <a:xfrm>
              <a:off x="7" y="2465"/>
              <a:ext cx="5760" cy="432"/>
            </a:xfrm>
            <a:prstGeom prst="rect">
              <a:avLst/>
            </a:prstGeom>
            <a:solidFill>
              <a:schemeClr val="bg2">
                <a:alpha val="50000"/>
              </a:schemeClr>
            </a:solidFill>
            <a:ln w="9525">
              <a:noFill/>
            </a:ln>
          </p:spPr>
          <p:txBody>
            <a:bodyPr anchor="t"/>
            <a:p>
              <a:pPr lvl="0" indent="0"/>
              <a:endParaRPr lang="zh-CN" altLang="en-US"/>
            </a:p>
          </p:txBody>
        </p:sp>
        <p:sp>
          <p:nvSpPr>
            <p:cNvPr id="2068" name="任意多边形 2067"/>
            <p:cNvSpPr/>
            <p:nvPr/>
          </p:nvSpPr>
          <p:spPr>
            <a:xfrm>
              <a:off x="2583" y="2458"/>
              <a:ext cx="1036" cy="420"/>
            </a:xfrm>
            <a:custGeom>
              <a:avLst/>
              <a:gdLst/>
              <a:ahLst/>
              <a:cxnLst/>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tileRect/>
            </a:gradFill>
            <a:ln w="9525">
              <a:noFill/>
            </a:ln>
          </p:spPr>
          <p:txBody>
            <a:bodyPr/>
            <a:p>
              <a:endParaRPr lang="zh-CN" altLang="en-US"/>
            </a:p>
          </p:txBody>
        </p:sp>
        <p:sp>
          <p:nvSpPr>
            <p:cNvPr id="2069" name="任意多边形 2068"/>
            <p:cNvSpPr/>
            <p:nvPr/>
          </p:nvSpPr>
          <p:spPr>
            <a:xfrm rot="-2702961" flipH="1">
              <a:off x="1486" y="2426"/>
              <a:ext cx="1060" cy="480"/>
            </a:xfrm>
            <a:custGeom>
              <a:avLst/>
              <a:gdLst/>
              <a:ahLst/>
              <a:cxnLst/>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tileRect/>
            </a:gradFill>
            <a:ln w="9525">
              <a:noFill/>
            </a:ln>
          </p:spPr>
          <p:txBody>
            <a:bodyPr/>
            <a:p>
              <a:endParaRPr lang="zh-CN" altLang="en-US"/>
            </a:p>
          </p:txBody>
        </p:sp>
        <p:sp>
          <p:nvSpPr>
            <p:cNvPr id="2070" name="任意多边形 2069"/>
            <p:cNvSpPr/>
            <p:nvPr/>
          </p:nvSpPr>
          <p:spPr>
            <a:xfrm rot="-2702961" flipH="1">
              <a:off x="766" y="2426"/>
              <a:ext cx="1060" cy="480"/>
            </a:xfrm>
            <a:custGeom>
              <a:avLst/>
              <a:gdLst/>
              <a:ahLst/>
              <a:cxnLst/>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tileRect/>
            </a:gradFill>
            <a:ln w="9525">
              <a:noFill/>
            </a:ln>
          </p:spPr>
          <p:txBody>
            <a:bodyPr/>
            <a:p>
              <a:endParaRPr lang="zh-CN" altLang="en-US"/>
            </a:p>
          </p:txBody>
        </p:sp>
        <p:sp>
          <p:nvSpPr>
            <p:cNvPr id="2071" name="任意多边形 2070"/>
            <p:cNvSpPr/>
            <p:nvPr/>
          </p:nvSpPr>
          <p:spPr>
            <a:xfrm rot="-2702961" flipH="1">
              <a:off x="23" y="2387"/>
              <a:ext cx="1034" cy="487"/>
            </a:xfrm>
            <a:custGeom>
              <a:avLst/>
              <a:gdLst/>
              <a:ahLst/>
              <a:cxnLst/>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tileRect/>
            </a:gradFill>
            <a:ln w="9525">
              <a:noFill/>
            </a:ln>
          </p:spPr>
          <p:txBody>
            <a:bodyPr/>
            <a:p>
              <a:endParaRPr lang="zh-CN" altLang="en-US"/>
            </a:p>
          </p:txBody>
        </p:sp>
        <p:sp>
          <p:nvSpPr>
            <p:cNvPr id="2072" name="任意多边形 2071"/>
            <p:cNvSpPr/>
            <p:nvPr/>
          </p:nvSpPr>
          <p:spPr>
            <a:xfrm flipH="1" flipV="1">
              <a:off x="576" y="2450"/>
              <a:ext cx="3552" cy="432"/>
            </a:xfrm>
            <a:custGeom>
              <a:avLst/>
              <a:gdLst/>
              <a:ahLst/>
              <a:cxnLst/>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tileRect/>
            </a:gradFill>
            <a:ln w="9525">
              <a:noFill/>
            </a:ln>
          </p:spPr>
          <p:txBody>
            <a:bodyPr/>
            <a:p>
              <a:endParaRPr lang="zh-CN" altLang="en-US"/>
            </a:p>
          </p:txBody>
        </p:sp>
        <p:sp>
          <p:nvSpPr>
            <p:cNvPr id="2073" name="任意多边形 2072"/>
            <p:cNvSpPr/>
            <p:nvPr/>
          </p:nvSpPr>
          <p:spPr>
            <a:xfrm flipH="1" flipV="1">
              <a:off x="240" y="2450"/>
              <a:ext cx="1536" cy="432"/>
            </a:xfrm>
            <a:custGeom>
              <a:avLst/>
              <a:gdLst/>
              <a:ahLst/>
              <a:cxnLst/>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tileRect/>
            </a:gradFill>
            <a:ln w="9525">
              <a:noFill/>
            </a:ln>
          </p:spPr>
          <p:txBody>
            <a:bodyPr/>
            <a:p>
              <a:endParaRPr lang="zh-CN" altLang="en-US"/>
            </a:p>
          </p:txBody>
        </p:sp>
        <p:sp>
          <p:nvSpPr>
            <p:cNvPr id="2074" name="任意多边形 2073"/>
            <p:cNvSpPr/>
            <p:nvPr/>
          </p:nvSpPr>
          <p:spPr>
            <a:xfrm flipH="1" flipV="1">
              <a:off x="3036" y="2498"/>
              <a:ext cx="1332" cy="383"/>
            </a:xfrm>
            <a:custGeom>
              <a:avLst/>
              <a:gdLst/>
              <a:ahLst/>
              <a:cxnLst/>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tileRect/>
            </a:gradFill>
            <a:ln w="9525">
              <a:noFill/>
            </a:ln>
          </p:spPr>
          <p:txBody>
            <a:bodyPr/>
            <a:p>
              <a:endParaRPr lang="zh-CN" altLang="en-US"/>
            </a:p>
          </p:txBody>
        </p:sp>
        <p:sp>
          <p:nvSpPr>
            <p:cNvPr id="2075" name="任意多边形 2074"/>
            <p:cNvSpPr/>
            <p:nvPr/>
          </p:nvSpPr>
          <p:spPr>
            <a:xfrm flipH="1" flipV="1">
              <a:off x="3984" y="2450"/>
              <a:ext cx="1536" cy="432"/>
            </a:xfrm>
            <a:custGeom>
              <a:avLst/>
              <a:gdLst/>
              <a:ahLst/>
              <a:cxnLst/>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tileRect/>
            </a:gradFill>
            <a:ln w="9525">
              <a:noFill/>
            </a:ln>
          </p:spPr>
          <p:txBody>
            <a:bodyPr/>
            <a:p>
              <a:endParaRPr lang="zh-CN" altLang="en-US"/>
            </a:p>
          </p:txBody>
        </p:sp>
        <p:sp>
          <p:nvSpPr>
            <p:cNvPr id="2076" name="任意多边形 2075"/>
            <p:cNvSpPr/>
            <p:nvPr/>
          </p:nvSpPr>
          <p:spPr>
            <a:xfrm flipH="1" flipV="1">
              <a:off x="3456" y="2450"/>
              <a:ext cx="2304" cy="432"/>
            </a:xfrm>
            <a:custGeom>
              <a:avLst/>
              <a:gdLst/>
              <a:ahLst/>
              <a:cxnLst/>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tileRect/>
            </a:gradFill>
            <a:ln w="9525">
              <a:noFill/>
            </a:ln>
          </p:spPr>
          <p:txBody>
            <a:bodyPr/>
            <a:p>
              <a:endParaRPr lang="zh-CN" altLang="en-US"/>
            </a:p>
          </p:txBody>
        </p:sp>
        <p:sp>
          <p:nvSpPr>
            <p:cNvPr id="2077" name="矩形 2076"/>
            <p:cNvSpPr/>
            <p:nvPr/>
          </p:nvSpPr>
          <p:spPr>
            <a:xfrm>
              <a:off x="0" y="2471"/>
              <a:ext cx="5760" cy="14"/>
            </a:xfrm>
            <a:prstGeom prst="rect">
              <a:avLst/>
            </a:prstGeom>
            <a:gradFill rotWithShape="0">
              <a:gsLst>
                <a:gs pos="0">
                  <a:schemeClr val="bg2"/>
                </a:gs>
                <a:gs pos="50000">
                  <a:schemeClr val="accent1"/>
                </a:gs>
                <a:gs pos="100000">
                  <a:schemeClr val="bg2"/>
                </a:gs>
              </a:gsLst>
              <a:lin ang="0" scaled="1"/>
              <a:tileRect/>
            </a:gradFill>
            <a:ln w="9525">
              <a:noFill/>
            </a:ln>
          </p:spPr>
          <p:txBody>
            <a:bodyPr anchor="t"/>
            <a:p>
              <a:pPr lvl="0" indent="0"/>
              <a:endParaRPr lang="zh-CN" altLang="en-US"/>
            </a:p>
          </p:txBody>
        </p:sp>
        <p:sp>
          <p:nvSpPr>
            <p:cNvPr id="2078" name="矩形 2077"/>
            <p:cNvSpPr/>
            <p:nvPr/>
          </p:nvSpPr>
          <p:spPr>
            <a:xfrm>
              <a:off x="0" y="2889"/>
              <a:ext cx="5760" cy="576"/>
            </a:xfrm>
            <a:prstGeom prst="rect">
              <a:avLst/>
            </a:prstGeom>
            <a:gradFill rotWithShape="0">
              <a:gsLst>
                <a:gs pos="0">
                  <a:schemeClr val="bg2"/>
                </a:gs>
                <a:gs pos="100000">
                  <a:schemeClr val="bg1"/>
                </a:gs>
              </a:gsLst>
              <a:lin ang="5400000" scaled="1"/>
              <a:tileRect/>
            </a:gradFill>
            <a:ln w="9525">
              <a:noFill/>
            </a:ln>
          </p:spPr>
          <p:txBody>
            <a:bodyPr anchor="t"/>
            <a:p>
              <a:pPr lvl="0" indent="0"/>
              <a:endParaRPr lang="zh-CN" altLang="en-US"/>
            </a:p>
          </p:txBody>
        </p:sp>
        <p:sp>
          <p:nvSpPr>
            <p:cNvPr id="2079" name="矩形 2078"/>
            <p:cNvSpPr/>
            <p:nvPr/>
          </p:nvSpPr>
          <p:spPr>
            <a:xfrm>
              <a:off x="0" y="3417"/>
              <a:ext cx="5760" cy="912"/>
            </a:xfrm>
            <a:prstGeom prst="rect">
              <a:avLst/>
            </a:prstGeom>
            <a:solidFill>
              <a:schemeClr val="bg1"/>
            </a:solidFill>
            <a:ln w="9525">
              <a:noFill/>
            </a:ln>
          </p:spPr>
          <p:txBody>
            <a:bodyPr anchor="t"/>
            <a:p>
              <a:pPr lvl="0" indent="0"/>
              <a:endParaRPr lang="zh-CN" altLang="en-US"/>
            </a:p>
          </p:txBody>
        </p:sp>
        <p:pic>
          <p:nvPicPr>
            <p:cNvPr id="2080" name="图片 2079" descr="BTZBUL1A"/>
            <p:cNvPicPr>
              <a:picLocks noChangeAspect="1"/>
            </p:cNvPicPr>
            <p:nvPr/>
          </p:nvPicPr>
          <p:blipFill>
            <a:blip r:embed="rId2"/>
            <a:stretch>
              <a:fillRect/>
            </a:stretch>
          </p:blipFill>
          <p:spPr>
            <a:xfrm>
              <a:off x="786" y="1659"/>
              <a:ext cx="204" cy="204"/>
            </a:xfrm>
            <a:prstGeom prst="rect">
              <a:avLst/>
            </a:prstGeom>
            <a:noFill/>
            <a:ln w="9525">
              <a:noFill/>
            </a:ln>
          </p:spPr>
        </p:pic>
      </p:grpSp>
      <p:sp>
        <p:nvSpPr>
          <p:cNvPr id="2081" name="副标题 2080"/>
          <p:cNvSpPr>
            <a:spLocks noGrp="1"/>
          </p:cNvSpPr>
          <p:nvPr>
            <p:ph type="subTitle" idx="1"/>
          </p:nvPr>
        </p:nvSpPr>
        <p:spPr>
          <a:xfrm>
            <a:off x="1676400" y="4572000"/>
            <a:ext cx="6400800" cy="1679575"/>
          </a:xfrm>
          <a:prstGeom prst="rect">
            <a:avLst/>
          </a:prstGeom>
          <a:noFill/>
          <a:ln w="9525">
            <a:noFill/>
            <a:miter/>
          </a:ln>
        </p:spPr>
        <p:txBody>
          <a:bodyPr anchor="ctr"/>
          <a:lstStyle>
            <a:lvl1pPr marL="0" lvl="0" indent="0" algn="ctr">
              <a:buNone/>
              <a:defRPr kern="1200"/>
            </a:lvl1pPr>
            <a:lvl2pPr marL="457200" lvl="1" indent="-457200" algn="ctr">
              <a:buNone/>
              <a:defRPr kern="1200"/>
            </a:lvl2pPr>
            <a:lvl3pPr marL="914400" lvl="2" indent="-914400" algn="ctr">
              <a:buNone/>
              <a:defRPr kern="1200"/>
            </a:lvl3pPr>
            <a:lvl4pPr marL="1371600" lvl="3" indent="-1371600" algn="ctr">
              <a:buNone/>
              <a:defRPr kern="1200"/>
            </a:lvl4pPr>
            <a:lvl5pPr marL="1828800" lvl="4" indent="-1828800" algn="ctr">
              <a:buNone/>
              <a:defRPr kern="1200"/>
            </a:lvl5pPr>
          </a:lstStyle>
          <a:p>
            <a:pPr lvl="0" fontAlgn="base"/>
            <a:r>
              <a:rPr lang="zh-CN" altLang="en-US" strike="noStrike" noProof="1"/>
              <a:t>单击此处编辑母版副标题样式</a:t>
            </a:r>
            <a:endParaRPr lang="zh-CN" altLang="en-US" strike="noStrike" noProof="1"/>
          </a:p>
        </p:txBody>
      </p:sp>
      <p:sp>
        <p:nvSpPr>
          <p:cNvPr id="2082" name="日期占位符 2081"/>
          <p:cNvSpPr>
            <a:spLocks noGrp="1"/>
          </p:cNvSpPr>
          <p:nvPr>
            <p:ph type="dt" sz="half" idx="2"/>
          </p:nvPr>
        </p:nvSpPr>
        <p:spPr>
          <a:xfrm>
            <a:off x="685800" y="6324600"/>
            <a:ext cx="1905000" cy="457200"/>
          </a:xfrm>
          <a:prstGeom prst="rect">
            <a:avLst/>
          </a:prstGeom>
          <a:noFill/>
          <a:ln w="9525">
            <a:noFill/>
            <a:miter/>
          </a:ln>
        </p:spPr>
        <p:txBody>
          <a:bodyPr anchor="b"/>
          <a:p>
            <a:pPr fontAlgn="base"/>
            <a:endParaRPr lang="en-US" altLang="x-none" noProof="1" dirty="0">
              <a:latin typeface="Arial" panose="020B0604020202020204" pitchFamily="34" charset="0"/>
            </a:endParaRPr>
          </a:p>
        </p:txBody>
      </p:sp>
      <p:sp>
        <p:nvSpPr>
          <p:cNvPr id="2083" name="页脚占位符 2082"/>
          <p:cNvSpPr>
            <a:spLocks noGrp="1"/>
          </p:cNvSpPr>
          <p:nvPr>
            <p:ph type="ftr" sz="quarter" idx="3"/>
          </p:nvPr>
        </p:nvSpPr>
        <p:spPr>
          <a:xfrm>
            <a:off x="3124200" y="6324600"/>
            <a:ext cx="2895600" cy="457200"/>
          </a:xfrm>
          <a:prstGeom prst="rect">
            <a:avLst/>
          </a:prstGeom>
          <a:noFill/>
          <a:ln w="9525">
            <a:noFill/>
            <a:miter/>
          </a:ln>
        </p:spPr>
        <p:txBody>
          <a:bodyPr anchor="b"/>
          <a:p>
            <a:pPr fontAlgn="base"/>
            <a:endParaRPr lang="en-US" altLang="x-none" noProof="1" dirty="0">
              <a:latin typeface="Arial" panose="020B0604020202020204" pitchFamily="34" charset="0"/>
            </a:endParaRPr>
          </a:p>
        </p:txBody>
      </p:sp>
      <p:sp>
        <p:nvSpPr>
          <p:cNvPr id="2084" name="灯片编号占位符 2083"/>
          <p:cNvSpPr>
            <a:spLocks noGrp="1"/>
          </p:cNvSpPr>
          <p:nvPr>
            <p:ph type="sldNum" sz="quarter" idx="4"/>
          </p:nvPr>
        </p:nvSpPr>
        <p:spPr>
          <a:xfrm>
            <a:off x="6553200" y="6324600"/>
            <a:ext cx="1905000" cy="457200"/>
          </a:xfrm>
          <a:prstGeom prst="rect">
            <a:avLst/>
          </a:prstGeom>
          <a:noFill/>
          <a:ln w="9525">
            <a:noFill/>
            <a:miter/>
          </a:ln>
        </p:spPr>
        <p:txBody>
          <a:bodyPr anchor="b"/>
          <a:p>
            <a:pPr fontAlgn="base"/>
            <a:fld id="{9A0DB2DC-4C9A-4742-B13C-FB6460FD3503}" type="slidenum">
              <a:rPr lang="zh-CN" altLang="en-US" noProof="1" dirty="0">
                <a:latin typeface="Arial" panose="020B0604020202020204" pitchFamily="34" charset="0"/>
                <a:ea typeface="宋体" panose="02010600030101010101" pitchFamily="2" charset="-122"/>
                <a:cs typeface="+mn-ea"/>
              </a:rPr>
            </a:fld>
            <a:endParaRPr lang="en-US" altLang="x-none" noProof="1" dirty="0">
              <a:latin typeface="Arial" panose="020B0604020202020204" pitchFamily="34" charset="0"/>
            </a:endParaRPr>
          </a:p>
        </p:txBody>
      </p:sp>
    </p:spTree>
  </p:cSld>
  <p:clrMapOvr>
    <a:masterClrMapping/>
  </p:clrMapOvr>
  <p:transition advTm="1110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transition advTm="1110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574675"/>
            <a:ext cx="1943100" cy="55213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85800" y="574675"/>
            <a:ext cx="5716657" cy="55213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transition advTm="1110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transition advTm="111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dirty="0"/>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transition advTm="111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1219200" y="1828800"/>
            <a:ext cx="3211068" cy="42672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561332" y="1828800"/>
            <a:ext cx="3211068" cy="42672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dirty="0"/>
          </a:p>
        </p:txBody>
      </p:sp>
      <p:sp>
        <p:nvSpPr>
          <p:cNvPr id="6" name="页脚占位符 5"/>
          <p:cNvSpPr>
            <a:spLocks noGrp="1"/>
          </p:cNvSpPr>
          <p:nvPr>
            <p:ph type="ftr" sz="quarter" idx="11"/>
          </p:nvPr>
        </p:nvSpPr>
        <p:spPr/>
        <p:txBody>
          <a:bodyPr/>
          <a:p>
            <a:pPr lvl="0" fontAlgn="base"/>
            <a:endParaRPr lang="zh-CN" altLang="en-US" strike="noStrike" noProof="1" dirty="0"/>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transition advTm="111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dirty="0"/>
          </a:p>
        </p:txBody>
      </p:sp>
      <p:sp>
        <p:nvSpPr>
          <p:cNvPr id="8" name="页脚占位符 7"/>
          <p:cNvSpPr>
            <a:spLocks noGrp="1"/>
          </p:cNvSpPr>
          <p:nvPr>
            <p:ph type="ftr" sz="quarter" idx="11"/>
          </p:nvPr>
        </p:nvSpPr>
        <p:spPr/>
        <p:txBody>
          <a:bodyPr/>
          <a:p>
            <a:pPr lvl="0" fontAlgn="base"/>
            <a:endParaRPr lang="zh-CN" altLang="en-US" strike="noStrike" noProof="1" dirty="0"/>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transition advTm="1110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dirty="0"/>
          </a:p>
        </p:txBody>
      </p:sp>
      <p:sp>
        <p:nvSpPr>
          <p:cNvPr id="4" name="页脚占位符 3"/>
          <p:cNvSpPr>
            <a:spLocks noGrp="1"/>
          </p:cNvSpPr>
          <p:nvPr>
            <p:ph type="ftr" sz="quarter" idx="11"/>
          </p:nvPr>
        </p:nvSpPr>
        <p:spPr/>
        <p:txBody>
          <a:bodyPr/>
          <a:p>
            <a:pPr lvl="0" fontAlgn="base"/>
            <a:endParaRPr lang="zh-CN" altLang="en-US" strike="noStrike" noProof="1" dirty="0"/>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transition advTm="1110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dirty="0"/>
          </a:p>
        </p:txBody>
      </p:sp>
      <p:sp>
        <p:nvSpPr>
          <p:cNvPr id="3" name="页脚占位符 2"/>
          <p:cNvSpPr>
            <a:spLocks noGrp="1"/>
          </p:cNvSpPr>
          <p:nvPr>
            <p:ph type="ftr" sz="quarter" idx="11"/>
          </p:nvPr>
        </p:nvSpPr>
        <p:spPr/>
        <p:txBody>
          <a:bodyPr/>
          <a:p>
            <a:pPr lvl="0" fontAlgn="base"/>
            <a:endParaRPr lang="zh-CN" altLang="en-US" strike="noStrike" noProof="1" dirty="0"/>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transition advTm="1110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dirty="0"/>
          </a:p>
        </p:txBody>
      </p:sp>
      <p:sp>
        <p:nvSpPr>
          <p:cNvPr id="6" name="页脚占位符 5"/>
          <p:cNvSpPr>
            <a:spLocks noGrp="1"/>
          </p:cNvSpPr>
          <p:nvPr>
            <p:ph type="ftr" sz="quarter" idx="11"/>
          </p:nvPr>
        </p:nvSpPr>
        <p:spPr/>
        <p:txBody>
          <a:bodyPr/>
          <a:p>
            <a:pPr lvl="0" fontAlgn="base"/>
            <a:endParaRPr lang="zh-CN" altLang="en-US" strike="noStrike" noProof="1" dirty="0"/>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transition advTm="1110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dirty="0"/>
          </a:p>
        </p:txBody>
      </p:sp>
      <p:sp>
        <p:nvSpPr>
          <p:cNvPr id="6" name="页脚占位符 5"/>
          <p:cNvSpPr>
            <a:spLocks noGrp="1"/>
          </p:cNvSpPr>
          <p:nvPr>
            <p:ph type="ftr" sz="quarter" idx="11"/>
          </p:nvPr>
        </p:nvSpPr>
        <p:spPr/>
        <p:txBody>
          <a:bodyPr/>
          <a:p>
            <a:pPr lvl="0" fontAlgn="base"/>
            <a:endParaRPr lang="zh-CN" altLang="en-US" strike="noStrike" noProof="1" dirty="0"/>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transition advTm="11100">
    <p:random/>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grpSp>
        <p:nvGrpSpPr>
          <p:cNvPr id="1026" name="组合 1025"/>
          <p:cNvGrpSpPr/>
          <p:nvPr/>
        </p:nvGrpSpPr>
        <p:grpSpPr>
          <a:xfrm>
            <a:off x="0" y="0"/>
            <a:ext cx="9144000" cy="7405688"/>
            <a:chOff x="0" y="0"/>
            <a:chExt cx="5760" cy="4665"/>
          </a:xfrm>
        </p:grpSpPr>
        <p:sp>
          <p:nvSpPr>
            <p:cNvPr id="1027" name="任意多边形 1026"/>
            <p:cNvSpPr/>
            <p:nvPr/>
          </p:nvSpPr>
          <p:spPr>
            <a:xfrm>
              <a:off x="1632" y="4"/>
              <a:ext cx="1737" cy="4333"/>
            </a:xfrm>
            <a:custGeom>
              <a:avLst/>
              <a:gdLst/>
              <a:ahLst/>
              <a:cxnLst/>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tileRect/>
            </a:gradFill>
            <a:ln w="9525">
              <a:noFill/>
            </a:ln>
          </p:spPr>
          <p:txBody>
            <a:bodyPr/>
            <a:p>
              <a:endParaRPr lang="zh-CN" altLang="en-US"/>
            </a:p>
          </p:txBody>
        </p:sp>
        <p:sp>
          <p:nvSpPr>
            <p:cNvPr id="1028" name="任意多边形 1027"/>
            <p:cNvSpPr/>
            <p:nvPr/>
          </p:nvSpPr>
          <p:spPr>
            <a:xfrm>
              <a:off x="0" y="2"/>
              <a:ext cx="1737" cy="4329"/>
            </a:xfrm>
            <a:custGeom>
              <a:avLst/>
              <a:gdLst/>
              <a:ahLst/>
              <a:cxnLst/>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tileRect/>
            </a:gradFill>
            <a:ln w="9525">
              <a:noFill/>
            </a:ln>
          </p:spPr>
          <p:txBody>
            <a:bodyPr/>
            <a:p>
              <a:endParaRPr lang="zh-CN" altLang="en-US"/>
            </a:p>
          </p:txBody>
        </p:sp>
        <p:sp>
          <p:nvSpPr>
            <p:cNvPr id="1029" name="任意多边形 1028"/>
            <p:cNvSpPr/>
            <p:nvPr/>
          </p:nvSpPr>
          <p:spPr>
            <a:xfrm>
              <a:off x="3744" y="5"/>
              <a:ext cx="1739" cy="4330"/>
            </a:xfrm>
            <a:custGeom>
              <a:avLst/>
              <a:gdLst/>
              <a:ahLst/>
              <a:cxnLst/>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tileRect/>
            </a:gradFill>
            <a:ln w="9525">
              <a:noFill/>
            </a:ln>
          </p:spPr>
          <p:txBody>
            <a:bodyPr/>
            <a:p>
              <a:endParaRPr lang="zh-CN" altLang="en-US"/>
            </a:p>
          </p:txBody>
        </p:sp>
        <p:sp>
          <p:nvSpPr>
            <p:cNvPr id="1030" name="任意多边形 1029"/>
            <p:cNvSpPr/>
            <p:nvPr/>
          </p:nvSpPr>
          <p:spPr>
            <a:xfrm>
              <a:off x="1920" y="0"/>
              <a:ext cx="2080" cy="4324"/>
            </a:xfrm>
            <a:custGeom>
              <a:avLst/>
              <a:gdLst/>
              <a:ahLst/>
              <a:cxnLst/>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tileRect/>
            </a:gradFill>
            <a:ln w="9525">
              <a:noFill/>
            </a:ln>
          </p:spPr>
          <p:txBody>
            <a:bodyPr/>
            <a:p>
              <a:endParaRPr lang="zh-CN" altLang="en-US"/>
            </a:p>
          </p:txBody>
        </p:sp>
        <p:sp>
          <p:nvSpPr>
            <p:cNvPr id="1031" name="任意多边形 1030"/>
            <p:cNvSpPr/>
            <p:nvPr/>
          </p:nvSpPr>
          <p:spPr>
            <a:xfrm>
              <a:off x="117" y="106"/>
              <a:ext cx="3504" cy="1536"/>
            </a:xfrm>
            <a:custGeom>
              <a:avLst/>
              <a:gdLst/>
              <a:ahLst/>
              <a:cxnLst/>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tileRect/>
            </a:gradFill>
            <a:ln w="9525">
              <a:noFill/>
            </a:ln>
          </p:spPr>
          <p:txBody>
            <a:bodyPr/>
            <a:p>
              <a:endParaRPr lang="zh-CN" altLang="en-US"/>
            </a:p>
          </p:txBody>
        </p:sp>
        <p:sp>
          <p:nvSpPr>
            <p:cNvPr id="1032" name="任意多边形 1031"/>
            <p:cNvSpPr/>
            <p:nvPr/>
          </p:nvSpPr>
          <p:spPr>
            <a:xfrm rot="2702961" flipH="1">
              <a:off x="1578" y="7"/>
              <a:ext cx="1008" cy="2544"/>
            </a:xfrm>
            <a:custGeom>
              <a:avLst/>
              <a:gdLst/>
              <a:ahLst/>
              <a:cxnLst/>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tileRect/>
            </a:gradFill>
            <a:ln w="9525">
              <a:noFill/>
            </a:ln>
          </p:spPr>
          <p:txBody>
            <a:bodyPr/>
            <a:p>
              <a:endParaRPr lang="zh-CN" altLang="en-US"/>
            </a:p>
          </p:txBody>
        </p:sp>
        <p:sp>
          <p:nvSpPr>
            <p:cNvPr id="1033" name="任意多边形 1032"/>
            <p:cNvSpPr/>
            <p:nvPr/>
          </p:nvSpPr>
          <p:spPr>
            <a:xfrm>
              <a:off x="83" y="58"/>
              <a:ext cx="3504" cy="1536"/>
            </a:xfrm>
            <a:custGeom>
              <a:avLst/>
              <a:gdLst/>
              <a:ahLst/>
              <a:cxnLst/>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tileRect/>
            </a:gradFill>
            <a:ln w="9525">
              <a:noFill/>
            </a:ln>
          </p:spPr>
          <p:txBody>
            <a:bodyPr/>
            <a:p>
              <a:endParaRPr lang="zh-CN" altLang="en-US"/>
            </a:p>
          </p:txBody>
        </p:sp>
        <p:sp>
          <p:nvSpPr>
            <p:cNvPr id="1034" name="任意多边形 1033"/>
            <p:cNvSpPr/>
            <p:nvPr userDrawn="1"/>
          </p:nvSpPr>
          <p:spPr>
            <a:xfrm rot="-2895842">
              <a:off x="-984" y="1050"/>
              <a:ext cx="3504" cy="1536"/>
            </a:xfrm>
            <a:custGeom>
              <a:avLst/>
              <a:gdLst/>
              <a:ahLst/>
              <a:cxnLst/>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tileRect/>
            </a:gradFill>
            <a:ln w="9525">
              <a:noFill/>
            </a:ln>
          </p:spPr>
          <p:txBody>
            <a:bodyPr/>
            <a:p>
              <a:endParaRPr lang="zh-CN" altLang="en-US"/>
            </a:p>
          </p:txBody>
        </p:sp>
        <p:sp>
          <p:nvSpPr>
            <p:cNvPr id="1035" name="任意多边形 1034"/>
            <p:cNvSpPr/>
            <p:nvPr/>
          </p:nvSpPr>
          <p:spPr>
            <a:xfrm rot="-2305140">
              <a:off x="1331" y="922"/>
              <a:ext cx="3594" cy="1735"/>
            </a:xfrm>
            <a:custGeom>
              <a:avLst/>
              <a:gdLst/>
              <a:ahLst/>
              <a:cxnLst/>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tileRect/>
            </a:gradFill>
            <a:ln w="9525">
              <a:noFill/>
            </a:ln>
          </p:spPr>
          <p:txBody>
            <a:bodyPr/>
            <a:p>
              <a:endParaRPr lang="zh-CN" altLang="en-US"/>
            </a:p>
          </p:txBody>
        </p:sp>
        <p:sp>
          <p:nvSpPr>
            <p:cNvPr id="1036" name="任意多边形 1035"/>
            <p:cNvSpPr/>
            <p:nvPr/>
          </p:nvSpPr>
          <p:spPr>
            <a:xfrm rot="2084418" flipH="1">
              <a:off x="1859" y="874"/>
              <a:ext cx="3504" cy="1536"/>
            </a:xfrm>
            <a:custGeom>
              <a:avLst/>
              <a:gdLst/>
              <a:ahLst/>
              <a:cxnLst/>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tileRect/>
            </a:gradFill>
            <a:ln w="9525">
              <a:noFill/>
            </a:ln>
          </p:spPr>
          <p:txBody>
            <a:bodyPr/>
            <a:p>
              <a:endParaRPr lang="zh-CN" altLang="en-US"/>
            </a:p>
          </p:txBody>
        </p:sp>
        <p:sp>
          <p:nvSpPr>
            <p:cNvPr id="1037" name="任意多边形 1036"/>
            <p:cNvSpPr/>
            <p:nvPr/>
          </p:nvSpPr>
          <p:spPr>
            <a:xfrm>
              <a:off x="4250" y="2"/>
              <a:ext cx="1089" cy="2285"/>
            </a:xfrm>
            <a:custGeom>
              <a:avLst/>
              <a:gdLst/>
              <a:ahLst/>
              <a:cxnLst/>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tileRect/>
            </a:gradFill>
            <a:ln w="9525">
              <a:noFill/>
            </a:ln>
          </p:spPr>
          <p:txBody>
            <a:bodyPr/>
            <a:p>
              <a:endParaRPr lang="zh-CN" altLang="en-US"/>
            </a:p>
          </p:txBody>
        </p:sp>
        <p:sp>
          <p:nvSpPr>
            <p:cNvPr id="1038" name="矩形 1037"/>
            <p:cNvSpPr/>
            <p:nvPr/>
          </p:nvSpPr>
          <p:spPr>
            <a:xfrm>
              <a:off x="0" y="3919"/>
              <a:ext cx="5760" cy="432"/>
            </a:xfrm>
            <a:prstGeom prst="rect">
              <a:avLst/>
            </a:prstGeom>
            <a:gradFill rotWithShape="0">
              <a:gsLst>
                <a:gs pos="0">
                  <a:schemeClr val="bg2"/>
                </a:gs>
                <a:gs pos="100000">
                  <a:schemeClr val="bg1"/>
                </a:gs>
              </a:gsLst>
              <a:lin ang="5400000" scaled="1"/>
              <a:tileRect/>
            </a:gradFill>
            <a:ln w="9525">
              <a:noFill/>
            </a:ln>
          </p:spPr>
          <p:txBody>
            <a:bodyPr anchor="t"/>
            <a:p>
              <a:pPr lvl="0" indent="0"/>
              <a:endParaRPr lang="zh-CN" altLang="en-US">
                <a:latin typeface="Times New Roman" panose="02020603050405020304" pitchFamily="18" charset="0"/>
                <a:ea typeface="宋体" panose="02010600030101010101" pitchFamily="2" charset="-122"/>
              </a:endParaRPr>
            </a:p>
          </p:txBody>
        </p:sp>
        <p:sp>
          <p:nvSpPr>
            <p:cNvPr id="1039" name="任意多边形 1038"/>
            <p:cNvSpPr/>
            <p:nvPr/>
          </p:nvSpPr>
          <p:spPr>
            <a:xfrm>
              <a:off x="1632" y="3965"/>
              <a:ext cx="1737" cy="382"/>
            </a:xfrm>
            <a:custGeom>
              <a:avLst/>
              <a:gdLst/>
              <a:ahLst/>
              <a:cxnLst/>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tileRect/>
            </a:gradFill>
            <a:ln w="9525">
              <a:noFill/>
            </a:ln>
          </p:spPr>
          <p:txBody>
            <a:bodyPr/>
            <a:p>
              <a:endParaRPr lang="zh-CN" altLang="en-US"/>
            </a:p>
          </p:txBody>
        </p:sp>
        <p:sp>
          <p:nvSpPr>
            <p:cNvPr id="1040" name="任意多边形 1039"/>
            <p:cNvSpPr/>
            <p:nvPr/>
          </p:nvSpPr>
          <p:spPr>
            <a:xfrm>
              <a:off x="0" y="3965"/>
              <a:ext cx="1737" cy="381"/>
            </a:xfrm>
            <a:custGeom>
              <a:avLst/>
              <a:gdLst/>
              <a:ahLst/>
              <a:cxnLst/>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tileRect/>
            </a:gradFill>
            <a:ln w="9525">
              <a:noFill/>
            </a:ln>
          </p:spPr>
          <p:txBody>
            <a:bodyPr/>
            <a:p>
              <a:endParaRPr lang="zh-CN" altLang="en-US"/>
            </a:p>
          </p:txBody>
        </p:sp>
        <p:sp>
          <p:nvSpPr>
            <p:cNvPr id="1041" name="任意多边形 1040"/>
            <p:cNvSpPr/>
            <p:nvPr/>
          </p:nvSpPr>
          <p:spPr>
            <a:xfrm>
              <a:off x="3744" y="3965"/>
              <a:ext cx="1739" cy="382"/>
            </a:xfrm>
            <a:custGeom>
              <a:avLst/>
              <a:gdLst/>
              <a:ahLst/>
              <a:cxnLst/>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tileRect/>
            </a:gradFill>
            <a:ln w="9525">
              <a:noFill/>
            </a:ln>
          </p:spPr>
          <p:txBody>
            <a:bodyPr/>
            <a:p>
              <a:endParaRPr lang="zh-CN" altLang="en-US"/>
            </a:p>
          </p:txBody>
        </p:sp>
        <p:sp>
          <p:nvSpPr>
            <p:cNvPr id="1042" name="任意多边形 1041"/>
            <p:cNvSpPr/>
            <p:nvPr/>
          </p:nvSpPr>
          <p:spPr>
            <a:xfrm>
              <a:off x="1920" y="3965"/>
              <a:ext cx="2080" cy="381"/>
            </a:xfrm>
            <a:custGeom>
              <a:avLst/>
              <a:gdLst/>
              <a:ahLst/>
              <a:cxnLst/>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tileRect/>
            </a:gradFill>
            <a:ln w="9525">
              <a:noFill/>
            </a:ln>
          </p:spPr>
          <p:txBody>
            <a:bodyPr/>
            <a:p>
              <a:endParaRPr lang="zh-CN" altLang="en-US"/>
            </a:p>
          </p:txBody>
        </p:sp>
        <p:sp>
          <p:nvSpPr>
            <p:cNvPr id="1043" name="矩形 1042"/>
            <p:cNvSpPr/>
            <p:nvPr/>
          </p:nvSpPr>
          <p:spPr>
            <a:xfrm>
              <a:off x="0" y="3914"/>
              <a:ext cx="5760" cy="432"/>
            </a:xfrm>
            <a:prstGeom prst="rect">
              <a:avLst/>
            </a:prstGeom>
            <a:solidFill>
              <a:schemeClr val="bg2">
                <a:alpha val="50000"/>
              </a:schemeClr>
            </a:solidFill>
            <a:ln w="9525">
              <a:noFill/>
            </a:ln>
          </p:spPr>
          <p:txBody>
            <a:bodyPr anchor="t"/>
            <a:p>
              <a:pPr lvl="0" indent="0"/>
              <a:endParaRPr lang="zh-CN" altLang="en-US">
                <a:latin typeface="Times New Roman" panose="02020603050405020304" pitchFamily="18" charset="0"/>
                <a:ea typeface="宋体" panose="02010600030101010101" pitchFamily="2" charset="-122"/>
              </a:endParaRPr>
            </a:p>
          </p:txBody>
        </p:sp>
        <p:sp>
          <p:nvSpPr>
            <p:cNvPr id="1044" name="任意多边形 1043"/>
            <p:cNvSpPr/>
            <p:nvPr/>
          </p:nvSpPr>
          <p:spPr>
            <a:xfrm>
              <a:off x="2583" y="3927"/>
              <a:ext cx="1036" cy="420"/>
            </a:xfrm>
            <a:custGeom>
              <a:avLst/>
              <a:gdLst/>
              <a:ahLst/>
              <a:cxnLst/>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tileRect/>
            </a:gradFill>
            <a:ln w="9525">
              <a:noFill/>
            </a:ln>
          </p:spPr>
          <p:txBody>
            <a:bodyPr/>
            <a:p>
              <a:endParaRPr lang="zh-CN" altLang="en-US"/>
            </a:p>
          </p:txBody>
        </p:sp>
        <p:sp>
          <p:nvSpPr>
            <p:cNvPr id="1045" name="任意多边形 1044"/>
            <p:cNvSpPr/>
            <p:nvPr/>
          </p:nvSpPr>
          <p:spPr>
            <a:xfrm rot="-2702961" flipH="1">
              <a:off x="1486" y="3895"/>
              <a:ext cx="1060" cy="480"/>
            </a:xfrm>
            <a:custGeom>
              <a:avLst/>
              <a:gdLst/>
              <a:ahLst/>
              <a:cxnLst/>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tileRect/>
            </a:gradFill>
            <a:ln w="9525">
              <a:noFill/>
            </a:ln>
          </p:spPr>
          <p:txBody>
            <a:bodyPr/>
            <a:p>
              <a:endParaRPr lang="zh-CN" altLang="en-US"/>
            </a:p>
          </p:txBody>
        </p:sp>
        <p:sp>
          <p:nvSpPr>
            <p:cNvPr id="1046" name="任意多边形 1045"/>
            <p:cNvSpPr/>
            <p:nvPr/>
          </p:nvSpPr>
          <p:spPr>
            <a:xfrm rot="-2702961" flipH="1">
              <a:off x="766" y="3895"/>
              <a:ext cx="1060" cy="480"/>
            </a:xfrm>
            <a:custGeom>
              <a:avLst/>
              <a:gdLst/>
              <a:ahLst/>
              <a:cxnLst/>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tileRect/>
            </a:gradFill>
            <a:ln w="9525">
              <a:noFill/>
            </a:ln>
          </p:spPr>
          <p:txBody>
            <a:bodyPr/>
            <a:p>
              <a:endParaRPr lang="zh-CN" altLang="en-US"/>
            </a:p>
          </p:txBody>
        </p:sp>
        <p:sp>
          <p:nvSpPr>
            <p:cNvPr id="1047" name="任意多边形 1046"/>
            <p:cNvSpPr/>
            <p:nvPr/>
          </p:nvSpPr>
          <p:spPr>
            <a:xfrm rot="-2702961" flipH="1">
              <a:off x="23" y="3856"/>
              <a:ext cx="1034" cy="487"/>
            </a:xfrm>
            <a:custGeom>
              <a:avLst/>
              <a:gdLst/>
              <a:ahLst/>
              <a:cxnLst/>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tileRect/>
            </a:gradFill>
            <a:ln w="9525">
              <a:noFill/>
            </a:ln>
          </p:spPr>
          <p:txBody>
            <a:bodyPr/>
            <a:p>
              <a:endParaRPr lang="zh-CN" altLang="en-US"/>
            </a:p>
          </p:txBody>
        </p:sp>
        <p:sp>
          <p:nvSpPr>
            <p:cNvPr id="1048" name="任意多边形 1047"/>
            <p:cNvSpPr/>
            <p:nvPr/>
          </p:nvSpPr>
          <p:spPr>
            <a:xfrm flipH="1" flipV="1">
              <a:off x="576" y="3919"/>
              <a:ext cx="3552" cy="432"/>
            </a:xfrm>
            <a:custGeom>
              <a:avLst/>
              <a:gdLst/>
              <a:ahLst/>
              <a:cxnLst/>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tileRect/>
            </a:gradFill>
            <a:ln w="9525">
              <a:noFill/>
            </a:ln>
          </p:spPr>
          <p:txBody>
            <a:bodyPr/>
            <a:p>
              <a:endParaRPr lang="zh-CN" altLang="en-US"/>
            </a:p>
          </p:txBody>
        </p:sp>
        <p:sp>
          <p:nvSpPr>
            <p:cNvPr id="1049" name="任意多边形 1048"/>
            <p:cNvSpPr/>
            <p:nvPr/>
          </p:nvSpPr>
          <p:spPr>
            <a:xfrm flipH="1" flipV="1">
              <a:off x="240" y="3919"/>
              <a:ext cx="1536" cy="432"/>
            </a:xfrm>
            <a:custGeom>
              <a:avLst/>
              <a:gdLst/>
              <a:ahLst/>
              <a:cxnLst/>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tileRect/>
            </a:gradFill>
            <a:ln w="9525">
              <a:noFill/>
            </a:ln>
          </p:spPr>
          <p:txBody>
            <a:bodyPr/>
            <a:p>
              <a:endParaRPr lang="zh-CN" altLang="en-US"/>
            </a:p>
          </p:txBody>
        </p:sp>
        <p:sp>
          <p:nvSpPr>
            <p:cNvPr id="1050" name="任意多边形 1049"/>
            <p:cNvSpPr/>
            <p:nvPr/>
          </p:nvSpPr>
          <p:spPr>
            <a:xfrm flipH="1" flipV="1">
              <a:off x="3036" y="3967"/>
              <a:ext cx="1332" cy="383"/>
            </a:xfrm>
            <a:custGeom>
              <a:avLst/>
              <a:gdLst/>
              <a:ahLst/>
              <a:cxnLst/>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tileRect/>
            </a:gradFill>
            <a:ln w="9525">
              <a:noFill/>
            </a:ln>
          </p:spPr>
          <p:txBody>
            <a:bodyPr/>
            <a:p>
              <a:endParaRPr lang="zh-CN" altLang="en-US"/>
            </a:p>
          </p:txBody>
        </p:sp>
        <p:sp>
          <p:nvSpPr>
            <p:cNvPr id="1051" name="任意多边形 1050"/>
            <p:cNvSpPr/>
            <p:nvPr/>
          </p:nvSpPr>
          <p:spPr>
            <a:xfrm flipH="1" flipV="1">
              <a:off x="3984" y="3919"/>
              <a:ext cx="1536" cy="432"/>
            </a:xfrm>
            <a:custGeom>
              <a:avLst/>
              <a:gdLst/>
              <a:ahLst/>
              <a:cxnLst/>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tileRect/>
            </a:gradFill>
            <a:ln w="9525">
              <a:noFill/>
            </a:ln>
          </p:spPr>
          <p:txBody>
            <a:bodyPr/>
            <a:p>
              <a:endParaRPr lang="zh-CN" altLang="en-US"/>
            </a:p>
          </p:txBody>
        </p:sp>
        <p:sp>
          <p:nvSpPr>
            <p:cNvPr id="1052" name="任意多边形 1051"/>
            <p:cNvSpPr/>
            <p:nvPr/>
          </p:nvSpPr>
          <p:spPr>
            <a:xfrm flipH="1" flipV="1">
              <a:off x="3456" y="3919"/>
              <a:ext cx="2304" cy="432"/>
            </a:xfrm>
            <a:custGeom>
              <a:avLst/>
              <a:gdLst/>
              <a:ahLst/>
              <a:cxnLst/>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tileRect/>
            </a:gradFill>
            <a:ln w="9525">
              <a:noFill/>
            </a:ln>
          </p:spPr>
          <p:txBody>
            <a:bodyPr/>
            <a:p>
              <a:endParaRPr lang="zh-CN" altLang="en-US"/>
            </a:p>
          </p:txBody>
        </p:sp>
        <p:sp>
          <p:nvSpPr>
            <p:cNvPr id="1053" name="矩形 1052"/>
            <p:cNvSpPr/>
            <p:nvPr/>
          </p:nvSpPr>
          <p:spPr>
            <a:xfrm>
              <a:off x="0" y="3940"/>
              <a:ext cx="5760" cy="14"/>
            </a:xfrm>
            <a:prstGeom prst="rect">
              <a:avLst/>
            </a:prstGeom>
            <a:gradFill rotWithShape="0">
              <a:gsLst>
                <a:gs pos="0">
                  <a:schemeClr val="bg2"/>
                </a:gs>
                <a:gs pos="50000">
                  <a:schemeClr val="accent1"/>
                </a:gs>
                <a:gs pos="100000">
                  <a:schemeClr val="bg2"/>
                </a:gs>
              </a:gsLst>
              <a:lin ang="0" scaled="1"/>
              <a:tileRect/>
            </a:gradFill>
            <a:ln w="9525">
              <a:noFill/>
            </a:ln>
          </p:spPr>
          <p:txBody>
            <a:bodyPr anchor="t"/>
            <a:p>
              <a:pPr lvl="0" indent="0"/>
              <a:endParaRPr lang="zh-CN" altLang="en-US">
                <a:latin typeface="Times New Roman" panose="02020603050405020304" pitchFamily="18" charset="0"/>
                <a:ea typeface="宋体" panose="02010600030101010101" pitchFamily="2" charset="-122"/>
              </a:endParaRPr>
            </a:p>
          </p:txBody>
        </p:sp>
      </p:grpSp>
      <p:sp>
        <p:nvSpPr>
          <p:cNvPr id="1054" name="标题 1053"/>
          <p:cNvSpPr>
            <a:spLocks noGrp="1"/>
          </p:cNvSpPr>
          <p:nvPr>
            <p:ph type="title"/>
          </p:nvPr>
        </p:nvSpPr>
        <p:spPr>
          <a:xfrm>
            <a:off x="685800" y="574675"/>
            <a:ext cx="7772400" cy="762000"/>
          </a:xfrm>
          <a:prstGeom prst="rect">
            <a:avLst/>
          </a:prstGeom>
          <a:noFill/>
          <a:ln w="9525">
            <a:noFill/>
          </a:ln>
        </p:spPr>
        <p:txBody>
          <a:bodyPr anchor="ctr">
            <a:spAutoFit/>
          </a:bodyPr>
          <a:p>
            <a:pPr lvl="0" indent="0"/>
            <a:r>
              <a:rPr lang="zh-CN" altLang="en-US"/>
              <a:t>单击此处编辑母版标题样式</a:t>
            </a:r>
            <a:endParaRPr lang="zh-CN" altLang="en-US"/>
          </a:p>
        </p:txBody>
      </p:sp>
      <p:sp>
        <p:nvSpPr>
          <p:cNvPr id="1055" name="文本占位符 1054"/>
          <p:cNvSpPr>
            <a:spLocks noGrp="1"/>
          </p:cNvSpPr>
          <p:nvPr>
            <p:ph type="body"/>
          </p:nvPr>
        </p:nvSpPr>
        <p:spPr>
          <a:xfrm>
            <a:off x="1219200" y="1828800"/>
            <a:ext cx="6553200" cy="4267200"/>
          </a:xfrm>
          <a:prstGeom prst="rect">
            <a:avLst/>
          </a:prstGeom>
          <a:noFill/>
          <a:ln w="9525">
            <a:noFill/>
          </a:ln>
        </p:spPr>
        <p:txBody>
          <a:bodyPr anchor="t"/>
          <a:p>
            <a:pPr lvl="0" indent="-34290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1056" name="日期占位符 1055"/>
          <p:cNvSpPr>
            <a:spLocks noGrp="1"/>
          </p:cNvSpPr>
          <p:nvPr>
            <p:ph type="dt" sz="half" idx="2"/>
          </p:nvPr>
        </p:nvSpPr>
        <p:spPr>
          <a:xfrm>
            <a:off x="712788" y="6313488"/>
            <a:ext cx="1905000" cy="457200"/>
          </a:xfrm>
          <a:prstGeom prst="rect">
            <a:avLst/>
          </a:prstGeom>
          <a:noFill/>
          <a:ln w="9525">
            <a:noFill/>
            <a:miter/>
          </a:ln>
        </p:spPr>
        <p:txBody>
          <a:bodyPr anchor="b"/>
          <a:lstStyle>
            <a:lvl1pPr>
              <a:defRPr sz="1400" b="0">
                <a:latin typeface="Arial" panose="020B0604020202020204" pitchFamily="34" charset="0"/>
              </a:defRPr>
            </a:lvl1pPr>
          </a:lstStyle>
          <a:p>
            <a:pPr lvl="0" fontAlgn="base"/>
            <a:endParaRPr lang="zh-CN" altLang="en-US" strike="noStrike" noProof="1" dirty="0"/>
          </a:p>
        </p:txBody>
      </p:sp>
      <p:sp>
        <p:nvSpPr>
          <p:cNvPr id="1057" name="页脚占位符 1056"/>
          <p:cNvSpPr>
            <a:spLocks noGrp="1"/>
          </p:cNvSpPr>
          <p:nvPr>
            <p:ph type="ftr" sz="quarter" idx="3"/>
          </p:nvPr>
        </p:nvSpPr>
        <p:spPr>
          <a:xfrm>
            <a:off x="3151188" y="6313488"/>
            <a:ext cx="2895600" cy="457200"/>
          </a:xfrm>
          <a:prstGeom prst="rect">
            <a:avLst/>
          </a:prstGeom>
          <a:noFill/>
          <a:ln w="9525">
            <a:noFill/>
            <a:miter/>
          </a:ln>
        </p:spPr>
        <p:txBody>
          <a:bodyPr anchor="b"/>
          <a:lstStyle>
            <a:lvl1pPr algn="ctr">
              <a:defRPr sz="1400" b="0">
                <a:latin typeface="Arial" panose="020B0604020202020204" pitchFamily="34" charset="0"/>
              </a:defRPr>
            </a:lvl1pPr>
          </a:lstStyle>
          <a:p>
            <a:pPr lvl="0" fontAlgn="base"/>
            <a:endParaRPr lang="zh-CN" altLang="en-US" strike="noStrike" noProof="1" dirty="0"/>
          </a:p>
        </p:txBody>
      </p:sp>
      <p:sp>
        <p:nvSpPr>
          <p:cNvPr id="1058" name="灯片编号占位符 1057"/>
          <p:cNvSpPr>
            <a:spLocks noGrp="1"/>
          </p:cNvSpPr>
          <p:nvPr>
            <p:ph type="sldNum" sz="quarter" idx="4"/>
          </p:nvPr>
        </p:nvSpPr>
        <p:spPr>
          <a:xfrm>
            <a:off x="6580188" y="6313488"/>
            <a:ext cx="1905000" cy="457200"/>
          </a:xfrm>
          <a:prstGeom prst="rect">
            <a:avLst/>
          </a:prstGeom>
          <a:noFill/>
          <a:ln w="9525">
            <a:noFill/>
            <a:miter/>
          </a:ln>
        </p:spPr>
        <p:txBody>
          <a:bodyPr anchor="b"/>
          <a:lstStyle>
            <a:lvl1pPr algn="r">
              <a:defRPr sz="1400" b="0">
                <a:latin typeface="Arial" panose="020B0604020202020204" pitchFamily="34" charset="0"/>
              </a:defRPr>
            </a:lvl1p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Tm="11100">
    <p:random/>
  </p:transition>
  <p:hf sldNum="0" hdr="0" ftr="0" dt="0"/>
  <p:txStyles>
    <p:titleStyle>
      <a:lvl1pPr marL="0" lvl="0" indent="0" algn="ctr" defTabSz="914400" eaLnBrk="1" fontAlgn="base" latinLnBrk="0" hangingPunct="1">
        <a:spcBef>
          <a:spcPct val="0"/>
        </a:spcBef>
        <a:spcAft>
          <a:spcPct val="0"/>
        </a:spcAft>
        <a:buClr>
          <a:srgbClr val="000000"/>
        </a:buClr>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800" b="0" i="0" u="none" kern="1200" baseline="0">
          <a:solidFill>
            <a:srgbClr val="00FF00"/>
          </a:solidFill>
          <a:latin typeface="+mn-lt"/>
          <a:ea typeface="+mn-ea"/>
          <a:cs typeface="+mn-cs"/>
        </a:defRPr>
      </a:lvl1pPr>
      <a:lvl2pPr marL="742950" lvl="1" indent="-285750" algn="l" defTabSz="914400" eaLnBrk="1" fontAlgn="base" latinLnBrk="0" hangingPunct="1">
        <a:lnSpc>
          <a:spcPct val="150000"/>
        </a:lnSpc>
        <a:spcBef>
          <a:spcPct val="20000"/>
        </a:spcBef>
        <a:spcAft>
          <a:spcPct val="0"/>
        </a:spcAft>
        <a:buClr>
          <a:srgbClr val="FF3300"/>
        </a:buClr>
        <a:buSzPct val="70000"/>
        <a:buFont typeface="Wingdings" panose="05000000000000000000" pitchFamily="2" charset="2"/>
        <a:buChar char="v"/>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50000"/>
        </a:lnSpc>
        <a:spcBef>
          <a:spcPct val="20000"/>
        </a:spcBef>
        <a:spcAft>
          <a:spcPct val="0"/>
        </a:spcAft>
        <a:buClr>
          <a:srgbClr val="FF66FF"/>
        </a:buClr>
        <a:buSzPct val="65000"/>
        <a:buFont typeface="Wingdings" panose="05000000000000000000" pitchFamily="2" charset="2"/>
        <a:buChar char="Ø"/>
        <a:defRPr sz="1800" b="0" i="0" u="none" kern="1200" baseline="0">
          <a:solidFill>
            <a:schemeClr val="tx1"/>
          </a:solidFill>
          <a:latin typeface="+mn-lt"/>
          <a:ea typeface="+mn-ea"/>
          <a:cs typeface="+mn-cs"/>
        </a:defRPr>
      </a:lvl3pPr>
      <a:lvl4pPr marL="1600200" lvl="3" indent="-228600" algn="l" defTabSz="914400" eaLnBrk="1" fontAlgn="base" latinLnBrk="0" hangingPunct="1">
        <a:lnSpc>
          <a:spcPct val="150000"/>
        </a:lnSpc>
        <a:spcBef>
          <a:spcPct val="20000"/>
        </a:spcBef>
        <a:spcAft>
          <a:spcPct val="0"/>
        </a:spcAft>
        <a:buClr>
          <a:schemeClr val="accent1"/>
        </a:buClr>
        <a:buSzPct val="60000"/>
        <a:buFont typeface="Wingdings" panose="05000000000000000000" pitchFamily="2" charset="2"/>
        <a:buChar char="l"/>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50000"/>
        </a:lnSpc>
        <a:spcBef>
          <a:spcPct val="20000"/>
        </a:spcBef>
        <a:spcAft>
          <a:spcPct val="0"/>
        </a:spcAft>
        <a:buClr>
          <a:schemeClr val="accent2"/>
        </a:buClr>
        <a:buSzPct val="60000"/>
        <a:buFont typeface="Wingdings" panose="05000000000000000000" pitchFamily="2" charset="2"/>
        <a:buChar char="l"/>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50000"/>
        </a:lnSpc>
        <a:spcBef>
          <a:spcPct val="20000"/>
        </a:spcBef>
        <a:spcAft>
          <a:spcPct val="0"/>
        </a:spcAft>
        <a:buClr>
          <a:schemeClr val="accent2"/>
        </a:buClr>
        <a:buSzPct val="60000"/>
        <a:buFont typeface="Wingdings" panose="05000000000000000000" pitchFamily="2" charset="2"/>
        <a:buChar char="l"/>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50000"/>
        </a:lnSpc>
        <a:spcBef>
          <a:spcPct val="20000"/>
        </a:spcBef>
        <a:spcAft>
          <a:spcPct val="0"/>
        </a:spcAft>
        <a:buClr>
          <a:schemeClr val="accent2"/>
        </a:buClr>
        <a:buSzPct val="60000"/>
        <a:buFont typeface="Wingdings" panose="05000000000000000000" pitchFamily="2" charset="2"/>
        <a:buChar char="l"/>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50000"/>
        </a:lnSpc>
        <a:spcBef>
          <a:spcPct val="20000"/>
        </a:spcBef>
        <a:spcAft>
          <a:spcPct val="0"/>
        </a:spcAft>
        <a:buClr>
          <a:schemeClr val="accent2"/>
        </a:buClr>
        <a:buSzPct val="60000"/>
        <a:buFont typeface="Wingdings" panose="05000000000000000000" pitchFamily="2" charset="2"/>
        <a:buChar char="l"/>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50000"/>
        </a:lnSpc>
        <a:spcBef>
          <a:spcPct val="20000"/>
        </a:spcBef>
        <a:spcAft>
          <a:spcPct val="0"/>
        </a:spcAft>
        <a:buClr>
          <a:schemeClr val="accent2"/>
        </a:buClr>
        <a:buSzPct val="60000"/>
        <a:buFont typeface="Wingdings" panose="05000000000000000000" pitchFamily="2" charset="2"/>
        <a:buChar char="l"/>
        <a:defRPr sz="2000" b="0" i="0" u="none" kern="1200" baseline="0">
          <a:solidFill>
            <a:schemeClr val="tx1"/>
          </a:solidFill>
          <a:latin typeface="+mn-lt"/>
          <a:ea typeface="+mn-ea"/>
          <a:cs typeface="+mn-cs"/>
        </a:defRPr>
      </a:lvl9pPr>
    </p:bodyStyle>
    <p:otherStyle>
      <a:lvl1pPr marL="0" lvl="0" indent="0" algn="l" defTabSz="914400" eaLnBrk="1" fontAlgn="base" latinLnBrk="0" hangingPunct="1">
        <a:spcBef>
          <a:spcPct val="0"/>
        </a:spcBef>
        <a:spcAft>
          <a:spcPct val="0"/>
        </a:spcAft>
        <a:buFont typeface="Arial" panose="020B0604020202020204" pitchFamily="34" charset="0"/>
        <a:buNone/>
        <a:defRPr sz="2400" b="0" i="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Font typeface="Arial" panose="020B0604020202020204" pitchFamily="34" charset="0"/>
        <a:buNone/>
        <a:defRPr sz="2800" b="1" i="0" u="none" kern="1200" baseline="-25000">
          <a:solidFill>
            <a:schemeClr val="tx2"/>
          </a:solidFill>
          <a:latin typeface="+mn-lt"/>
          <a:ea typeface="+mn-ea"/>
          <a:cs typeface="+mn-cs"/>
        </a:defRPr>
      </a:lvl2pPr>
      <a:lvl3pPr marL="914400" lvl="2" indent="0" algn="l" defTabSz="914400" eaLnBrk="1" fontAlgn="base" latinLnBrk="0" hangingPunct="1">
        <a:spcBef>
          <a:spcPct val="0"/>
        </a:spcBef>
        <a:spcAft>
          <a:spcPct val="0"/>
        </a:spcAft>
        <a:buFont typeface="Arial" panose="020B0604020202020204" pitchFamily="34" charset="0"/>
        <a:buNone/>
        <a:defRPr sz="2800" b="1" i="0" u="none" kern="1200" baseline="-25000">
          <a:solidFill>
            <a:schemeClr val="tx2"/>
          </a:solidFill>
          <a:latin typeface="+mn-lt"/>
          <a:ea typeface="+mn-ea"/>
          <a:cs typeface="+mn-cs"/>
        </a:defRPr>
      </a:lvl3pPr>
      <a:lvl4pPr marL="1371600" lvl="3" indent="0" algn="l" defTabSz="914400" eaLnBrk="1" fontAlgn="base" latinLnBrk="0" hangingPunct="1">
        <a:spcBef>
          <a:spcPct val="0"/>
        </a:spcBef>
        <a:spcAft>
          <a:spcPct val="0"/>
        </a:spcAft>
        <a:buFont typeface="Arial" panose="020B0604020202020204" pitchFamily="34" charset="0"/>
        <a:buNone/>
        <a:defRPr sz="2800" b="1" i="0" u="none" kern="1200" baseline="-25000">
          <a:solidFill>
            <a:schemeClr val="tx2"/>
          </a:solidFill>
          <a:latin typeface="+mn-lt"/>
          <a:ea typeface="+mn-ea"/>
          <a:cs typeface="+mn-cs"/>
        </a:defRPr>
      </a:lvl4pPr>
      <a:lvl5pPr marL="1828800" lvl="4" indent="0" algn="l" defTabSz="914400" eaLnBrk="1" fontAlgn="base" latinLnBrk="0" hangingPunct="1">
        <a:spcBef>
          <a:spcPct val="0"/>
        </a:spcBef>
        <a:spcAft>
          <a:spcPct val="0"/>
        </a:spcAft>
        <a:buFont typeface="Arial" panose="020B0604020202020204" pitchFamily="34" charset="0"/>
        <a:buNone/>
        <a:defRPr sz="2800" b="1" i="0" u="none" kern="1200" baseline="-25000">
          <a:solidFill>
            <a:schemeClr val="tx2"/>
          </a:solidFill>
          <a:latin typeface="+mn-lt"/>
          <a:ea typeface="+mn-ea"/>
          <a:cs typeface="+mn-cs"/>
        </a:defRPr>
      </a:lvl5pPr>
      <a:lvl6pPr marL="2286000" lvl="5" indent="0" algn="l" defTabSz="914400" eaLnBrk="1" fontAlgn="base" latinLnBrk="0" hangingPunct="1">
        <a:spcBef>
          <a:spcPct val="0"/>
        </a:spcBef>
        <a:spcAft>
          <a:spcPct val="0"/>
        </a:spcAft>
        <a:buFont typeface="Arial" panose="020B0604020202020204" pitchFamily="34" charset="0"/>
        <a:buNone/>
        <a:defRPr sz="2800" b="1" i="0" u="none" kern="1200" baseline="-25000">
          <a:solidFill>
            <a:schemeClr val="tx2"/>
          </a:solidFill>
          <a:latin typeface="+mn-lt"/>
          <a:ea typeface="+mn-ea"/>
          <a:cs typeface="+mn-cs"/>
        </a:defRPr>
      </a:lvl6pPr>
      <a:lvl7pPr marL="2743200" lvl="6" indent="0" algn="l" defTabSz="914400" eaLnBrk="1" fontAlgn="base" latinLnBrk="0" hangingPunct="1">
        <a:spcBef>
          <a:spcPct val="0"/>
        </a:spcBef>
        <a:spcAft>
          <a:spcPct val="0"/>
        </a:spcAft>
        <a:buFont typeface="Arial" panose="020B0604020202020204" pitchFamily="34" charset="0"/>
        <a:buNone/>
        <a:defRPr sz="2800" b="1" i="0" u="none" kern="1200" baseline="-25000">
          <a:solidFill>
            <a:schemeClr val="tx2"/>
          </a:solidFill>
          <a:latin typeface="+mn-lt"/>
          <a:ea typeface="+mn-ea"/>
          <a:cs typeface="+mn-cs"/>
        </a:defRPr>
      </a:lvl7pPr>
      <a:lvl8pPr marL="3200400" lvl="7" indent="0" algn="l" defTabSz="914400" eaLnBrk="1" fontAlgn="base" latinLnBrk="0" hangingPunct="1">
        <a:spcBef>
          <a:spcPct val="0"/>
        </a:spcBef>
        <a:spcAft>
          <a:spcPct val="0"/>
        </a:spcAft>
        <a:buFont typeface="Arial" panose="020B0604020202020204" pitchFamily="34" charset="0"/>
        <a:buNone/>
        <a:defRPr sz="2800" b="1" i="0" u="none" kern="1200" baseline="-25000">
          <a:solidFill>
            <a:schemeClr val="tx2"/>
          </a:solidFill>
          <a:latin typeface="+mn-lt"/>
          <a:ea typeface="+mn-ea"/>
          <a:cs typeface="+mn-cs"/>
        </a:defRPr>
      </a:lvl8pPr>
      <a:lvl9pPr marL="3657600" lvl="8" indent="0" algn="l" defTabSz="914400" eaLnBrk="1" fontAlgn="base" latinLnBrk="0" hangingPunct="1">
        <a:spcBef>
          <a:spcPct val="0"/>
        </a:spcBef>
        <a:spcAft>
          <a:spcPct val="0"/>
        </a:spcAft>
        <a:buFont typeface="Arial" panose="020B0604020202020204" pitchFamily="34" charset="0"/>
        <a:buNone/>
        <a:defRPr sz="2800" b="1" i="0" u="none" kern="1200" baseline="-25000">
          <a:solidFill>
            <a:schemeClr val="tx2"/>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13.xml"/></Relationships>
</file>

<file path=ppt/slides/_rels/slide13.xml.rels><?xml version="1.0" encoding="UTF-8" standalone="yes"?>
<Relationships xmlns="http://schemas.openxmlformats.org/package/2006/relationships"><Relationship Id="rId9" Type="http://schemas.openxmlformats.org/officeDocument/2006/relationships/oleObject" Target="../embeddings/oleObject5.bin"/><Relationship Id="rId8" Type="http://schemas.openxmlformats.org/officeDocument/2006/relationships/image" Target="../media/image7.png"/><Relationship Id="rId7" Type="http://schemas.openxmlformats.org/officeDocument/2006/relationships/oleObject" Target="../embeddings/oleObject4.bin"/><Relationship Id="rId6" Type="http://schemas.openxmlformats.org/officeDocument/2006/relationships/image" Target="../media/image6.png"/><Relationship Id="rId5" Type="http://schemas.openxmlformats.org/officeDocument/2006/relationships/oleObject" Target="../embeddings/oleObject3.bin"/><Relationship Id="rId4" Type="http://schemas.openxmlformats.org/officeDocument/2006/relationships/image" Target="../media/image5.png"/><Relationship Id="rId3" Type="http://schemas.openxmlformats.org/officeDocument/2006/relationships/oleObject" Target="../embeddings/oleObject2.bin"/><Relationship Id="rId2" Type="http://schemas.openxmlformats.org/officeDocument/2006/relationships/image" Target="../media/image4.png"/><Relationship Id="rId18" Type="http://schemas.openxmlformats.org/officeDocument/2006/relationships/vmlDrawing" Target="../drawings/vmlDrawing1.vml"/><Relationship Id="rId17" Type="http://schemas.openxmlformats.org/officeDocument/2006/relationships/slideLayout" Target="../slideLayouts/slideLayout7.xml"/><Relationship Id="rId16" Type="http://schemas.openxmlformats.org/officeDocument/2006/relationships/image" Target="../media/image3.png"/><Relationship Id="rId15" Type="http://schemas.openxmlformats.org/officeDocument/2006/relationships/slide" Target="slide12.xml"/><Relationship Id="rId14" Type="http://schemas.openxmlformats.org/officeDocument/2006/relationships/image" Target="../media/image10.png"/><Relationship Id="rId13" Type="http://schemas.openxmlformats.org/officeDocument/2006/relationships/oleObject" Target="../embeddings/oleObject7.bin"/><Relationship Id="rId12" Type="http://schemas.openxmlformats.org/officeDocument/2006/relationships/image" Target="../media/image9.png"/><Relationship Id="rId11" Type="http://schemas.openxmlformats.org/officeDocument/2006/relationships/oleObject" Target="../embeddings/oleObject6.bin"/><Relationship Id="rId10" Type="http://schemas.openxmlformats.org/officeDocument/2006/relationships/image" Target="../media/image8.png"/><Relationship Id="rId1"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16.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slide" Target="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24.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slide" Target="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27.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slide" Target="slide26.xml"/><Relationship Id="rId1" Type="http://schemas.openxmlformats.org/officeDocument/2006/relationships/image" Target="../media/image1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 Target="slide35.xml"/><Relationship Id="rId1" Type="http://schemas.openxmlformats.org/officeDocument/2006/relationships/slide" Target="slide34.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36.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slide" Target="slide32.xml"/></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slide" Target="slide32.xml"/><Relationship Id="rId1" Type="http://schemas.openxmlformats.org/officeDocument/2006/relationships/image" Target="../media/image12.jpe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slide" Target="slide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4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42.xml"/></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slide" Target="slide39.xml"/><Relationship Id="rId1" Type="http://schemas.openxmlformats.org/officeDocument/2006/relationships/image" Target="../media/image13.jpeg"/></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slide" Target="slide40.xml"/><Relationship Id="rId1" Type="http://schemas.openxmlformats.org/officeDocument/2006/relationships/image" Target="../media/image14.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7.xml"/><Relationship Id="rId2" Type="http://schemas.openxmlformats.org/officeDocument/2006/relationships/image" Target="../media/image15.wmf"/><Relationship Id="rId1" Type="http://schemas.openxmlformats.org/officeDocument/2006/relationships/oleObject" Target="../embeddings/oleObject8.bin"/></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48.xml"/></Relationships>
</file>

<file path=ppt/slides/_rels/slide4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slide" Target="slide47.xml"/><Relationship Id="rId1" Type="http://schemas.openxmlformats.org/officeDocument/2006/relationships/image" Target="../media/image16.jpe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5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slide" Target="slide49.xml"/><Relationship Id="rId1" Type="http://schemas.openxmlformats.org/officeDocument/2006/relationships/image" Target="../media/image17.jpe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53.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 Target="slide55.xml"/><Relationship Id="rId1" Type="http://schemas.openxmlformats.org/officeDocument/2006/relationships/slide" Target="slide54.xml"/></Relationships>
</file>

<file path=ppt/slides/_rels/slide5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slide" Target="slide51.xml"/><Relationship Id="rId1" Type="http://schemas.openxmlformats.org/officeDocument/2006/relationships/image" Target="../media/image18.jpeg"/></Relationships>
</file>

<file path=ppt/slides/_rels/slide5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slide" Target="slide52.xml"/><Relationship Id="rId1" Type="http://schemas.openxmlformats.org/officeDocument/2006/relationships/image" Target="../media/image19.jpeg"/></Relationships>
</file>

<file path=ppt/slides/_rels/slide5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slide" Target="slide52.xml"/><Relationship Id="rId1" Type="http://schemas.openxmlformats.org/officeDocument/2006/relationships/image" Target="../media/image20.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6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slide" Target="slide61.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6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slide" Target="slide6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燕尾形 38"/>
          <p:cNvSpPr/>
          <p:nvPr/>
        </p:nvSpPr>
        <p:spPr>
          <a:xfrm>
            <a:off x="1977390" y="396240"/>
            <a:ext cx="5361305" cy="690245"/>
          </a:xfrm>
          <a:prstGeom prst="chevron">
            <a:avLst>
              <a:gd name="adj" fmla="val 47712"/>
            </a:avLst>
          </a:prstGeom>
          <a:solidFill>
            <a:srgbClr val="207CBC"/>
          </a:solidFill>
          <a:ln w="12700">
            <a:noFill/>
          </a:ln>
        </p:spPr>
        <p:txBody>
          <a:bodyPr anchor="ctr"/>
          <a:p>
            <a:pPr algn="ctr"/>
            <a:r>
              <a:rPr lang="en-US" altLang="zh-CN"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charset="-122"/>
                <a:ea typeface="微软雅黑" panose="020B0503020204020204" charset="-122"/>
                <a:sym typeface="Arial" panose="020B0604020202020204" pitchFamily="34" charset="0"/>
              </a:rPr>
              <a:t>《</a:t>
            </a:r>
            <a:r>
              <a:rPr lang="zh-CN" alt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charset="-122"/>
                <a:ea typeface="微软雅黑" panose="020B0503020204020204" charset="-122"/>
                <a:sym typeface="Arial" panose="020B0604020202020204" pitchFamily="34" charset="0"/>
              </a:rPr>
              <a:t>项目三  混凝土工程施工</a:t>
            </a:r>
            <a:r>
              <a:rPr lang="en-US" altLang="zh-CN"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charset="-122"/>
                <a:ea typeface="微软雅黑" panose="020B0503020204020204" charset="-122"/>
                <a:sym typeface="Arial" panose="020B0604020202020204" pitchFamily="34" charset="0"/>
              </a:rPr>
              <a:t>》</a:t>
            </a:r>
            <a:endParaRPr lang="en-US" altLang="zh-CN"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charset="-122"/>
              <a:ea typeface="微软雅黑" panose="020B0503020204020204" charset="-122"/>
              <a:sym typeface="Arial" panose="020B0604020202020204" pitchFamily="34" charset="0"/>
            </a:endParaRPr>
          </a:p>
        </p:txBody>
      </p:sp>
      <p:pic>
        <p:nvPicPr>
          <p:cNvPr id="3074" name="图片 2" descr="20160614165138_41039"/>
          <p:cNvPicPr>
            <a:picLocks noChangeAspect="1"/>
          </p:cNvPicPr>
          <p:nvPr/>
        </p:nvPicPr>
        <p:blipFill>
          <a:blip r:embed="rId1"/>
          <a:stretch>
            <a:fillRect/>
          </a:stretch>
        </p:blipFill>
        <p:spPr>
          <a:xfrm>
            <a:off x="608330" y="1586230"/>
            <a:ext cx="8099425" cy="3372485"/>
          </a:xfrm>
          <a:prstGeom prst="rect">
            <a:avLst/>
          </a:prstGeom>
          <a:noFill/>
          <a:ln w="9525">
            <a:noFill/>
          </a:ln>
        </p:spPr>
      </p:pic>
      <p:sp>
        <p:nvSpPr>
          <p:cNvPr id="3075" name="Text Box 4"/>
          <p:cNvSpPr txBox="1"/>
          <p:nvPr/>
        </p:nvSpPr>
        <p:spPr>
          <a:xfrm>
            <a:off x="6877050" y="5246688"/>
            <a:ext cx="946150" cy="952500"/>
          </a:xfrm>
          <a:prstGeom prst="rect">
            <a:avLst/>
          </a:prstGeom>
          <a:noFill/>
          <a:ln w="9525">
            <a:noFill/>
          </a:ln>
        </p:spPr>
        <p:txBody>
          <a:bodyPr anchor="t">
            <a:spAutoFit/>
          </a:bodyPr>
          <a:p>
            <a:pPr>
              <a:spcBef>
                <a:spcPct val="50000"/>
              </a:spcBef>
            </a:pPr>
            <a:r>
              <a:rPr lang="zh-CN" altLang="en-US" b="1" dirty="0">
                <a:solidFill>
                  <a:schemeClr val="bg1"/>
                </a:solidFill>
                <a:latin typeface="微软雅黑" panose="020B0503020204020204" charset="-122"/>
                <a:ea typeface="微软雅黑" panose="020B0503020204020204" charset="-122"/>
              </a:rPr>
              <a:t>杨诗洲      </a:t>
            </a:r>
            <a:endParaRPr lang="en-US" altLang="zh-CN" b="1" dirty="0">
              <a:solidFill>
                <a:schemeClr val="bg1"/>
              </a:solidFill>
              <a:latin typeface="微软雅黑" panose="020B0503020204020204" charset="-122"/>
              <a:ea typeface="微软雅黑" panose="020B0503020204020204" charset="-122"/>
            </a:endParaRPr>
          </a:p>
        </p:txBody>
      </p:sp>
      <p:sp>
        <p:nvSpPr>
          <p:cNvPr id="6147" name="Text Box 4"/>
          <p:cNvSpPr txBox="1"/>
          <p:nvPr/>
        </p:nvSpPr>
        <p:spPr>
          <a:xfrm>
            <a:off x="6101715" y="5247005"/>
            <a:ext cx="2605405" cy="521970"/>
          </a:xfrm>
          <a:prstGeom prst="rect">
            <a:avLst/>
          </a:prstGeom>
          <a:noFill/>
          <a:ln w="9525">
            <a:noFill/>
          </a:ln>
        </p:spPr>
        <p:txBody>
          <a:bodyPr wrap="square" anchor="t">
            <a:spAutoFit/>
          </a:bodyPr>
          <a:p>
            <a:pPr>
              <a:spcBef>
                <a:spcPct val="50000"/>
              </a:spcBef>
            </a:pPr>
            <a:r>
              <a:rPr lang="zh-CN" altLang="en-US"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主讲：杨诗洲 </a:t>
            </a:r>
            <a:r>
              <a:rPr lang="zh-CN" alt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charset="-122"/>
                <a:ea typeface="微软雅黑" panose="020B0503020204020204" charset="-122"/>
              </a:rPr>
              <a:t>     </a:t>
            </a:r>
            <a:endParaRPr lang="zh-CN" alt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charset="-122"/>
              <a:ea typeface="微软雅黑" panose="020B0503020204020204" charset="-122"/>
            </a:endParaRPr>
          </a:p>
        </p:txBody>
      </p:sp>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矩形 130049"/>
          <p:cNvSpPr/>
          <p:nvPr/>
        </p:nvSpPr>
        <p:spPr>
          <a:xfrm>
            <a:off x="715328" y="187008"/>
            <a:ext cx="7632700" cy="5796280"/>
          </a:xfrm>
          <a:prstGeom prst="rect">
            <a:avLst/>
          </a:prstGeom>
          <a:noFill/>
          <a:ln w="9525">
            <a:noFill/>
          </a:ln>
        </p:spPr>
        <p:txBody>
          <a:bodyPr wrap="square" anchor="t">
            <a:spAutoFit/>
          </a:bodyPr>
          <a:p>
            <a:pPr>
              <a:lnSpc>
                <a:spcPct val="200000"/>
              </a:lnSpc>
              <a:buNone/>
            </a:pPr>
            <a:r>
              <a:rPr lang="zh-CN" altLang="en-US" sz="3600" dirty="0">
                <a:sym typeface="+mn-ea"/>
              </a:rPr>
              <a:t>〔解〕  混凝土的实验室配合比折算为</a:t>
            </a:r>
            <a:r>
              <a:rPr lang="en-US" altLang="zh-CN" sz="3600">
                <a:sym typeface="+mn-ea"/>
              </a:rPr>
              <a:t>1:</a:t>
            </a:r>
            <a:r>
              <a:rPr lang="en-US" altLang="zh-CN" sz="3600" i="1">
                <a:sym typeface="+mn-ea"/>
              </a:rPr>
              <a:t>s</a:t>
            </a:r>
            <a:r>
              <a:rPr lang="en-US" altLang="zh-CN" sz="3600">
                <a:sym typeface="+mn-ea"/>
              </a:rPr>
              <a:t>:</a:t>
            </a:r>
            <a:r>
              <a:rPr lang="en-US" altLang="zh-CN" sz="3600" i="1">
                <a:sym typeface="+mn-ea"/>
              </a:rPr>
              <a:t>g</a:t>
            </a:r>
            <a:r>
              <a:rPr lang="en-US" altLang="zh-CN" sz="3600">
                <a:sym typeface="+mn-ea"/>
              </a:rPr>
              <a:t>:</a:t>
            </a:r>
            <a:r>
              <a:rPr lang="en-US" altLang="zh-CN" sz="3600" i="1">
                <a:sym typeface="+mn-ea"/>
              </a:rPr>
              <a:t>w</a:t>
            </a:r>
            <a:r>
              <a:rPr lang="zh-CN" altLang="en-US" sz="3600" dirty="0">
                <a:sym typeface="+mn-ea"/>
              </a:rPr>
              <a:t>＝</a:t>
            </a:r>
            <a:r>
              <a:rPr lang="en-US" altLang="zh-CN" sz="3600" dirty="0">
                <a:sym typeface="+mn-ea"/>
              </a:rPr>
              <a:t>1:2.93:3.93:0.71</a:t>
            </a:r>
            <a:r>
              <a:rPr lang="zh-CN" altLang="en-US" sz="3600" dirty="0">
                <a:sym typeface="+mn-ea"/>
              </a:rPr>
              <a:t>，将原材料的含水率考虑进去后计算出施工配合比为：</a:t>
            </a:r>
            <a:r>
              <a:rPr lang="en-US" altLang="zh-CN" sz="3600" dirty="0">
                <a:sym typeface="+mn-ea"/>
              </a:rPr>
              <a:t>1:3.03:3.98:0.56</a:t>
            </a:r>
            <a:r>
              <a:rPr lang="zh-CN" altLang="en-US" sz="3600" dirty="0">
                <a:sym typeface="+mn-ea"/>
              </a:rPr>
              <a:t>，每搅拌一罐混凝土水泥用量为：</a:t>
            </a:r>
            <a:r>
              <a:rPr lang="en-US" altLang="zh-CN" sz="3600" dirty="0">
                <a:sym typeface="+mn-ea"/>
              </a:rPr>
              <a:t>280×0.4kg</a:t>
            </a:r>
            <a:r>
              <a:rPr lang="zh-CN" altLang="en-US" sz="3600" dirty="0">
                <a:sym typeface="+mn-ea"/>
              </a:rPr>
              <a:t>＝</a:t>
            </a:r>
            <a:r>
              <a:rPr lang="en-US" altLang="zh-CN" sz="3600" dirty="0">
                <a:sym typeface="+mn-ea"/>
              </a:rPr>
              <a:t>112kg(</a:t>
            </a:r>
            <a:r>
              <a:rPr lang="zh-CN" altLang="en-US" sz="3600" dirty="0">
                <a:sym typeface="+mn-ea"/>
              </a:rPr>
              <a:t>实际使用两袋水泥，即水泥用量为</a:t>
            </a:r>
            <a:r>
              <a:rPr lang="en-US" altLang="zh-CN" sz="3600" dirty="0">
                <a:sym typeface="+mn-ea"/>
              </a:rPr>
              <a:t>100kg)</a:t>
            </a:r>
            <a:r>
              <a:rPr lang="zh-CN" altLang="en-US" sz="3600" dirty="0">
                <a:sym typeface="+mn-ea"/>
              </a:rPr>
              <a:t>，则</a:t>
            </a:r>
            <a:endParaRPr lang="zh-CN" altLang="en-US" sz="3600" dirty="0">
              <a:sym typeface="+mn-ea"/>
            </a:endParaRPr>
          </a:p>
          <a:p>
            <a:pPr>
              <a:lnSpc>
                <a:spcPct val="200000"/>
              </a:lnSpc>
              <a:buNone/>
            </a:pPr>
            <a:r>
              <a:rPr lang="zh-CN" altLang="en-US" sz="3600" dirty="0">
                <a:sym typeface="+mn-ea"/>
              </a:rPr>
              <a:t>搅拌一罐混凝土的砂用量为：</a:t>
            </a:r>
            <a:r>
              <a:rPr lang="en-US" altLang="zh-CN" sz="3600" dirty="0">
                <a:sym typeface="+mn-ea"/>
              </a:rPr>
              <a:t>100×3.03kg</a:t>
            </a:r>
            <a:r>
              <a:rPr lang="zh-CN" altLang="en-US" sz="3600" dirty="0">
                <a:sym typeface="+mn-ea"/>
              </a:rPr>
              <a:t>＝</a:t>
            </a:r>
            <a:r>
              <a:rPr lang="en-US" altLang="zh-CN" sz="3600" dirty="0">
                <a:sym typeface="+mn-ea"/>
              </a:rPr>
              <a:t>303kg</a:t>
            </a:r>
            <a:r>
              <a:rPr lang="zh-CN" altLang="en-US" sz="3600" dirty="0">
                <a:sym typeface="+mn-ea"/>
              </a:rPr>
              <a:t>；</a:t>
            </a:r>
            <a:endParaRPr lang="zh-CN" altLang="en-US" sz="3600" dirty="0"/>
          </a:p>
          <a:p>
            <a:pPr>
              <a:lnSpc>
                <a:spcPct val="200000"/>
              </a:lnSpc>
              <a:buNone/>
            </a:pPr>
            <a:r>
              <a:rPr lang="zh-CN" altLang="en-US" sz="3600" dirty="0">
                <a:sym typeface="+mn-ea"/>
              </a:rPr>
              <a:t>   搅拌一罐混凝土的石用量为：</a:t>
            </a:r>
            <a:r>
              <a:rPr lang="en-US" altLang="zh-CN" sz="3600" dirty="0">
                <a:sym typeface="+mn-ea"/>
              </a:rPr>
              <a:t>100×3.98kg</a:t>
            </a:r>
            <a:r>
              <a:rPr lang="zh-CN" altLang="en-US" sz="3600" dirty="0">
                <a:sym typeface="+mn-ea"/>
              </a:rPr>
              <a:t>＝</a:t>
            </a:r>
            <a:r>
              <a:rPr lang="en-US" altLang="zh-CN" sz="3600" dirty="0">
                <a:sym typeface="+mn-ea"/>
              </a:rPr>
              <a:t>398kg</a:t>
            </a:r>
            <a:r>
              <a:rPr lang="zh-CN" altLang="en-US" sz="3600" dirty="0">
                <a:sym typeface="+mn-ea"/>
              </a:rPr>
              <a:t>；</a:t>
            </a:r>
            <a:endParaRPr lang="zh-CN" altLang="en-US" sz="3600" dirty="0"/>
          </a:p>
          <a:p>
            <a:pPr>
              <a:lnSpc>
                <a:spcPct val="200000"/>
              </a:lnSpc>
              <a:buNone/>
            </a:pPr>
            <a:r>
              <a:rPr lang="zh-CN" altLang="en-US" sz="3600" dirty="0">
                <a:sym typeface="+mn-ea"/>
              </a:rPr>
              <a:t>   搅拌一罐混凝土的水用量为：</a:t>
            </a:r>
            <a:r>
              <a:rPr lang="en-US" altLang="zh-CN" sz="3600" dirty="0">
                <a:sym typeface="+mn-ea"/>
              </a:rPr>
              <a:t>100×0.56kg</a:t>
            </a:r>
            <a:r>
              <a:rPr lang="zh-CN" altLang="en-US" sz="3600" dirty="0">
                <a:sym typeface="+mn-ea"/>
              </a:rPr>
              <a:t>＝</a:t>
            </a:r>
            <a:r>
              <a:rPr lang="en-US" altLang="zh-CN" sz="3600" dirty="0">
                <a:sym typeface="+mn-ea"/>
              </a:rPr>
              <a:t>56kg</a:t>
            </a:r>
            <a:r>
              <a:rPr lang="zh-CN" altLang="en-US" sz="3600" dirty="0">
                <a:sym typeface="+mn-ea"/>
              </a:rPr>
              <a:t>。</a:t>
            </a:r>
            <a:endParaRPr lang="en-US" altLang="x-none" sz="3600" b="0" baseline="0"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advTm="11100">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文本框 131073">
            <a:hlinkClick r:id="" action="ppaction://hlinkshowjump?jump=nextslide"/>
          </p:cNvPr>
          <p:cNvSpPr txBox="1"/>
          <p:nvPr/>
        </p:nvSpPr>
        <p:spPr>
          <a:xfrm>
            <a:off x="539750" y="620713"/>
            <a:ext cx="5334000" cy="583565"/>
          </a:xfrm>
          <a:prstGeom prst="rect">
            <a:avLst/>
          </a:prstGeom>
          <a:noFill/>
          <a:ln w="9525">
            <a:noFill/>
          </a:ln>
        </p:spPr>
        <p:txBody>
          <a:bodyPr anchor="t">
            <a:spAutoFit/>
          </a:bodyPr>
          <a:p>
            <a:pPr lvl="0" indent="0">
              <a:spcBef>
                <a:spcPct val="50000"/>
              </a:spcBef>
            </a:pPr>
            <a:r>
              <a:rPr lang="en-US" altLang="x-none" sz="3200" baseline="0" dirty="0">
                <a:latin typeface="楷体_GB2312" pitchFamily="1" charset="-122"/>
                <a:ea typeface="楷体_GB2312" pitchFamily="1" charset="-122"/>
              </a:rPr>
              <a:t>3.3 </a:t>
            </a:r>
            <a:r>
              <a:rPr lang="zh-CN" altLang="en-US" sz="3200" baseline="0" dirty="0">
                <a:latin typeface="楷体_GB2312" pitchFamily="1" charset="-122"/>
                <a:ea typeface="楷体_GB2312" pitchFamily="1" charset="-122"/>
              </a:rPr>
              <a:t>混凝土的搅拌</a:t>
            </a:r>
            <a:endParaRPr lang="zh-CN" altLang="en-US" sz="3200" baseline="0" dirty="0">
              <a:latin typeface="楷体_GB2312" pitchFamily="1" charset="-122"/>
              <a:ea typeface="楷体_GB2312" pitchFamily="1" charset="-122"/>
            </a:endParaRPr>
          </a:p>
        </p:txBody>
      </p:sp>
      <p:sp>
        <p:nvSpPr>
          <p:cNvPr id="13314" name="直接连接符 131074"/>
          <p:cNvSpPr/>
          <p:nvPr/>
        </p:nvSpPr>
        <p:spPr>
          <a:xfrm>
            <a:off x="0" y="1484313"/>
            <a:ext cx="9144000" cy="0"/>
          </a:xfrm>
          <a:prstGeom prst="line">
            <a:avLst/>
          </a:prstGeom>
          <a:ln w="9525" cap="flat" cmpd="sng">
            <a:solidFill>
              <a:schemeClr val="tx2"/>
            </a:solidFill>
            <a:prstDash val="solid"/>
            <a:round/>
            <a:headEnd type="none" w="med" len="med"/>
            <a:tailEnd type="none" w="med" len="med"/>
          </a:ln>
        </p:spPr>
        <p:txBody>
          <a:bodyPr anchor="t"/>
          <a:p>
            <a:pPr lvl="0" indent="0"/>
            <a:endParaRPr lang="zh-CN" altLang="en-US">
              <a:latin typeface="Times New Roman" panose="02020603050405020304" pitchFamily="18" charset="0"/>
              <a:ea typeface="宋体" panose="02010600030101010101" pitchFamily="2" charset="-122"/>
            </a:endParaRPr>
          </a:p>
        </p:txBody>
      </p:sp>
      <p:sp>
        <p:nvSpPr>
          <p:cNvPr id="13315" name="矩形 131075"/>
          <p:cNvSpPr/>
          <p:nvPr/>
        </p:nvSpPr>
        <p:spPr>
          <a:xfrm>
            <a:off x="827088" y="1773238"/>
            <a:ext cx="7772400" cy="1989137"/>
          </a:xfrm>
          <a:prstGeom prst="rect">
            <a:avLst/>
          </a:prstGeom>
          <a:noFill/>
          <a:ln w="9525">
            <a:noFill/>
          </a:ln>
        </p:spPr>
        <p:txBody>
          <a:bodyPr anchor="t"/>
          <a:p>
            <a:pPr lvl="0" indent="0" algn="just">
              <a:lnSpc>
                <a:spcPct val="160000"/>
              </a:lnSpc>
              <a:spcBef>
                <a:spcPct val="10000"/>
              </a:spcBef>
              <a:buClr>
                <a:srgbClr val="FFFF66"/>
              </a:buClr>
              <a:buSzPct val="120000"/>
              <a:buFont typeface="Wingdings" panose="05000000000000000000" pitchFamily="2" charset="2"/>
              <a:buNone/>
            </a:pPr>
            <a:r>
              <a:rPr lang="zh-CN" altLang="en-US" sz="2000" b="0" baseline="0" dirty="0">
                <a:solidFill>
                  <a:schemeClr val="tx1"/>
                </a:solidFill>
                <a:latin typeface="宋体" panose="02010600030101010101" pitchFamily="2" charset="-122"/>
                <a:ea typeface="宋体" panose="02010600030101010101" pitchFamily="2" charset="-122"/>
              </a:rPr>
              <a:t>　　</a:t>
            </a:r>
            <a:r>
              <a:rPr lang="zh-CN" altLang="en-US" sz="2400" baseline="0" dirty="0">
                <a:latin typeface="宋体" panose="02010600030101010101" pitchFamily="2" charset="-122"/>
                <a:ea typeface="Courier New" panose="02070309020205020404" pitchFamily="49" charset="0"/>
              </a:rPr>
              <a:t>混凝土搅拌</a:t>
            </a:r>
            <a:r>
              <a:rPr lang="zh-CN" altLang="en-US" sz="2400" b="0" baseline="0" dirty="0">
                <a:solidFill>
                  <a:schemeClr val="tx1"/>
                </a:solidFill>
                <a:latin typeface="宋体" panose="02010600030101010101" pitchFamily="2" charset="-122"/>
                <a:ea typeface="Courier New" panose="02070309020205020404" pitchFamily="49" charset="0"/>
              </a:rPr>
              <a:t>，是将水、水泥和粗细骨料进行均匀拌和及混合的过程。同时，通过搅拌还要使</a:t>
            </a:r>
            <a:r>
              <a:rPr lang="zh-CN" altLang="en-US" sz="2400" b="0" baseline="0" dirty="0">
                <a:solidFill>
                  <a:schemeClr val="tx1"/>
                </a:solidFill>
                <a:latin typeface="宋体" panose="02010600030101010101" pitchFamily="2" charset="-122"/>
                <a:ea typeface="宋体" panose="02010600030101010101" pitchFamily="2" charset="-122"/>
              </a:rPr>
              <a:t>材料达到强化、塑化的作用。 </a:t>
            </a:r>
            <a:endParaRPr lang="zh-CN" altLang="en-US" sz="2400" b="0" baseline="0" dirty="0">
              <a:solidFill>
                <a:schemeClr val="tx1"/>
              </a:solidFill>
              <a:latin typeface="宋体" panose="02010600030101010101" pitchFamily="2" charset="-122"/>
              <a:ea typeface="宋体" panose="02010600030101010101" pitchFamily="2" charset="-122"/>
            </a:endParaRPr>
          </a:p>
        </p:txBody>
      </p:sp>
      <p:sp>
        <p:nvSpPr>
          <p:cNvPr id="13316" name="文本框 131076">
            <a:hlinkClick r:id="" action="ppaction://hlinkshowjump?jump=nextslide"/>
          </p:cNvPr>
          <p:cNvSpPr txBox="1"/>
          <p:nvPr/>
        </p:nvSpPr>
        <p:spPr>
          <a:xfrm>
            <a:off x="611188" y="4005263"/>
            <a:ext cx="4325937" cy="521970"/>
          </a:xfrm>
          <a:prstGeom prst="rect">
            <a:avLst/>
          </a:prstGeom>
          <a:noFill/>
          <a:ln w="9525">
            <a:noFill/>
          </a:ln>
        </p:spPr>
        <p:txBody>
          <a:bodyPr anchor="t">
            <a:spAutoFit/>
          </a:bodyPr>
          <a:p>
            <a:pPr lvl="0" indent="0">
              <a:spcBef>
                <a:spcPct val="50000"/>
              </a:spcBef>
            </a:pPr>
            <a:r>
              <a:rPr lang="en-US" altLang="x-none" baseline="0" dirty="0">
                <a:latin typeface="楷体_GB2312" pitchFamily="1" charset="-122"/>
                <a:ea typeface="楷体_GB2312" pitchFamily="1" charset="-122"/>
              </a:rPr>
              <a:t>3.3.1 </a:t>
            </a:r>
            <a:r>
              <a:rPr lang="zh-CN" altLang="en-US" baseline="0" dirty="0">
                <a:latin typeface="楷体_GB2312" pitchFamily="1" charset="-122"/>
                <a:ea typeface="楷体_GB2312" pitchFamily="1" charset="-122"/>
              </a:rPr>
              <a:t>混凝土搅拌机</a:t>
            </a:r>
            <a:endParaRPr lang="zh-CN" altLang="en-US" baseline="0" dirty="0">
              <a:latin typeface="楷体_GB2312" pitchFamily="1" charset="-122"/>
              <a:ea typeface="楷体_GB2312" pitchFamily="1" charset="-122"/>
            </a:endParaRPr>
          </a:p>
        </p:txBody>
      </p:sp>
      <p:sp>
        <p:nvSpPr>
          <p:cNvPr id="13317" name="矩形 131077"/>
          <p:cNvSpPr/>
          <p:nvPr/>
        </p:nvSpPr>
        <p:spPr>
          <a:xfrm>
            <a:off x="990600" y="4724400"/>
            <a:ext cx="7613650" cy="1177925"/>
          </a:xfrm>
          <a:prstGeom prst="rect">
            <a:avLst/>
          </a:prstGeom>
          <a:noFill/>
          <a:ln w="9525">
            <a:noFill/>
          </a:ln>
        </p:spPr>
        <p:txBody>
          <a:bodyPr anchor="t"/>
          <a:p>
            <a:pPr marL="285750" lvl="0" indent="-285750" algn="just">
              <a:lnSpc>
                <a:spcPct val="150000"/>
              </a:lnSpc>
              <a:spcBef>
                <a:spcPct val="20000"/>
              </a:spcBef>
              <a:buClr>
                <a:srgbClr val="FFFF66"/>
              </a:buClr>
              <a:buSzPct val="120000"/>
              <a:buFont typeface="Wingdings" panose="05000000000000000000" pitchFamily="2" charset="2"/>
              <a:buChar char="§"/>
            </a:pPr>
            <a:r>
              <a:rPr lang="zh-CN" altLang="en-US" sz="2400" b="0" baseline="0" dirty="0">
                <a:solidFill>
                  <a:schemeClr val="tx1"/>
                </a:solidFill>
                <a:latin typeface="宋体" panose="02010600030101010101" pitchFamily="2" charset="-122"/>
                <a:ea typeface="宋体" panose="02010600030101010101" pitchFamily="2" charset="-122"/>
              </a:rPr>
              <a:t>混凝土搅拌机按搅拌原理分为</a:t>
            </a:r>
            <a:r>
              <a:rPr lang="zh-CN" altLang="en-US" sz="2400" b="0" baseline="0" dirty="0">
                <a:latin typeface="宋体" panose="02010600030101010101" pitchFamily="2" charset="-122"/>
                <a:ea typeface="宋体" panose="02010600030101010101" pitchFamily="2" charset="-122"/>
              </a:rPr>
              <a:t>自落式</a:t>
            </a:r>
            <a:r>
              <a:rPr lang="zh-CN" altLang="en-US" sz="2400" b="0" baseline="0" dirty="0">
                <a:solidFill>
                  <a:schemeClr val="tx1"/>
                </a:solidFill>
                <a:latin typeface="宋体" panose="02010600030101010101" pitchFamily="2" charset="-122"/>
                <a:ea typeface="宋体" panose="02010600030101010101" pitchFamily="2" charset="-122"/>
              </a:rPr>
              <a:t>和</a:t>
            </a:r>
            <a:r>
              <a:rPr lang="zh-CN" altLang="en-US" sz="2400" b="0" baseline="0" dirty="0">
                <a:latin typeface="宋体" panose="02010600030101010101" pitchFamily="2" charset="-122"/>
                <a:ea typeface="宋体" panose="02010600030101010101" pitchFamily="2" charset="-122"/>
              </a:rPr>
              <a:t>强制式</a:t>
            </a:r>
            <a:r>
              <a:rPr lang="zh-CN" altLang="en-US" sz="2400" b="0" baseline="0" dirty="0">
                <a:solidFill>
                  <a:schemeClr val="tx1"/>
                </a:solidFill>
                <a:latin typeface="宋体" panose="02010600030101010101" pitchFamily="2" charset="-122"/>
                <a:ea typeface="宋体" panose="02010600030101010101" pitchFamily="2" charset="-122"/>
              </a:rPr>
              <a:t>两类。</a:t>
            </a:r>
            <a:endParaRPr lang="zh-CN" altLang="en-US" sz="2400" b="0" baseline="0"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advTm="11100">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矩形 132097"/>
          <p:cNvSpPr/>
          <p:nvPr/>
        </p:nvSpPr>
        <p:spPr>
          <a:xfrm>
            <a:off x="611188" y="1052513"/>
            <a:ext cx="8153400" cy="4824412"/>
          </a:xfrm>
          <a:prstGeom prst="rect">
            <a:avLst/>
          </a:prstGeom>
          <a:noFill/>
          <a:ln w="9525">
            <a:noFill/>
          </a:ln>
        </p:spPr>
        <p:txBody>
          <a:bodyPr anchor="t"/>
          <a:p>
            <a:pPr marL="285750" lvl="0" indent="-285750" algn="just">
              <a:lnSpc>
                <a:spcPct val="160000"/>
              </a:lnSpc>
              <a:spcBef>
                <a:spcPct val="25000"/>
              </a:spcBef>
              <a:buClr>
                <a:srgbClr val="FFFF66"/>
              </a:buClr>
              <a:buSzPct val="120000"/>
              <a:buFont typeface="Wingdings" panose="05000000000000000000" pitchFamily="2" charset="2"/>
              <a:buChar char="§"/>
            </a:pPr>
            <a:r>
              <a:rPr lang="zh-CN" altLang="en-US" sz="2400" b="0" baseline="0" dirty="0">
                <a:solidFill>
                  <a:schemeClr val="tx1"/>
                </a:solidFill>
                <a:latin typeface="宋体" panose="02010600030101010101" pitchFamily="2" charset="-122"/>
                <a:ea typeface="宋体" panose="02010600030101010101" pitchFamily="2" charset="-122"/>
              </a:rPr>
              <a:t>混凝土搅拌机按搅拌原理分为</a:t>
            </a:r>
            <a:r>
              <a:rPr lang="zh-CN" altLang="en-US" sz="2400" b="0" baseline="0" dirty="0">
                <a:latin typeface="宋体" panose="02010600030101010101" pitchFamily="2" charset="-122"/>
                <a:ea typeface="宋体" panose="02010600030101010101" pitchFamily="2" charset="-122"/>
              </a:rPr>
              <a:t>自落式</a:t>
            </a:r>
            <a:r>
              <a:rPr lang="zh-CN" altLang="en-US" sz="2400" b="0" baseline="0" dirty="0">
                <a:solidFill>
                  <a:schemeClr val="tx1"/>
                </a:solidFill>
                <a:latin typeface="宋体" panose="02010600030101010101" pitchFamily="2" charset="-122"/>
                <a:ea typeface="宋体" panose="02010600030101010101" pitchFamily="2" charset="-122"/>
              </a:rPr>
              <a:t>和</a:t>
            </a:r>
            <a:r>
              <a:rPr lang="zh-CN" altLang="en-US" sz="2400" b="0" baseline="0" dirty="0">
                <a:latin typeface="宋体" panose="02010600030101010101" pitchFamily="2" charset="-122"/>
                <a:ea typeface="宋体" panose="02010600030101010101" pitchFamily="2" charset="-122"/>
              </a:rPr>
              <a:t>强制式</a:t>
            </a:r>
            <a:r>
              <a:rPr lang="zh-CN" altLang="en-US" sz="2400" b="0" baseline="0" dirty="0">
                <a:solidFill>
                  <a:schemeClr val="tx1"/>
                </a:solidFill>
                <a:latin typeface="宋体" panose="02010600030101010101" pitchFamily="2" charset="-122"/>
                <a:ea typeface="宋体" panose="02010600030101010101" pitchFamily="2" charset="-122"/>
              </a:rPr>
              <a:t>两类。</a:t>
            </a:r>
            <a:endParaRPr lang="zh-CN" altLang="en-US" sz="2400" b="0" baseline="0" dirty="0">
              <a:solidFill>
                <a:schemeClr val="tx1"/>
              </a:solidFill>
              <a:latin typeface="宋体" panose="02010600030101010101" pitchFamily="2" charset="-122"/>
              <a:ea typeface="宋体" panose="02010600030101010101" pitchFamily="2" charset="-122"/>
            </a:endParaRPr>
          </a:p>
          <a:p>
            <a:pPr marL="285750" lvl="0" indent="-285750" algn="just">
              <a:lnSpc>
                <a:spcPct val="160000"/>
              </a:lnSpc>
              <a:spcBef>
                <a:spcPct val="25000"/>
              </a:spcBef>
              <a:buClr>
                <a:srgbClr val="FFFF66"/>
              </a:buClr>
              <a:buSzPct val="120000"/>
              <a:buFont typeface="Wingdings" panose="05000000000000000000" pitchFamily="2" charset="2"/>
              <a:buChar char="§"/>
            </a:pPr>
            <a:r>
              <a:rPr lang="zh-CN" altLang="en-US" sz="2400" b="0" baseline="0" dirty="0">
                <a:latin typeface="宋体" panose="02010600030101010101" pitchFamily="2" charset="-122"/>
                <a:ea typeface="Courier New" panose="02070309020205020404" pitchFamily="49" charset="0"/>
              </a:rPr>
              <a:t>自落式搅拌机</a:t>
            </a:r>
            <a:r>
              <a:rPr lang="zh-CN" altLang="en-US" sz="2400" b="0" baseline="0" dirty="0">
                <a:solidFill>
                  <a:schemeClr val="tx1"/>
                </a:solidFill>
                <a:latin typeface="宋体" panose="02010600030101010101" pitchFamily="2" charset="-122"/>
                <a:ea typeface="Courier New" panose="02070309020205020404" pitchFamily="49" charset="0"/>
              </a:rPr>
              <a:t>多用于搅拌塑性混凝土和</a:t>
            </a:r>
            <a:r>
              <a:rPr lang="zh-CN" altLang="en-US" sz="2400" b="0" baseline="0" dirty="0">
                <a:solidFill>
                  <a:schemeClr val="tx1"/>
                </a:solidFill>
                <a:latin typeface="宋体" panose="02010600030101010101" pitchFamily="2" charset="-122"/>
                <a:ea typeface="宋体" panose="02010600030101010101" pitchFamily="2" charset="-122"/>
              </a:rPr>
              <a:t>低流动性混凝土，根据其构造的不同又分为若干种，见</a:t>
            </a:r>
            <a:r>
              <a:rPr lang="zh-CN" altLang="en-US" sz="2400" u="sng" baseline="0" dirty="0">
                <a:solidFill>
                  <a:srgbClr val="00FF00"/>
                </a:solidFill>
                <a:latin typeface="宋体" panose="02010600030101010101" pitchFamily="2" charset="-122"/>
                <a:ea typeface="宋体" panose="02010600030101010101" pitchFamily="2" charset="-122"/>
                <a:hlinkClick r:id="rId1" action="ppaction://hlinksldjump"/>
              </a:rPr>
              <a:t>表</a:t>
            </a:r>
            <a:r>
              <a:rPr lang="en-US" altLang="zh-CN" sz="2400" u="sng" baseline="0" dirty="0">
                <a:solidFill>
                  <a:srgbClr val="00FF00"/>
                </a:solidFill>
                <a:latin typeface="宋体" panose="02010600030101010101" pitchFamily="2" charset="-122"/>
                <a:ea typeface="宋体" panose="02010600030101010101" pitchFamily="2" charset="-122"/>
                <a:hlinkClick r:id="rId1" action="ppaction://hlinksldjump"/>
              </a:rPr>
              <a:t>3</a:t>
            </a:r>
            <a:r>
              <a:rPr lang="en-US" altLang="zh-CN" sz="2400" u="sng" baseline="0" dirty="0">
                <a:solidFill>
                  <a:srgbClr val="00FF00"/>
                </a:solidFill>
                <a:latin typeface="宋体" panose="02010600030101010101" pitchFamily="2" charset="-122"/>
                <a:ea typeface="宋体" panose="02010600030101010101" pitchFamily="2" charset="-122"/>
              </a:rPr>
              <a:t>.2</a:t>
            </a:r>
            <a:r>
              <a:rPr lang="zh-CN" altLang="en-US" sz="2400" b="0" baseline="0" dirty="0">
                <a:solidFill>
                  <a:schemeClr val="tx1"/>
                </a:solidFill>
                <a:latin typeface="宋体" panose="02010600030101010101" pitchFamily="2" charset="-122"/>
                <a:ea typeface="宋体" panose="02010600030101010101" pitchFamily="2" charset="-122"/>
              </a:rPr>
              <a:t>。</a:t>
            </a:r>
            <a:endParaRPr lang="zh-CN" altLang="en-US" sz="2400" b="0" baseline="0" dirty="0">
              <a:solidFill>
                <a:schemeClr val="tx1"/>
              </a:solidFill>
              <a:latin typeface="宋体" panose="02010600030101010101" pitchFamily="2" charset="-122"/>
              <a:ea typeface="宋体" panose="02010600030101010101" pitchFamily="2" charset="-122"/>
            </a:endParaRPr>
          </a:p>
          <a:p>
            <a:pPr marL="285750" lvl="0" indent="-285750" algn="just">
              <a:lnSpc>
                <a:spcPct val="160000"/>
              </a:lnSpc>
              <a:spcBef>
                <a:spcPct val="25000"/>
              </a:spcBef>
              <a:buClr>
                <a:srgbClr val="FFFF66"/>
              </a:buClr>
              <a:buSzPct val="120000"/>
              <a:buFont typeface="Wingdings" panose="05000000000000000000" pitchFamily="2" charset="2"/>
              <a:buChar char="§"/>
            </a:pPr>
            <a:r>
              <a:rPr lang="zh-CN" altLang="en-US" sz="2400" b="0" baseline="0" dirty="0">
                <a:latin typeface="宋体" panose="02010600030101010101" pitchFamily="2" charset="-122"/>
                <a:ea typeface="宋体" panose="02010600030101010101" pitchFamily="2" charset="-122"/>
              </a:rPr>
              <a:t>强制式搅拌机</a:t>
            </a:r>
            <a:r>
              <a:rPr lang="zh-CN" altLang="en-US" sz="2400" b="0" baseline="0" dirty="0">
                <a:solidFill>
                  <a:schemeClr val="tx1"/>
                </a:solidFill>
                <a:latin typeface="宋体" panose="02010600030101010101" pitchFamily="2" charset="-122"/>
                <a:ea typeface="宋体" panose="02010600030101010101" pitchFamily="2" charset="-122"/>
              </a:rPr>
              <a:t>多用于搅拌干硬性混凝土和轻骨料混凝土，也可以搅拌低流动性混凝土。强制式搅拌机又分为</a:t>
            </a:r>
            <a:r>
              <a:rPr lang="zh-CN" altLang="en-US" sz="2400" b="0" baseline="0" dirty="0">
                <a:latin typeface="宋体" panose="02010600030101010101" pitchFamily="2" charset="-122"/>
                <a:ea typeface="宋体" panose="02010600030101010101" pitchFamily="2" charset="-122"/>
              </a:rPr>
              <a:t>立轴式</a:t>
            </a:r>
            <a:r>
              <a:rPr lang="zh-CN" altLang="en-US" sz="2400" b="0" baseline="0" dirty="0">
                <a:solidFill>
                  <a:schemeClr val="tx1"/>
                </a:solidFill>
                <a:latin typeface="宋体" panose="02010600030101010101" pitchFamily="2" charset="-122"/>
                <a:ea typeface="宋体" panose="02010600030101010101" pitchFamily="2" charset="-122"/>
              </a:rPr>
              <a:t>和</a:t>
            </a:r>
            <a:r>
              <a:rPr lang="zh-CN" altLang="en-US" sz="2400" b="0" baseline="0" dirty="0">
                <a:latin typeface="宋体" panose="02010600030101010101" pitchFamily="2" charset="-122"/>
                <a:ea typeface="宋体" panose="02010600030101010101" pitchFamily="2" charset="-122"/>
              </a:rPr>
              <a:t>卧轴式</a:t>
            </a:r>
            <a:r>
              <a:rPr lang="zh-CN" altLang="en-US" sz="2400" b="0" baseline="0" dirty="0">
                <a:solidFill>
                  <a:schemeClr val="tx1"/>
                </a:solidFill>
                <a:latin typeface="宋体" panose="02010600030101010101" pitchFamily="2" charset="-122"/>
                <a:ea typeface="宋体" panose="02010600030101010101" pitchFamily="2" charset="-122"/>
              </a:rPr>
              <a:t>两种。卧轴式有单轴、双轴之分，而立轴式又分为涡桨式和行星式，见</a:t>
            </a:r>
            <a:r>
              <a:rPr lang="zh-CN" altLang="en-US" sz="2400" u="sng" baseline="0" dirty="0">
                <a:solidFill>
                  <a:srgbClr val="00FF00"/>
                </a:solidFill>
                <a:latin typeface="宋体" panose="02010600030101010101" pitchFamily="2" charset="-122"/>
                <a:ea typeface="宋体" panose="02010600030101010101" pitchFamily="2" charset="-122"/>
                <a:hlinkClick r:id="rId1" action="ppaction://hlinksldjump"/>
              </a:rPr>
              <a:t>表</a:t>
            </a:r>
            <a:r>
              <a:rPr lang="zh-CN" altLang="en-US" sz="2400" u="sng" baseline="0" dirty="0">
                <a:solidFill>
                  <a:srgbClr val="00FF00"/>
                </a:solidFill>
                <a:latin typeface="宋体" panose="02010600030101010101" pitchFamily="2" charset="-122"/>
                <a:ea typeface="宋体" panose="02010600030101010101" pitchFamily="2" charset="-122"/>
                <a:cs typeface="+mn-ea"/>
                <a:hlinkClick r:id="rId1" action="ppaction://hlinksldjump"/>
              </a:rPr>
              <a:t>3.</a:t>
            </a:r>
            <a:r>
              <a:rPr lang="en-US" altLang="zh-CN" sz="2400" u="sng" baseline="0" dirty="0">
                <a:solidFill>
                  <a:srgbClr val="00FF00"/>
                </a:solidFill>
                <a:latin typeface="宋体" panose="02010600030101010101" pitchFamily="2" charset="-122"/>
                <a:ea typeface="宋体" panose="02010600030101010101" pitchFamily="2" charset="-122"/>
                <a:cs typeface="+mn-ea"/>
                <a:hlinkClick r:id="rId1" action="ppaction://hlinksldjump"/>
              </a:rPr>
              <a:t>3</a:t>
            </a:r>
            <a:r>
              <a:rPr lang="zh-CN" altLang="en-US" sz="2400" u="sng" baseline="0" dirty="0">
                <a:solidFill>
                  <a:srgbClr val="00FF00"/>
                </a:solidFill>
                <a:latin typeface="宋体" panose="02010600030101010101" pitchFamily="2" charset="-122"/>
                <a:ea typeface="宋体" panose="02010600030101010101" pitchFamily="2" charset="-122"/>
                <a:cs typeface="+mn-ea"/>
              </a:rPr>
              <a:t>。 </a:t>
            </a:r>
            <a:endParaRPr lang="zh-CN" altLang="en-US" sz="2400" u="sng" baseline="0" dirty="0">
              <a:solidFill>
                <a:srgbClr val="00FF00"/>
              </a:solidFill>
              <a:latin typeface="宋体" panose="02010600030101010101" pitchFamily="2" charset="-122"/>
              <a:ea typeface="宋体" panose="02010600030101010101" pitchFamily="2" charset="-122"/>
              <a:cs typeface="+mn-ea"/>
            </a:endParaRPr>
          </a:p>
        </p:txBody>
      </p:sp>
    </p:spTree>
  </p:cSld>
  <p:clrMapOvr>
    <a:masterClrMapping/>
  </p:clrMapOvr>
  <p:transition advTm="11100">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矩形 133121"/>
          <p:cNvSpPr/>
          <p:nvPr/>
        </p:nvSpPr>
        <p:spPr>
          <a:xfrm>
            <a:off x="2438400" y="609600"/>
            <a:ext cx="4294188" cy="460375"/>
          </a:xfrm>
          <a:prstGeom prst="rect">
            <a:avLst/>
          </a:prstGeom>
          <a:noFill/>
          <a:ln w="9525">
            <a:noFill/>
          </a:ln>
        </p:spPr>
        <p:txBody>
          <a:bodyPr anchor="t">
            <a:spAutoFit/>
          </a:bodyPr>
          <a:p>
            <a:pPr lvl="0" indent="0"/>
            <a:r>
              <a:rPr lang="zh-CN" altLang="en-US" sz="2400" b="0" baseline="0" dirty="0">
                <a:solidFill>
                  <a:srgbClr val="00FF00"/>
                </a:solidFill>
                <a:latin typeface="宋体" panose="02010600030101010101" pitchFamily="2" charset="-122"/>
                <a:ea typeface="宋体" panose="02010600030101010101" pitchFamily="2" charset="-122"/>
              </a:rPr>
              <a:t>表</a:t>
            </a:r>
            <a:r>
              <a:rPr lang="en-US" altLang="zh-CN" sz="2400" b="0" baseline="0" dirty="0">
                <a:solidFill>
                  <a:srgbClr val="00FF00"/>
                </a:solidFill>
                <a:latin typeface="宋体" panose="02010600030101010101" pitchFamily="2" charset="-122"/>
                <a:ea typeface="宋体" panose="02010600030101010101" pitchFamily="2" charset="-122"/>
              </a:rPr>
              <a:t>3</a:t>
            </a:r>
            <a:r>
              <a:rPr lang="zh-CN" altLang="en-US" sz="2400" b="0" baseline="0" dirty="0">
                <a:solidFill>
                  <a:srgbClr val="00FF00"/>
                </a:solidFill>
                <a:latin typeface="宋体" panose="02010600030101010101" pitchFamily="2" charset="-122"/>
                <a:ea typeface="宋体" panose="02010600030101010101" pitchFamily="2" charset="-122"/>
              </a:rPr>
              <a:t>.</a:t>
            </a:r>
            <a:r>
              <a:rPr lang="en-US" altLang="zh-CN" sz="2400" b="0" baseline="0" dirty="0">
                <a:solidFill>
                  <a:srgbClr val="00FF00"/>
                </a:solidFill>
                <a:latin typeface="Times New Roman" panose="02020603050405020304" pitchFamily="18" charset="0"/>
                <a:ea typeface="宋体" panose="02010600030101010101" pitchFamily="2" charset="-122"/>
              </a:rPr>
              <a:t>2</a:t>
            </a:r>
            <a:r>
              <a:rPr lang="zh-CN" altLang="en-US" sz="2400" b="0" baseline="0" dirty="0">
                <a:solidFill>
                  <a:srgbClr val="00FF00"/>
                </a:solidFill>
                <a:latin typeface="Times New Roman" panose="02020603050405020304" pitchFamily="18" charset="0"/>
                <a:ea typeface="宋体" panose="02010600030101010101" pitchFamily="2" charset="-122"/>
              </a:rPr>
              <a:t>　</a:t>
            </a:r>
            <a:r>
              <a:rPr lang="zh-CN" altLang="en-US" sz="2400" b="0" baseline="0" dirty="0">
                <a:solidFill>
                  <a:srgbClr val="00FF00"/>
                </a:solidFill>
                <a:latin typeface="宋体" panose="02010600030101010101" pitchFamily="2" charset="-122"/>
                <a:ea typeface="宋体" panose="02010600030101010101" pitchFamily="2" charset="-122"/>
              </a:rPr>
              <a:t>混凝土搅拌机类型</a:t>
            </a:r>
            <a:endParaRPr lang="zh-CN" altLang="en-US" sz="2400" b="0" baseline="0" dirty="0">
              <a:solidFill>
                <a:srgbClr val="00FF00"/>
              </a:solidFill>
              <a:latin typeface="Times New Roman" panose="02020603050405020304" pitchFamily="18" charset="0"/>
              <a:ea typeface="宋体" panose="02010600030101010101" pitchFamily="2" charset="-122"/>
            </a:endParaRPr>
          </a:p>
        </p:txBody>
      </p:sp>
      <p:graphicFrame>
        <p:nvGraphicFramePr>
          <p:cNvPr id="133123" name="表格 133122"/>
          <p:cNvGraphicFramePr/>
          <p:nvPr/>
        </p:nvGraphicFramePr>
        <p:xfrm>
          <a:off x="533400" y="1371600"/>
          <a:ext cx="8229600" cy="4191000"/>
        </p:xfrm>
        <a:graphic>
          <a:graphicData uri="http://schemas.openxmlformats.org/drawingml/2006/table">
            <a:tbl>
              <a:tblPr/>
              <a:tblGrid>
                <a:gridCol w="1089025"/>
                <a:gridCol w="1087438"/>
                <a:gridCol w="1090612"/>
                <a:gridCol w="1087438"/>
                <a:gridCol w="1089025"/>
                <a:gridCol w="1087437"/>
                <a:gridCol w="1698625"/>
              </a:tblGrid>
              <a:tr h="660400">
                <a:tc gridSpan="3">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buNone/>
                      </a:pPr>
                      <a:r>
                        <a:rPr lang="zh-CN" altLang="en-US" sz="2000">
                          <a:solidFill>
                            <a:schemeClr val="tx1"/>
                          </a:solidFill>
                          <a:latin typeface="宋体" panose="02010600030101010101" pitchFamily="2" charset="-122"/>
                          <a:ea typeface="宋体" panose="02010600030101010101" pitchFamily="2" charset="-122"/>
                        </a:rPr>
                        <a:t>自落式 </a:t>
                      </a:r>
                      <a:endParaRPr lang="zh-CN" altLang="en-US" sz="2000">
                        <a:solidFill>
                          <a:schemeClr val="tx1"/>
                        </a:solidFill>
                        <a:latin typeface="宋体" panose="02010600030101010101" pitchFamily="2" charset="-122"/>
                        <a:ea typeface="宋体" panose="02010600030101010101" pitchFamily="2" charset="-122"/>
                      </a:endParaRPr>
                    </a:p>
                  </a:txBody>
                  <a:tcPr vert="horz"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gridSpan="4">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buNone/>
                      </a:pPr>
                      <a:r>
                        <a:rPr lang="zh-CN" altLang="en-US" sz="2000">
                          <a:solidFill>
                            <a:schemeClr val="tx1"/>
                          </a:solidFill>
                          <a:latin typeface="宋体" panose="02010600030101010101" pitchFamily="2" charset="-122"/>
                          <a:ea typeface="宋体" panose="02010600030101010101" pitchFamily="2" charset="-122"/>
                        </a:rPr>
                        <a:t>强制式 </a:t>
                      </a:r>
                      <a:endParaRPr lang="zh-CN" altLang="en-US" sz="2000">
                        <a:solidFill>
                          <a:schemeClr val="tx1"/>
                        </a:solidFill>
                        <a:latin typeface="宋体" panose="02010600030101010101" pitchFamily="2" charset="-122"/>
                        <a:ea typeface="宋体" panose="02010600030101010101" pitchFamily="2" charset="-122"/>
                      </a:endParaRPr>
                    </a:p>
                  </a:txBody>
                  <a:tcPr vert="horz"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660400">
                <a:tc rowSpan="3">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buNone/>
                      </a:pPr>
                      <a:r>
                        <a:rPr lang="zh-CN" altLang="en-US" sz="2000">
                          <a:solidFill>
                            <a:schemeClr val="tx1"/>
                          </a:solidFill>
                          <a:latin typeface="宋体" panose="02010600030101010101" pitchFamily="2" charset="-122"/>
                          <a:ea typeface="宋体" panose="02010600030101010101" pitchFamily="2" charset="-122"/>
                        </a:rPr>
                        <a:t>鼓 筒 式 </a:t>
                      </a:r>
                      <a:endParaRPr lang="zh-CN" altLang="en-US" sz="2000">
                        <a:solidFill>
                          <a:schemeClr val="tx1"/>
                        </a:solidFill>
                        <a:latin typeface="宋体" panose="02010600030101010101" pitchFamily="2" charset="-122"/>
                        <a:ea typeface="宋体" panose="02010600030101010101" pitchFamily="2" charset="-122"/>
                      </a:endParaRPr>
                    </a:p>
                  </a:txBody>
                  <a:tcPr vert="horz"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buNone/>
                      </a:pPr>
                      <a:r>
                        <a:rPr lang="zh-CN" altLang="en-US" sz="2000">
                          <a:solidFill>
                            <a:schemeClr val="tx1"/>
                          </a:solidFill>
                          <a:latin typeface="宋体" panose="02010600030101010101" pitchFamily="2" charset="-122"/>
                          <a:ea typeface="宋体" panose="02010600030101010101" pitchFamily="2" charset="-122"/>
                        </a:rPr>
                        <a:t>双锥式 </a:t>
                      </a:r>
                      <a:endParaRPr lang="zh-CN" altLang="en-US" sz="2000">
                        <a:solidFill>
                          <a:schemeClr val="tx1"/>
                        </a:solidFill>
                        <a:latin typeface="宋体" panose="02010600030101010101" pitchFamily="2" charset="-122"/>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gridSpan="3">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buNone/>
                      </a:pPr>
                      <a:r>
                        <a:rPr lang="zh-CN" altLang="en-US" sz="2000">
                          <a:solidFill>
                            <a:schemeClr val="tx1"/>
                          </a:solidFill>
                          <a:latin typeface="宋体" panose="02010600030101010101" pitchFamily="2" charset="-122"/>
                          <a:ea typeface="宋体" panose="02010600030101010101" pitchFamily="2" charset="-122"/>
                        </a:rPr>
                        <a:t>立轴式 </a:t>
                      </a:r>
                      <a:endParaRPr lang="zh-CN" altLang="en-US" sz="2000">
                        <a:solidFill>
                          <a:schemeClr val="tx1"/>
                        </a:solidFill>
                        <a:latin typeface="宋体" panose="02010600030101010101" pitchFamily="2" charset="-122"/>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rowSpan="3">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buNone/>
                      </a:pPr>
                      <a:r>
                        <a:rPr lang="zh-CN" altLang="en-US" sz="2000">
                          <a:solidFill>
                            <a:schemeClr val="tx1"/>
                          </a:solidFill>
                          <a:latin typeface="宋体" panose="02010600030101010101" pitchFamily="2" charset="-122"/>
                          <a:ea typeface="宋体" panose="02010600030101010101" pitchFamily="2" charset="-122"/>
                        </a:rPr>
                        <a:t>卧轴式</a:t>
                      </a:r>
                      <a:r>
                        <a:rPr lang="en-US" altLang="zh-CN" sz="2000">
                          <a:solidFill>
                            <a:schemeClr val="tx1"/>
                          </a:solidFill>
                          <a:latin typeface="宋体" panose="02010600030101010101" pitchFamily="2" charset="-122"/>
                          <a:ea typeface="宋体" panose="02010600030101010101" pitchFamily="2" charset="-122"/>
                        </a:rPr>
                        <a:t>(</a:t>
                      </a:r>
                      <a:r>
                        <a:rPr lang="zh-CN" altLang="en-US" sz="2000">
                          <a:solidFill>
                            <a:schemeClr val="tx1"/>
                          </a:solidFill>
                          <a:latin typeface="宋体" panose="02010600030101010101" pitchFamily="2" charset="-122"/>
                          <a:ea typeface="宋体" panose="02010600030101010101" pitchFamily="2" charset="-122"/>
                        </a:rPr>
                        <a:t>单轴双轴</a:t>
                      </a:r>
                      <a:r>
                        <a:rPr lang="en-US" altLang="zh-CN" sz="2000">
                          <a:solidFill>
                            <a:schemeClr val="tx1"/>
                          </a:solidFill>
                          <a:latin typeface="宋体" panose="02010600030101010101" pitchFamily="2" charset="-122"/>
                          <a:ea typeface="宋体" panose="02010600030101010101" pitchFamily="2" charset="-122"/>
                        </a:rPr>
                        <a:t>) </a:t>
                      </a:r>
                      <a:endParaRPr lang="en-US" altLang="zh-CN" sz="2000">
                        <a:solidFill>
                          <a:schemeClr val="tx1"/>
                        </a:solidFill>
                        <a:latin typeface="宋体" panose="02010600030101010101" pitchFamily="2" charset="-122"/>
                        <a:ea typeface="宋体" panose="02010600030101010101" pitchFamily="2" charset="-122"/>
                      </a:endParaRPr>
                    </a:p>
                  </a:txBody>
                  <a:tcPr vert="horz"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60400">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rowSpan="2">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buNone/>
                      </a:pPr>
                      <a:r>
                        <a:rPr lang="zh-CN" altLang="en-US" sz="2000">
                          <a:solidFill>
                            <a:schemeClr val="tx1"/>
                          </a:solidFill>
                          <a:latin typeface="宋体" panose="02010600030101010101" pitchFamily="2" charset="-122"/>
                          <a:ea typeface="宋体" panose="02010600030101010101" pitchFamily="2" charset="-122"/>
                        </a:rPr>
                        <a:t>反转出料 </a:t>
                      </a:r>
                      <a:endParaRPr lang="zh-CN" altLang="en-US" sz="2000">
                        <a:solidFill>
                          <a:schemeClr val="tx1"/>
                        </a:solidFill>
                        <a:latin typeface="宋体" panose="02010600030101010101" pitchFamily="2" charset="-122"/>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2">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buNone/>
                      </a:pPr>
                      <a:r>
                        <a:rPr lang="zh-CN" altLang="en-US" sz="2000">
                          <a:solidFill>
                            <a:schemeClr val="tx1"/>
                          </a:solidFill>
                          <a:latin typeface="宋体" panose="02010600030101010101" pitchFamily="2" charset="-122"/>
                          <a:ea typeface="宋体" panose="02010600030101010101" pitchFamily="2" charset="-122"/>
                        </a:rPr>
                        <a:t>倾翻出料 </a:t>
                      </a:r>
                      <a:endParaRPr lang="zh-CN" altLang="en-US" sz="2000">
                        <a:solidFill>
                          <a:schemeClr val="tx1"/>
                        </a:solidFill>
                        <a:latin typeface="宋体" panose="02010600030101010101" pitchFamily="2" charset="-122"/>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2">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buNone/>
                      </a:pPr>
                      <a:r>
                        <a:rPr lang="zh-CN" altLang="en-US" sz="2000">
                          <a:solidFill>
                            <a:schemeClr val="tx1"/>
                          </a:solidFill>
                          <a:latin typeface="宋体" panose="02010600030101010101" pitchFamily="2" charset="-122"/>
                          <a:ea typeface="宋体" panose="02010600030101010101" pitchFamily="2" charset="-122"/>
                        </a:rPr>
                        <a:t>涡桨式 </a:t>
                      </a:r>
                      <a:endParaRPr lang="zh-CN" altLang="en-US" sz="2000">
                        <a:solidFill>
                          <a:schemeClr val="tx1"/>
                        </a:solidFill>
                        <a:latin typeface="宋体" panose="02010600030101010101" pitchFamily="2" charset="-122"/>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buNone/>
                      </a:pPr>
                      <a:r>
                        <a:rPr lang="zh-CN" altLang="en-US" sz="2000">
                          <a:solidFill>
                            <a:schemeClr val="tx1"/>
                          </a:solidFill>
                          <a:latin typeface="宋体" panose="02010600030101010101" pitchFamily="2" charset="-122"/>
                          <a:ea typeface="宋体" panose="02010600030101010101" pitchFamily="2" charset="-122"/>
                        </a:rPr>
                        <a:t>行星式 </a:t>
                      </a:r>
                      <a:endParaRPr lang="zh-CN" altLang="en-US" sz="2000">
                        <a:solidFill>
                          <a:schemeClr val="tx1"/>
                        </a:solidFill>
                        <a:latin typeface="宋体" panose="02010600030101010101" pitchFamily="2" charset="-122"/>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tcPr>
                </a:tc>
              </a:tr>
              <a:tr h="660400">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buNone/>
                      </a:pPr>
                      <a:r>
                        <a:rPr lang="zh-CN" altLang="en-US" sz="2000">
                          <a:solidFill>
                            <a:schemeClr val="tx1"/>
                          </a:solidFill>
                          <a:latin typeface="宋体" panose="02010600030101010101" pitchFamily="2" charset="-122"/>
                          <a:ea typeface="宋体" panose="02010600030101010101" pitchFamily="2" charset="-122"/>
                        </a:rPr>
                        <a:t>定盘式 </a:t>
                      </a:r>
                      <a:endParaRPr lang="zh-CN" altLang="en-US" sz="2000">
                        <a:solidFill>
                          <a:schemeClr val="tx1"/>
                        </a:solidFill>
                        <a:latin typeface="宋体" panose="02010600030101010101" pitchFamily="2" charset="-122"/>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buNone/>
                      </a:pPr>
                      <a:r>
                        <a:rPr lang="zh-CN" altLang="en-US" sz="2000">
                          <a:solidFill>
                            <a:schemeClr val="tx1"/>
                          </a:solidFill>
                          <a:latin typeface="宋体" panose="02010600030101010101" pitchFamily="2" charset="-122"/>
                          <a:ea typeface="宋体" panose="02010600030101010101" pitchFamily="2" charset="-122"/>
                        </a:rPr>
                        <a:t>盘转式 </a:t>
                      </a:r>
                      <a:endParaRPr lang="zh-CN" altLang="en-US" sz="2000">
                        <a:solidFill>
                          <a:schemeClr val="tx1"/>
                        </a:solidFill>
                        <a:latin typeface="宋体" panose="02010600030101010101" pitchFamily="2" charset="-122"/>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vMerge="1">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r>
              <a:tr h="1549400">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buNone/>
                      </a:pPr>
                      <a:endParaRPr sz="2000">
                        <a:solidFill>
                          <a:schemeClr val="tx1"/>
                        </a:solidFill>
                        <a:latin typeface="宋体" panose="02010600030101010101" pitchFamily="2" charset="-122"/>
                        <a:ea typeface="宋体" panose="02010600030101010101" pitchFamily="2" charset="-122"/>
                      </a:endParaRPr>
                    </a:p>
                  </a:txBody>
                  <a:tcPr vert="horz"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buNone/>
                      </a:pPr>
                      <a:endParaRPr sz="2000">
                        <a:solidFill>
                          <a:schemeClr val="tx1"/>
                        </a:solidFill>
                        <a:latin typeface="宋体" panose="02010600030101010101" pitchFamily="2" charset="-122"/>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buNone/>
                      </a:pPr>
                      <a:endParaRPr sz="2000">
                        <a:solidFill>
                          <a:schemeClr val="tx1"/>
                        </a:solidFill>
                        <a:latin typeface="宋体" panose="02010600030101010101" pitchFamily="2" charset="-122"/>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buNone/>
                      </a:pPr>
                      <a:endParaRPr sz="2000">
                        <a:solidFill>
                          <a:schemeClr val="tx1"/>
                        </a:solidFill>
                        <a:latin typeface="宋体" panose="02010600030101010101" pitchFamily="2" charset="-122"/>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buNone/>
                      </a:pPr>
                      <a:endParaRPr sz="2000">
                        <a:solidFill>
                          <a:schemeClr val="tx1"/>
                        </a:solidFill>
                        <a:latin typeface="宋体" panose="02010600030101010101" pitchFamily="2" charset="-122"/>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buNone/>
                      </a:pPr>
                      <a:endParaRPr sz="2000">
                        <a:solidFill>
                          <a:schemeClr val="tx1"/>
                        </a:solidFill>
                        <a:latin typeface="宋体" panose="02010600030101010101" pitchFamily="2" charset="-122"/>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buNone/>
                      </a:pPr>
                      <a:endParaRPr sz="2000">
                        <a:solidFill>
                          <a:schemeClr val="tx1"/>
                        </a:solidFill>
                        <a:latin typeface="宋体" panose="02010600030101010101" pitchFamily="2" charset="-122"/>
                        <a:ea typeface="宋体" panose="02010600030101010101" pitchFamily="2" charset="-122"/>
                      </a:endParaRPr>
                    </a:p>
                  </a:txBody>
                  <a:tcPr vert="horz"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graphicFrame>
        <p:nvGraphicFramePr>
          <p:cNvPr id="15397" name="对象 133157"/>
          <p:cNvGraphicFramePr>
            <a:graphicFrameLocks noChangeAspect="1"/>
          </p:cNvGraphicFramePr>
          <p:nvPr/>
        </p:nvGraphicFramePr>
        <p:xfrm>
          <a:off x="609600" y="4419600"/>
          <a:ext cx="914400" cy="679450"/>
        </p:xfrm>
        <a:graphic>
          <a:graphicData uri="http://schemas.openxmlformats.org/presentationml/2006/ole">
            <mc:AlternateContent xmlns:mc="http://schemas.openxmlformats.org/markup-compatibility/2006">
              <mc:Choice xmlns:v="urn:schemas-microsoft-com:vml" Requires="v">
                <p:oleObj spid="_x0000_s3076" name="" r:id="rId1" imgW="615950" imgH="457200" progId="">
                  <p:embed/>
                </p:oleObj>
              </mc:Choice>
              <mc:Fallback>
                <p:oleObj name="" r:id="rId1" imgW="615950" imgH="457200" progId="">
                  <p:embed/>
                  <p:pic>
                    <p:nvPicPr>
                      <p:cNvPr id="0" name="图片 3075"/>
                      <p:cNvPicPr/>
                      <p:nvPr/>
                    </p:nvPicPr>
                    <p:blipFill>
                      <a:blip r:embed="rId2"/>
                      <a:stretch>
                        <a:fillRect/>
                      </a:stretch>
                    </p:blipFill>
                    <p:spPr>
                      <a:xfrm>
                        <a:off x="609600" y="4419600"/>
                        <a:ext cx="914400" cy="679450"/>
                      </a:xfrm>
                      <a:prstGeom prst="rect">
                        <a:avLst/>
                      </a:prstGeom>
                      <a:noFill/>
                      <a:ln w="38100">
                        <a:noFill/>
                        <a:miter/>
                      </a:ln>
                    </p:spPr>
                  </p:pic>
                </p:oleObj>
              </mc:Fallback>
            </mc:AlternateContent>
          </a:graphicData>
        </a:graphic>
      </p:graphicFrame>
      <p:graphicFrame>
        <p:nvGraphicFramePr>
          <p:cNvPr id="15398" name="对象 133158"/>
          <p:cNvGraphicFramePr>
            <a:graphicFrameLocks noChangeAspect="1"/>
          </p:cNvGraphicFramePr>
          <p:nvPr/>
        </p:nvGraphicFramePr>
        <p:xfrm>
          <a:off x="1676400" y="4419600"/>
          <a:ext cx="990600" cy="685800"/>
        </p:xfrm>
        <a:graphic>
          <a:graphicData uri="http://schemas.openxmlformats.org/presentationml/2006/ole">
            <mc:AlternateContent xmlns:mc="http://schemas.openxmlformats.org/markup-compatibility/2006">
              <mc:Choice xmlns:v="urn:schemas-microsoft-com:vml" Requires="v">
                <p:oleObj spid="_x0000_s3077" name="" r:id="rId3" imgW="697865" imgH="420370" progId="">
                  <p:embed/>
                </p:oleObj>
              </mc:Choice>
              <mc:Fallback>
                <p:oleObj name="" r:id="rId3" imgW="697865" imgH="420370" progId="">
                  <p:embed/>
                  <p:pic>
                    <p:nvPicPr>
                      <p:cNvPr id="0" name="图片 3076"/>
                      <p:cNvPicPr/>
                      <p:nvPr/>
                    </p:nvPicPr>
                    <p:blipFill>
                      <a:blip r:embed="rId4"/>
                      <a:stretch>
                        <a:fillRect/>
                      </a:stretch>
                    </p:blipFill>
                    <p:spPr>
                      <a:xfrm>
                        <a:off x="1676400" y="4419600"/>
                        <a:ext cx="990600" cy="685800"/>
                      </a:xfrm>
                      <a:prstGeom prst="rect">
                        <a:avLst/>
                      </a:prstGeom>
                      <a:noFill/>
                      <a:ln w="38100">
                        <a:noFill/>
                        <a:miter/>
                      </a:ln>
                    </p:spPr>
                  </p:pic>
                </p:oleObj>
              </mc:Fallback>
            </mc:AlternateContent>
          </a:graphicData>
        </a:graphic>
      </p:graphicFrame>
      <p:graphicFrame>
        <p:nvGraphicFramePr>
          <p:cNvPr id="15399" name="对象 133159"/>
          <p:cNvGraphicFramePr>
            <a:graphicFrameLocks noChangeAspect="1"/>
          </p:cNvGraphicFramePr>
          <p:nvPr/>
        </p:nvGraphicFramePr>
        <p:xfrm>
          <a:off x="2819400" y="4419600"/>
          <a:ext cx="914400" cy="671513"/>
        </p:xfrm>
        <a:graphic>
          <a:graphicData uri="http://schemas.openxmlformats.org/presentationml/2006/ole">
            <mc:AlternateContent xmlns:mc="http://schemas.openxmlformats.org/markup-compatibility/2006">
              <mc:Choice xmlns:v="urn:schemas-microsoft-com:vml" Requires="v">
                <p:oleObj spid="_x0000_s3079" name="" r:id="rId5" imgW="560705" imgH="411480" progId="">
                  <p:embed/>
                </p:oleObj>
              </mc:Choice>
              <mc:Fallback>
                <p:oleObj name="" r:id="rId5" imgW="560705" imgH="411480" progId="">
                  <p:embed/>
                  <p:pic>
                    <p:nvPicPr>
                      <p:cNvPr id="0" name="图片 3078"/>
                      <p:cNvPicPr/>
                      <p:nvPr/>
                    </p:nvPicPr>
                    <p:blipFill>
                      <a:blip r:embed="rId6"/>
                      <a:stretch>
                        <a:fillRect/>
                      </a:stretch>
                    </p:blipFill>
                    <p:spPr>
                      <a:xfrm>
                        <a:off x="2819400" y="4419600"/>
                        <a:ext cx="914400" cy="671513"/>
                      </a:xfrm>
                      <a:prstGeom prst="rect">
                        <a:avLst/>
                      </a:prstGeom>
                      <a:noFill/>
                      <a:ln w="38100">
                        <a:noFill/>
                        <a:miter/>
                      </a:ln>
                    </p:spPr>
                  </p:pic>
                </p:oleObj>
              </mc:Fallback>
            </mc:AlternateContent>
          </a:graphicData>
        </a:graphic>
      </p:graphicFrame>
      <p:graphicFrame>
        <p:nvGraphicFramePr>
          <p:cNvPr id="15400" name="对象 133160"/>
          <p:cNvGraphicFramePr>
            <a:graphicFrameLocks noChangeAspect="1"/>
          </p:cNvGraphicFramePr>
          <p:nvPr/>
        </p:nvGraphicFramePr>
        <p:xfrm>
          <a:off x="3962400" y="4419600"/>
          <a:ext cx="762000" cy="649288"/>
        </p:xfrm>
        <a:graphic>
          <a:graphicData uri="http://schemas.openxmlformats.org/presentationml/2006/ole">
            <mc:AlternateContent xmlns:mc="http://schemas.openxmlformats.org/markup-compatibility/2006">
              <mc:Choice xmlns:v="urn:schemas-microsoft-com:vml" Requires="v">
                <p:oleObj spid="_x0000_s3081" name="" r:id="rId7" imgW="621665" imgH="530225" progId="">
                  <p:embed/>
                </p:oleObj>
              </mc:Choice>
              <mc:Fallback>
                <p:oleObj name="" r:id="rId7" imgW="621665" imgH="530225" progId="">
                  <p:embed/>
                  <p:pic>
                    <p:nvPicPr>
                      <p:cNvPr id="0" name="图片 3080"/>
                      <p:cNvPicPr/>
                      <p:nvPr/>
                    </p:nvPicPr>
                    <p:blipFill>
                      <a:blip r:embed="rId8"/>
                      <a:stretch>
                        <a:fillRect/>
                      </a:stretch>
                    </p:blipFill>
                    <p:spPr>
                      <a:xfrm>
                        <a:off x="3962400" y="4419600"/>
                        <a:ext cx="762000" cy="649288"/>
                      </a:xfrm>
                      <a:prstGeom prst="rect">
                        <a:avLst/>
                      </a:prstGeom>
                      <a:noFill/>
                      <a:ln w="38100">
                        <a:noFill/>
                        <a:miter/>
                      </a:ln>
                    </p:spPr>
                  </p:pic>
                </p:oleObj>
              </mc:Fallback>
            </mc:AlternateContent>
          </a:graphicData>
        </a:graphic>
      </p:graphicFrame>
      <p:graphicFrame>
        <p:nvGraphicFramePr>
          <p:cNvPr id="15401" name="对象 133161"/>
          <p:cNvGraphicFramePr>
            <a:graphicFrameLocks noChangeAspect="1"/>
          </p:cNvGraphicFramePr>
          <p:nvPr/>
        </p:nvGraphicFramePr>
        <p:xfrm>
          <a:off x="5029200" y="4419600"/>
          <a:ext cx="838200" cy="676275"/>
        </p:xfrm>
        <a:graphic>
          <a:graphicData uri="http://schemas.openxmlformats.org/presentationml/2006/ole">
            <mc:AlternateContent xmlns:mc="http://schemas.openxmlformats.org/markup-compatibility/2006">
              <mc:Choice xmlns:v="urn:schemas-microsoft-com:vml" Requires="v">
                <p:oleObj spid="_x0000_s3082" name="" r:id="rId9" imgW="633730" imgH="511810" progId="">
                  <p:embed/>
                </p:oleObj>
              </mc:Choice>
              <mc:Fallback>
                <p:oleObj name="" r:id="rId9" imgW="633730" imgH="511810" progId="">
                  <p:embed/>
                  <p:pic>
                    <p:nvPicPr>
                      <p:cNvPr id="0" name="图片 3081"/>
                      <p:cNvPicPr/>
                      <p:nvPr/>
                    </p:nvPicPr>
                    <p:blipFill>
                      <a:blip r:embed="rId10"/>
                      <a:stretch>
                        <a:fillRect/>
                      </a:stretch>
                    </p:blipFill>
                    <p:spPr>
                      <a:xfrm>
                        <a:off x="5029200" y="4419600"/>
                        <a:ext cx="838200" cy="676275"/>
                      </a:xfrm>
                      <a:prstGeom prst="rect">
                        <a:avLst/>
                      </a:prstGeom>
                      <a:noFill/>
                      <a:ln w="38100">
                        <a:noFill/>
                        <a:miter/>
                      </a:ln>
                    </p:spPr>
                  </p:pic>
                </p:oleObj>
              </mc:Fallback>
            </mc:AlternateContent>
          </a:graphicData>
        </a:graphic>
      </p:graphicFrame>
      <p:graphicFrame>
        <p:nvGraphicFramePr>
          <p:cNvPr id="15402" name="对象 133162"/>
          <p:cNvGraphicFramePr>
            <a:graphicFrameLocks noChangeAspect="1"/>
          </p:cNvGraphicFramePr>
          <p:nvPr/>
        </p:nvGraphicFramePr>
        <p:xfrm>
          <a:off x="6096000" y="4419600"/>
          <a:ext cx="762000" cy="685800"/>
        </p:xfrm>
        <a:graphic>
          <a:graphicData uri="http://schemas.openxmlformats.org/presentationml/2006/ole">
            <mc:AlternateContent xmlns:mc="http://schemas.openxmlformats.org/markup-compatibility/2006">
              <mc:Choice xmlns:v="urn:schemas-microsoft-com:vml" Requires="v">
                <p:oleObj spid="_x0000_s3078" name="" r:id="rId11" imgW="597535" imgH="484505" progId="">
                  <p:embed/>
                </p:oleObj>
              </mc:Choice>
              <mc:Fallback>
                <p:oleObj name="" r:id="rId11" imgW="597535" imgH="484505" progId="">
                  <p:embed/>
                  <p:pic>
                    <p:nvPicPr>
                      <p:cNvPr id="0" name="图片 3077"/>
                      <p:cNvPicPr/>
                      <p:nvPr/>
                    </p:nvPicPr>
                    <p:blipFill>
                      <a:blip r:embed="rId12"/>
                      <a:stretch>
                        <a:fillRect/>
                      </a:stretch>
                    </p:blipFill>
                    <p:spPr>
                      <a:xfrm>
                        <a:off x="6096000" y="4419600"/>
                        <a:ext cx="762000" cy="685800"/>
                      </a:xfrm>
                      <a:prstGeom prst="rect">
                        <a:avLst/>
                      </a:prstGeom>
                      <a:noFill/>
                      <a:ln w="38100">
                        <a:noFill/>
                        <a:miter/>
                      </a:ln>
                    </p:spPr>
                  </p:pic>
                </p:oleObj>
              </mc:Fallback>
            </mc:AlternateContent>
          </a:graphicData>
        </a:graphic>
      </p:graphicFrame>
      <p:graphicFrame>
        <p:nvGraphicFramePr>
          <p:cNvPr id="15403" name="对象 133163"/>
          <p:cNvGraphicFramePr>
            <a:graphicFrameLocks noChangeAspect="1"/>
          </p:cNvGraphicFramePr>
          <p:nvPr/>
        </p:nvGraphicFramePr>
        <p:xfrm>
          <a:off x="7239000" y="4419600"/>
          <a:ext cx="1143000" cy="671513"/>
        </p:xfrm>
        <a:graphic>
          <a:graphicData uri="http://schemas.openxmlformats.org/presentationml/2006/ole">
            <mc:AlternateContent xmlns:mc="http://schemas.openxmlformats.org/markup-compatibility/2006">
              <mc:Choice xmlns:v="urn:schemas-microsoft-com:vml" Requires="v">
                <p:oleObj spid="_x0000_s3080" name="" r:id="rId13" imgW="762000" imgH="448310" progId="">
                  <p:embed/>
                </p:oleObj>
              </mc:Choice>
              <mc:Fallback>
                <p:oleObj name="" r:id="rId13" imgW="762000" imgH="448310" progId="">
                  <p:embed/>
                  <p:pic>
                    <p:nvPicPr>
                      <p:cNvPr id="0" name="图片 3079"/>
                      <p:cNvPicPr/>
                      <p:nvPr/>
                    </p:nvPicPr>
                    <p:blipFill>
                      <a:blip r:embed="rId14"/>
                      <a:stretch>
                        <a:fillRect/>
                      </a:stretch>
                    </p:blipFill>
                    <p:spPr>
                      <a:xfrm>
                        <a:off x="7239000" y="4419600"/>
                        <a:ext cx="1143000" cy="671513"/>
                      </a:xfrm>
                      <a:prstGeom prst="rect">
                        <a:avLst/>
                      </a:prstGeom>
                      <a:noFill/>
                      <a:ln w="38100">
                        <a:noFill/>
                        <a:miter/>
                      </a:ln>
                    </p:spPr>
                  </p:pic>
                </p:oleObj>
              </mc:Fallback>
            </mc:AlternateContent>
          </a:graphicData>
        </a:graphic>
      </p:graphicFrame>
      <p:pic>
        <p:nvPicPr>
          <p:cNvPr id="15404" name="图片 133164" descr="返回">
            <a:hlinkClick r:id="rId15" action="ppaction://hlinksldjump"/>
          </p:cNvPr>
          <p:cNvPicPr>
            <a:picLocks noChangeAspect="1"/>
          </p:cNvPicPr>
          <p:nvPr/>
        </p:nvPicPr>
        <p:blipFill>
          <a:blip r:embed="rId16"/>
          <a:stretch>
            <a:fillRect/>
          </a:stretch>
        </p:blipFill>
        <p:spPr>
          <a:xfrm>
            <a:off x="8101013" y="6324600"/>
            <a:ext cx="506412" cy="533400"/>
          </a:xfrm>
          <a:prstGeom prst="rect">
            <a:avLst/>
          </a:prstGeom>
          <a:noFill/>
          <a:ln w="15875" cap="flat" cmpd="sng">
            <a:solidFill>
              <a:srgbClr val="FF00FF"/>
            </a:solidFill>
            <a:prstDash val="solid"/>
            <a:miter/>
            <a:headEnd type="none" w="med" len="med"/>
            <a:tailEnd type="none" w="med" len="med"/>
          </a:ln>
        </p:spPr>
      </p:pic>
    </p:spTree>
  </p:cSld>
  <p:clrMapOvr>
    <a:masterClrMapping/>
  </p:clrMapOvr>
  <p:transition advTm="11100">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文本框 134145">
            <a:hlinkClick r:id="" action="ppaction://hlinkshowjump?jump=nextslide"/>
          </p:cNvPr>
          <p:cNvSpPr txBox="1"/>
          <p:nvPr/>
        </p:nvSpPr>
        <p:spPr>
          <a:xfrm>
            <a:off x="539750" y="836613"/>
            <a:ext cx="4254500" cy="521970"/>
          </a:xfrm>
          <a:prstGeom prst="rect">
            <a:avLst/>
          </a:prstGeom>
          <a:noFill/>
          <a:ln w="9525">
            <a:noFill/>
          </a:ln>
        </p:spPr>
        <p:txBody>
          <a:bodyPr anchor="t">
            <a:spAutoFit/>
          </a:bodyPr>
          <a:p>
            <a:pPr lvl="0" indent="0">
              <a:spcBef>
                <a:spcPct val="50000"/>
              </a:spcBef>
            </a:pPr>
            <a:r>
              <a:rPr lang="en-US" altLang="x-none" baseline="0" dirty="0">
                <a:latin typeface="楷体_GB2312" pitchFamily="1" charset="-122"/>
                <a:ea typeface="楷体_GB2312" pitchFamily="1" charset="-122"/>
              </a:rPr>
              <a:t>3.3.2 </a:t>
            </a:r>
            <a:r>
              <a:rPr lang="zh-CN" altLang="en-US" baseline="0" dirty="0">
                <a:latin typeface="楷体_GB2312" pitchFamily="1" charset="-122"/>
                <a:ea typeface="楷体_GB2312" pitchFamily="1" charset="-122"/>
              </a:rPr>
              <a:t>混凝土搅拌机</a:t>
            </a:r>
            <a:endParaRPr lang="zh-CN" altLang="en-US" baseline="0" dirty="0">
              <a:latin typeface="楷体_GB2312" pitchFamily="1" charset="-122"/>
              <a:ea typeface="楷体_GB2312" pitchFamily="1" charset="-122"/>
            </a:endParaRPr>
          </a:p>
        </p:txBody>
      </p:sp>
      <p:sp>
        <p:nvSpPr>
          <p:cNvPr id="16386" name="矩形 134146"/>
          <p:cNvSpPr/>
          <p:nvPr/>
        </p:nvSpPr>
        <p:spPr>
          <a:xfrm>
            <a:off x="827088" y="1484313"/>
            <a:ext cx="7634287" cy="3578225"/>
          </a:xfrm>
          <a:prstGeom prst="rect">
            <a:avLst/>
          </a:prstGeom>
          <a:noFill/>
          <a:ln w="9525">
            <a:noFill/>
          </a:ln>
        </p:spPr>
        <p:txBody>
          <a:bodyPr anchor="t"/>
          <a:p>
            <a:pPr marL="285750" lvl="0" indent="-285750" algn="just">
              <a:lnSpc>
                <a:spcPct val="170000"/>
              </a:lnSpc>
              <a:spcBef>
                <a:spcPct val="20000"/>
              </a:spcBef>
              <a:buClr>
                <a:srgbClr val="FFFF66"/>
              </a:buClr>
              <a:buSzPct val="120000"/>
              <a:buFont typeface="Wingdings" panose="05000000000000000000" pitchFamily="2" charset="2"/>
              <a:buNone/>
            </a:pPr>
            <a:r>
              <a:rPr lang="zh-CN" altLang="en-US" sz="2400" b="0" baseline="0" dirty="0">
                <a:latin typeface="宋体" panose="02010600030101010101" pitchFamily="2" charset="-122"/>
                <a:ea typeface="Courier New" panose="02070309020205020404" pitchFamily="49" charset="0"/>
              </a:rPr>
              <a:t>(1) 搅拌时间</a:t>
            </a:r>
            <a:r>
              <a:rPr lang="zh-CN" altLang="en-US" sz="2400" b="0" baseline="0" dirty="0">
                <a:solidFill>
                  <a:schemeClr val="tx1"/>
                </a:solidFill>
                <a:latin typeface="宋体" panose="02010600030101010101" pitchFamily="2" charset="-122"/>
                <a:ea typeface="Courier New" panose="02070309020205020404" pitchFamily="49" charset="0"/>
              </a:rPr>
              <a:t></a:t>
            </a:r>
            <a:endParaRPr lang="zh-CN" altLang="en-US" sz="2400" b="0" baseline="0" dirty="0">
              <a:solidFill>
                <a:schemeClr val="tx1"/>
              </a:solidFill>
              <a:latin typeface="宋体" panose="02010600030101010101" pitchFamily="2" charset="-122"/>
              <a:ea typeface="Courier New" panose="02070309020205020404" pitchFamily="49" charset="0"/>
            </a:endParaRPr>
          </a:p>
          <a:p>
            <a:pPr marL="285750" lvl="0" indent="-285750" algn="just">
              <a:lnSpc>
                <a:spcPct val="170000"/>
              </a:lnSpc>
              <a:spcBef>
                <a:spcPct val="20000"/>
              </a:spcBef>
              <a:buClr>
                <a:srgbClr val="FFFF66"/>
              </a:buClr>
              <a:buSzPct val="120000"/>
              <a:buFont typeface="Wingdings" panose="05000000000000000000" pitchFamily="2" charset="2"/>
              <a:buChar char="§"/>
            </a:pPr>
            <a:r>
              <a:rPr lang="zh-CN" altLang="en-US" sz="2400" b="0" baseline="0" dirty="0">
                <a:latin typeface="宋体" panose="02010600030101010101" pitchFamily="2" charset="-122"/>
                <a:ea typeface="Courier New" panose="02070309020205020404" pitchFamily="49" charset="0"/>
              </a:rPr>
              <a:t>混凝土的</a:t>
            </a:r>
            <a:r>
              <a:rPr lang="zh-CN" altLang="en-US" sz="2400" b="0" baseline="0" dirty="0">
                <a:latin typeface="宋体" panose="02010600030101010101" pitchFamily="2" charset="-122"/>
                <a:ea typeface="宋体" panose="02010600030101010101" pitchFamily="2" charset="-122"/>
              </a:rPr>
              <a:t>搅拌时间：</a:t>
            </a:r>
            <a:r>
              <a:rPr lang="zh-CN" altLang="en-US" sz="2400" b="0" baseline="0" dirty="0">
                <a:solidFill>
                  <a:schemeClr val="tx1"/>
                </a:solidFill>
                <a:latin typeface="宋体" panose="02010600030101010101" pitchFamily="2" charset="-122"/>
                <a:ea typeface="Courier New" panose="02070309020205020404" pitchFamily="49" charset="0"/>
              </a:rPr>
              <a:t>从砂、石、水泥和水等全部材料投入搅拌筒起，到开始卸料为止所经历的时间</a:t>
            </a:r>
            <a:r>
              <a:rPr lang="zh-CN" altLang="en-US" sz="2400" b="0" baseline="0" dirty="0">
                <a:solidFill>
                  <a:schemeClr val="tx1"/>
                </a:solidFill>
                <a:latin typeface="宋体" panose="02010600030101010101" pitchFamily="2" charset="-122"/>
                <a:ea typeface="宋体" panose="02010600030101010101" pitchFamily="2" charset="-122"/>
              </a:rPr>
              <a:t>。</a:t>
            </a:r>
            <a:endParaRPr lang="zh-CN" altLang="en-US" sz="2400" b="0" baseline="0" dirty="0">
              <a:solidFill>
                <a:schemeClr val="tx1"/>
              </a:solidFill>
              <a:latin typeface="宋体" panose="02010600030101010101" pitchFamily="2" charset="-122"/>
              <a:ea typeface="宋体" panose="02010600030101010101" pitchFamily="2" charset="-122"/>
            </a:endParaRPr>
          </a:p>
          <a:p>
            <a:pPr marL="285750" lvl="0" indent="-285750" algn="just">
              <a:lnSpc>
                <a:spcPct val="170000"/>
              </a:lnSpc>
              <a:spcBef>
                <a:spcPct val="20000"/>
              </a:spcBef>
              <a:buClr>
                <a:srgbClr val="FFFF66"/>
              </a:buClr>
              <a:buSzPct val="120000"/>
              <a:buFont typeface="Wingdings" panose="05000000000000000000" pitchFamily="2" charset="2"/>
              <a:buChar char="§"/>
            </a:pPr>
            <a:r>
              <a:rPr lang="zh-CN" altLang="en-US" sz="2400" b="0" baseline="0" dirty="0">
                <a:solidFill>
                  <a:schemeClr val="tx1"/>
                </a:solidFill>
                <a:latin typeface="宋体" panose="02010600030101010101" pitchFamily="2" charset="-122"/>
                <a:ea typeface="Courier New" panose="02070309020205020404" pitchFamily="49" charset="0"/>
              </a:rPr>
              <a:t>搅拌时间与混凝土的搅拌质量密切相关，随搅拌机类型和混凝土的和易性不同而变化。</a:t>
            </a:r>
            <a:endParaRPr lang="zh-CN" altLang="en-US" sz="2400" b="0" baseline="0" dirty="0">
              <a:solidFill>
                <a:schemeClr val="tx1"/>
              </a:solidFill>
              <a:latin typeface="宋体" panose="02010600030101010101" pitchFamily="2" charset="-122"/>
              <a:ea typeface="Courier New" panose="02070309020205020404" pitchFamily="49" charset="0"/>
            </a:endParaRPr>
          </a:p>
        </p:txBody>
      </p:sp>
    </p:spTree>
  </p:cSld>
  <p:clrMapOvr>
    <a:masterClrMapping/>
  </p:clrMapOvr>
  <p:transition advTm="11100">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矩形 135169"/>
          <p:cNvSpPr/>
          <p:nvPr/>
        </p:nvSpPr>
        <p:spPr>
          <a:xfrm>
            <a:off x="827088" y="1268413"/>
            <a:ext cx="7491412" cy="3722687"/>
          </a:xfrm>
          <a:prstGeom prst="rect">
            <a:avLst/>
          </a:prstGeom>
          <a:noFill/>
          <a:ln w="9525">
            <a:noFill/>
          </a:ln>
        </p:spPr>
        <p:txBody>
          <a:bodyPr anchor="t"/>
          <a:p>
            <a:pPr marL="285750" lvl="0" indent="-285750" algn="just">
              <a:lnSpc>
                <a:spcPct val="170000"/>
              </a:lnSpc>
              <a:spcBef>
                <a:spcPct val="30000"/>
              </a:spcBef>
              <a:buClr>
                <a:srgbClr val="FFFF66"/>
              </a:buClr>
              <a:buSzPct val="120000"/>
              <a:buFont typeface="Wingdings" panose="05000000000000000000" pitchFamily="2" charset="2"/>
              <a:buChar char="§"/>
            </a:pPr>
            <a:r>
              <a:rPr lang="zh-CN" altLang="en-US" sz="2400" b="0" baseline="0" dirty="0">
                <a:solidFill>
                  <a:schemeClr val="tx1"/>
                </a:solidFill>
                <a:latin typeface="宋体" panose="02010600030101010101" pitchFamily="2" charset="-122"/>
                <a:ea typeface="Courier New" panose="02070309020205020404" pitchFamily="49" charset="0"/>
              </a:rPr>
              <a:t>在一定范围内，随搅拌时间的延长，强度有所提高，但过长时间的搅拌既不经济，而且混凝土的和易性又将降低，影响混凝土的质量。</a:t>
            </a:r>
            <a:endParaRPr lang="zh-CN" altLang="en-US" sz="2400" b="0" baseline="0" dirty="0">
              <a:solidFill>
                <a:schemeClr val="tx1"/>
              </a:solidFill>
              <a:latin typeface="宋体" panose="02010600030101010101" pitchFamily="2" charset="-122"/>
              <a:ea typeface="Courier New" panose="02070309020205020404" pitchFamily="49" charset="0"/>
            </a:endParaRPr>
          </a:p>
          <a:p>
            <a:pPr marL="285750" lvl="0" indent="-285750" algn="just">
              <a:lnSpc>
                <a:spcPct val="170000"/>
              </a:lnSpc>
              <a:spcBef>
                <a:spcPct val="30000"/>
              </a:spcBef>
              <a:buClr>
                <a:srgbClr val="FFFF66"/>
              </a:buClr>
              <a:buSzPct val="120000"/>
              <a:buFont typeface="Wingdings" panose="05000000000000000000" pitchFamily="2" charset="2"/>
              <a:buChar char="§"/>
            </a:pPr>
            <a:r>
              <a:rPr lang="zh-CN" altLang="en-US" sz="2400" b="0" baseline="0" dirty="0">
                <a:solidFill>
                  <a:schemeClr val="tx1"/>
                </a:solidFill>
                <a:latin typeface="宋体" panose="02010600030101010101" pitchFamily="2" charset="-122"/>
                <a:ea typeface="Courier New" panose="02070309020205020404" pitchFamily="49" charset="0"/>
              </a:rPr>
              <a:t>加气混凝土还会因搅拌时间过长而使含气量下降</a:t>
            </a:r>
            <a:r>
              <a:rPr lang="zh-CN" altLang="en-US" sz="2400" b="0" baseline="0" dirty="0">
                <a:solidFill>
                  <a:schemeClr val="tx1"/>
                </a:solidFill>
                <a:latin typeface="宋体" panose="02010600030101010101" pitchFamily="2" charset="-122"/>
                <a:ea typeface="宋体" panose="02010600030101010101" pitchFamily="2" charset="-122"/>
              </a:rPr>
              <a:t>。</a:t>
            </a:r>
            <a:endParaRPr lang="zh-CN" altLang="en-US" sz="2400" b="0" baseline="0" dirty="0">
              <a:solidFill>
                <a:schemeClr val="tx1"/>
              </a:solidFill>
              <a:latin typeface="宋体" panose="02010600030101010101" pitchFamily="2" charset="-122"/>
              <a:ea typeface="宋体" panose="02010600030101010101" pitchFamily="2" charset="-122"/>
            </a:endParaRPr>
          </a:p>
          <a:p>
            <a:pPr marL="285750" lvl="0" indent="-285750" algn="just">
              <a:lnSpc>
                <a:spcPct val="170000"/>
              </a:lnSpc>
              <a:spcBef>
                <a:spcPct val="30000"/>
              </a:spcBef>
              <a:buClr>
                <a:srgbClr val="FFFF66"/>
              </a:buClr>
              <a:buSzPct val="120000"/>
              <a:buFont typeface="Wingdings" panose="05000000000000000000" pitchFamily="2" charset="2"/>
              <a:buChar char="§"/>
            </a:pPr>
            <a:r>
              <a:rPr lang="zh-CN" altLang="en-US" sz="2400" b="0" baseline="0" dirty="0">
                <a:latin typeface="宋体" panose="02010600030101010101" pitchFamily="2" charset="-122"/>
                <a:ea typeface="宋体" panose="02010600030101010101" pitchFamily="2" charset="-122"/>
              </a:rPr>
              <a:t>混凝土搅拌的最短时间</a:t>
            </a:r>
            <a:r>
              <a:rPr lang="zh-CN" altLang="en-US" sz="2400" b="0" baseline="0" dirty="0">
                <a:solidFill>
                  <a:schemeClr val="tx1"/>
                </a:solidFill>
                <a:latin typeface="宋体" panose="02010600030101010101" pitchFamily="2" charset="-122"/>
                <a:ea typeface="宋体" panose="02010600030101010101" pitchFamily="2" charset="-122"/>
              </a:rPr>
              <a:t>可按</a:t>
            </a:r>
            <a:r>
              <a:rPr lang="zh-CN" altLang="en-US" sz="2400" u="sng" baseline="0" dirty="0">
                <a:solidFill>
                  <a:srgbClr val="00FF00"/>
                </a:solidFill>
                <a:latin typeface="宋体" panose="02010600030101010101" pitchFamily="2" charset="-122"/>
                <a:ea typeface="宋体" panose="02010600030101010101" pitchFamily="2" charset="-122"/>
                <a:hlinkClick r:id="rId1" action="ppaction://hlinksldjump"/>
              </a:rPr>
              <a:t>表</a:t>
            </a:r>
            <a:r>
              <a:rPr lang="en-US" altLang="zh-CN" sz="2400" u="sng" baseline="0" dirty="0">
                <a:solidFill>
                  <a:srgbClr val="00FF00"/>
                </a:solidFill>
                <a:latin typeface="宋体" panose="02010600030101010101" pitchFamily="2" charset="-122"/>
                <a:ea typeface="宋体" panose="02010600030101010101" pitchFamily="2" charset="-122"/>
                <a:hlinkClick r:id="rId1" action="ppaction://hlinksldjump"/>
              </a:rPr>
              <a:t>3</a:t>
            </a:r>
            <a:r>
              <a:rPr lang="zh-CN" altLang="en-US" sz="2400" u="sng" baseline="0" dirty="0">
                <a:solidFill>
                  <a:srgbClr val="00FF00"/>
                </a:solidFill>
                <a:latin typeface="宋体" panose="02010600030101010101" pitchFamily="2" charset="-122"/>
                <a:ea typeface="宋体" panose="02010600030101010101" pitchFamily="2" charset="-122"/>
                <a:hlinkClick r:id="rId1" action="ppaction://hlinksldjump"/>
              </a:rPr>
              <a:t>.</a:t>
            </a:r>
            <a:r>
              <a:rPr lang="en-US" altLang="zh-CN" sz="2400" u="sng" baseline="0" dirty="0">
                <a:solidFill>
                  <a:srgbClr val="00FF00"/>
                </a:solidFill>
                <a:latin typeface="宋体" panose="02010600030101010101" pitchFamily="2" charset="-122"/>
                <a:ea typeface="宋体" panose="02010600030101010101" pitchFamily="2" charset="-122"/>
                <a:hlinkClick r:id="rId1" action="ppaction://hlinksldjump"/>
              </a:rPr>
              <a:t>3</a:t>
            </a:r>
            <a:r>
              <a:rPr lang="zh-CN" altLang="en-US" sz="2400" b="0" baseline="0" dirty="0">
                <a:solidFill>
                  <a:schemeClr val="tx1"/>
                </a:solidFill>
                <a:latin typeface="宋体" panose="02010600030101010101" pitchFamily="2" charset="-122"/>
                <a:ea typeface="宋体" panose="02010600030101010101" pitchFamily="2" charset="-122"/>
              </a:rPr>
              <a:t>采用。 </a:t>
            </a:r>
            <a:endParaRPr lang="zh-CN" altLang="en-US" sz="2400" b="0" baseline="0"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advTm="11100">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矩形 136193"/>
          <p:cNvSpPr/>
          <p:nvPr/>
        </p:nvSpPr>
        <p:spPr>
          <a:xfrm>
            <a:off x="2195513" y="1557338"/>
            <a:ext cx="4794250" cy="460375"/>
          </a:xfrm>
          <a:prstGeom prst="rect">
            <a:avLst/>
          </a:prstGeom>
          <a:noFill/>
          <a:ln w="9525">
            <a:noFill/>
          </a:ln>
        </p:spPr>
        <p:txBody>
          <a:bodyPr anchor="t">
            <a:spAutoFit/>
          </a:bodyPr>
          <a:p>
            <a:pPr lvl="0" indent="0"/>
            <a:r>
              <a:rPr lang="zh-CN" altLang="en-US" sz="2400" b="0" baseline="0" dirty="0">
                <a:solidFill>
                  <a:srgbClr val="00FF00"/>
                </a:solidFill>
                <a:latin typeface="宋体" panose="02010600030101010101" pitchFamily="2" charset="-122"/>
                <a:ea typeface="宋体" panose="02010600030101010101" pitchFamily="2" charset="-122"/>
              </a:rPr>
              <a:t>表</a:t>
            </a:r>
            <a:r>
              <a:rPr lang="en-US" altLang="zh-CN" sz="2400" b="0" baseline="0" dirty="0">
                <a:solidFill>
                  <a:srgbClr val="00FF00"/>
                </a:solidFill>
                <a:latin typeface="宋体" panose="02010600030101010101" pitchFamily="2" charset="-122"/>
                <a:ea typeface="宋体" panose="02010600030101010101" pitchFamily="2" charset="-122"/>
              </a:rPr>
              <a:t>3</a:t>
            </a:r>
            <a:r>
              <a:rPr lang="zh-CN" altLang="en-US" sz="2400" b="0" baseline="0" dirty="0">
                <a:solidFill>
                  <a:srgbClr val="00FF00"/>
                </a:solidFill>
                <a:latin typeface="宋体" panose="02010600030101010101" pitchFamily="2" charset="-122"/>
                <a:ea typeface="宋体" panose="02010600030101010101" pitchFamily="2" charset="-122"/>
              </a:rPr>
              <a:t>.</a:t>
            </a:r>
            <a:r>
              <a:rPr lang="en-US" altLang="zh-CN" sz="2400" b="0" baseline="0" dirty="0">
                <a:solidFill>
                  <a:srgbClr val="00FF00"/>
                </a:solidFill>
                <a:latin typeface="宋体" panose="02010600030101010101" pitchFamily="2" charset="-122"/>
                <a:ea typeface="宋体" panose="02010600030101010101" pitchFamily="2" charset="-122"/>
              </a:rPr>
              <a:t>3</a:t>
            </a:r>
            <a:r>
              <a:rPr lang="zh-CN" altLang="en-US" sz="2400" b="0" baseline="0" dirty="0">
                <a:solidFill>
                  <a:srgbClr val="00FF00"/>
                </a:solidFill>
                <a:latin typeface="Times New Roman" panose="02020603050405020304" pitchFamily="18" charset="0"/>
                <a:ea typeface="宋体" panose="02010600030101010101" pitchFamily="2" charset="-122"/>
              </a:rPr>
              <a:t>　</a:t>
            </a:r>
            <a:r>
              <a:rPr lang="zh-CN" altLang="en-US" sz="2400" b="0" baseline="0" dirty="0">
                <a:solidFill>
                  <a:srgbClr val="00FF00"/>
                </a:solidFill>
                <a:latin typeface="宋体" panose="02010600030101010101" pitchFamily="2" charset="-122"/>
                <a:ea typeface="宋体" panose="02010600030101010101" pitchFamily="2" charset="-122"/>
              </a:rPr>
              <a:t>混凝土搅拌的最短时间</a:t>
            </a:r>
            <a:r>
              <a:rPr lang="zh-CN" altLang="en-US" sz="2000" b="0" baseline="0" dirty="0">
                <a:solidFill>
                  <a:srgbClr val="00FF00"/>
                </a:solidFill>
                <a:latin typeface="Times New Roman" panose="02020603050405020304" pitchFamily="18" charset="0"/>
                <a:ea typeface="黑体" panose="02010609060101010101" pitchFamily="49" charset="-122"/>
              </a:rPr>
              <a:t> </a:t>
            </a:r>
            <a:endParaRPr lang="zh-CN" altLang="en-US" sz="2000" b="0" baseline="0" dirty="0">
              <a:solidFill>
                <a:srgbClr val="00FF00"/>
              </a:solidFill>
              <a:latin typeface="Times New Roman" panose="02020603050405020304" pitchFamily="18" charset="0"/>
              <a:ea typeface="宋体" panose="02010600030101010101" pitchFamily="2" charset="-122"/>
            </a:endParaRPr>
          </a:p>
        </p:txBody>
      </p:sp>
      <p:graphicFrame>
        <p:nvGraphicFramePr>
          <p:cNvPr id="136195" name="表格 136194"/>
          <p:cNvGraphicFramePr/>
          <p:nvPr/>
        </p:nvGraphicFramePr>
        <p:xfrm>
          <a:off x="900113" y="2349500"/>
          <a:ext cx="7543800" cy="2519363"/>
        </p:xfrm>
        <a:graphic>
          <a:graphicData uri="http://schemas.openxmlformats.org/drawingml/2006/table">
            <a:tbl>
              <a:tblPr/>
              <a:tblGrid>
                <a:gridCol w="1295400"/>
                <a:gridCol w="1524000"/>
                <a:gridCol w="2286000"/>
                <a:gridCol w="1447800"/>
                <a:gridCol w="990600"/>
              </a:tblGrid>
              <a:tr h="454025">
                <a:tc rowSpan="2">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lnSpc>
                          <a:spcPct val="110000"/>
                        </a:lnSpc>
                        <a:spcBef>
                          <a:spcPct val="0"/>
                        </a:spcBef>
                        <a:buNone/>
                      </a:pPr>
                      <a:r>
                        <a:rPr lang="zh-CN" altLang="en-US" sz="1800" dirty="0">
                          <a:solidFill>
                            <a:schemeClr val="tx1"/>
                          </a:solidFill>
                          <a:latin typeface="Times New Roman" panose="02020603050405020304" pitchFamily="18" charset="0"/>
                          <a:ea typeface="宋体" panose="02010600030101010101" pitchFamily="2" charset="-122"/>
                        </a:rPr>
                        <a:t>混凝土坍落度(</a:t>
                      </a:r>
                      <a:r>
                        <a:rPr lang="en-US" altLang="x-none" sz="1800" dirty="0">
                          <a:solidFill>
                            <a:schemeClr val="tx1"/>
                          </a:solidFill>
                          <a:latin typeface="Times New Roman" panose="02020603050405020304" pitchFamily="18" charset="0"/>
                          <a:ea typeface="宋体" panose="02010600030101010101" pitchFamily="2" charset="-122"/>
                        </a:rPr>
                        <a:t>cm) </a:t>
                      </a:r>
                      <a:endParaRPr lang="zh-CN" altLang="en-US" sz="1800" dirty="0">
                        <a:solidFill>
                          <a:schemeClr val="tx1"/>
                        </a:solidFill>
                        <a:latin typeface="Times New Roman" panose="02020603050405020304" pitchFamily="18" charset="0"/>
                        <a:ea typeface="宋体" panose="02010600030101010101" pitchFamily="2" charset="-122"/>
                      </a:endParaRPr>
                    </a:p>
                  </a:txBody>
                  <a:tcPr vert="horz"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2">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lnSpc>
                          <a:spcPct val="110000"/>
                        </a:lnSpc>
                        <a:spcBef>
                          <a:spcPct val="0"/>
                        </a:spcBef>
                        <a:buNone/>
                      </a:pPr>
                      <a:r>
                        <a:rPr lang="zh-CN" altLang="en-US" sz="1800">
                          <a:solidFill>
                            <a:schemeClr val="tx1"/>
                          </a:solidFill>
                          <a:latin typeface="Times New Roman" panose="02020603050405020304" pitchFamily="18" charset="0"/>
                          <a:ea typeface="宋体" panose="02010600030101010101" pitchFamily="2" charset="-122"/>
                        </a:rPr>
                        <a:t>搅拌机机型 </a:t>
                      </a:r>
                      <a:endParaRPr lang="zh-CN" altLang="en-US" sz="1800">
                        <a:solidFill>
                          <a:schemeClr val="tx1"/>
                        </a:solidFill>
                        <a:latin typeface="Times New Roman" panose="02020603050405020304" pitchFamily="18" charset="0"/>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3">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lnSpc>
                          <a:spcPct val="110000"/>
                        </a:lnSpc>
                        <a:spcBef>
                          <a:spcPct val="0"/>
                        </a:spcBef>
                        <a:buNone/>
                      </a:pPr>
                      <a:r>
                        <a:rPr lang="zh-CN" altLang="en-US" sz="1800" dirty="0">
                          <a:solidFill>
                            <a:schemeClr val="tx1"/>
                          </a:solidFill>
                          <a:latin typeface="Times New Roman" panose="02020603050405020304" pitchFamily="18" charset="0"/>
                          <a:ea typeface="宋体" panose="02010600030101010101" pitchFamily="2" charset="-122"/>
                        </a:rPr>
                        <a:t>最短时间(</a:t>
                      </a:r>
                      <a:r>
                        <a:rPr lang="en-US" altLang="x-none" sz="1800" dirty="0">
                          <a:solidFill>
                            <a:schemeClr val="tx1"/>
                          </a:solidFill>
                          <a:latin typeface="Times New Roman" panose="02020603050405020304" pitchFamily="18" charset="0"/>
                          <a:ea typeface="宋体" panose="02010600030101010101" pitchFamily="2" charset="-122"/>
                        </a:rPr>
                        <a:t>s) </a:t>
                      </a:r>
                      <a:endParaRPr lang="zh-CN" altLang="en-US" sz="1800" dirty="0">
                        <a:solidFill>
                          <a:schemeClr val="tx1"/>
                        </a:solidFill>
                        <a:latin typeface="Times New Roman" panose="02020603050405020304" pitchFamily="18" charset="0"/>
                        <a:ea typeface="宋体" panose="02010600030101010101" pitchFamily="2" charset="-122"/>
                      </a:endParaRPr>
                    </a:p>
                  </a:txBody>
                  <a:tcPr vert="horz"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455613">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lnSpc>
                          <a:spcPct val="110000"/>
                        </a:lnSpc>
                        <a:spcBef>
                          <a:spcPct val="0"/>
                        </a:spcBef>
                        <a:buNone/>
                      </a:pPr>
                      <a:r>
                        <a:rPr lang="zh-CN" altLang="en-US" sz="1800" dirty="0">
                          <a:solidFill>
                            <a:schemeClr val="tx1"/>
                          </a:solidFill>
                          <a:latin typeface="Times New Roman" panose="02020603050405020304" pitchFamily="18" charset="0"/>
                          <a:ea typeface="宋体" panose="02010600030101010101" pitchFamily="2" charset="-122"/>
                        </a:rPr>
                        <a:t>搅拌机容量＜250</a:t>
                      </a:r>
                      <a:r>
                        <a:rPr lang="en-US" altLang="x-none" sz="1800" dirty="0">
                          <a:solidFill>
                            <a:schemeClr val="tx1"/>
                          </a:solidFill>
                          <a:latin typeface="Times New Roman" panose="02020603050405020304" pitchFamily="18" charset="0"/>
                          <a:ea typeface="宋体" panose="02010600030101010101" pitchFamily="2" charset="-122"/>
                        </a:rPr>
                        <a:t>L </a:t>
                      </a:r>
                      <a:endParaRPr lang="zh-CN" altLang="en-US" sz="1800" dirty="0">
                        <a:solidFill>
                          <a:schemeClr val="tx1"/>
                        </a:solidFill>
                        <a:latin typeface="Times New Roman" panose="02020603050405020304" pitchFamily="18" charset="0"/>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lnSpc>
                          <a:spcPct val="110000"/>
                        </a:lnSpc>
                        <a:spcBef>
                          <a:spcPct val="0"/>
                        </a:spcBef>
                        <a:buNone/>
                      </a:pPr>
                      <a:r>
                        <a:rPr lang="zh-CN" altLang="en-US" sz="1800" dirty="0">
                          <a:solidFill>
                            <a:schemeClr val="tx1"/>
                          </a:solidFill>
                          <a:latin typeface="Times New Roman" panose="02020603050405020304" pitchFamily="18" charset="0"/>
                          <a:ea typeface="宋体" panose="02010600030101010101" pitchFamily="2" charset="-122"/>
                        </a:rPr>
                        <a:t>250~500</a:t>
                      </a:r>
                      <a:r>
                        <a:rPr lang="en-US" altLang="x-none" sz="1800" dirty="0">
                          <a:solidFill>
                            <a:schemeClr val="tx1"/>
                          </a:solidFill>
                          <a:latin typeface="Times New Roman" panose="02020603050405020304" pitchFamily="18" charset="0"/>
                          <a:ea typeface="宋体" panose="02010600030101010101" pitchFamily="2" charset="-122"/>
                        </a:rPr>
                        <a:t>L</a:t>
                      </a:r>
                      <a:endParaRPr lang="en-US" altLang="x-none" sz="1800" dirty="0">
                        <a:solidFill>
                          <a:schemeClr val="tx1"/>
                        </a:solidFill>
                        <a:latin typeface="Times New Roman" panose="02020603050405020304" pitchFamily="18" charset="0"/>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lnSpc>
                          <a:spcPct val="110000"/>
                        </a:lnSpc>
                        <a:spcBef>
                          <a:spcPct val="0"/>
                        </a:spcBef>
                        <a:buNone/>
                      </a:pPr>
                      <a:r>
                        <a:rPr lang="zh-CN" altLang="en-US" sz="1800" dirty="0">
                          <a:solidFill>
                            <a:schemeClr val="tx1"/>
                          </a:solidFill>
                          <a:latin typeface="Times New Roman" panose="02020603050405020304" pitchFamily="18" charset="0"/>
                          <a:ea typeface="宋体" panose="02010600030101010101" pitchFamily="2" charset="-122"/>
                        </a:rPr>
                        <a:t>&gt;500</a:t>
                      </a:r>
                      <a:r>
                        <a:rPr lang="en-US" altLang="x-none" sz="1800" dirty="0">
                          <a:solidFill>
                            <a:schemeClr val="tx1"/>
                          </a:solidFill>
                          <a:latin typeface="Times New Roman" panose="02020603050405020304" pitchFamily="18" charset="0"/>
                          <a:ea typeface="宋体" panose="02010600030101010101" pitchFamily="2" charset="-122"/>
                        </a:rPr>
                        <a:t>L</a:t>
                      </a:r>
                      <a:endParaRPr lang="en-US" altLang="x-none" sz="1800" dirty="0">
                        <a:solidFill>
                          <a:schemeClr val="tx1"/>
                        </a:solidFill>
                        <a:latin typeface="Times New Roman" panose="02020603050405020304" pitchFamily="18" charset="0"/>
                        <a:ea typeface="宋体" panose="02010600030101010101" pitchFamily="2" charset="-122"/>
                      </a:endParaRPr>
                    </a:p>
                  </a:txBody>
                  <a:tcPr vert="horz"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804862">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lnSpc>
                          <a:spcPct val="110000"/>
                        </a:lnSpc>
                        <a:spcBef>
                          <a:spcPct val="0"/>
                        </a:spcBef>
                        <a:buNone/>
                      </a:pPr>
                      <a:r>
                        <a:rPr lang="en-US" altLang="zh-CN" sz="1800">
                          <a:solidFill>
                            <a:schemeClr val="tx1"/>
                          </a:solidFill>
                          <a:latin typeface="Times New Roman" panose="02020603050405020304" pitchFamily="18" charset="0"/>
                          <a:ea typeface="宋体" panose="02010600030101010101" pitchFamily="2" charset="-122"/>
                        </a:rPr>
                        <a:t>≤3 </a:t>
                      </a:r>
                      <a:endParaRPr lang="en-US" altLang="zh-CN" sz="1800">
                        <a:solidFill>
                          <a:schemeClr val="tx1"/>
                        </a:solidFill>
                        <a:latin typeface="Times New Roman" panose="02020603050405020304" pitchFamily="18" charset="0"/>
                        <a:ea typeface="宋体" panose="02010600030101010101" pitchFamily="2" charset="-122"/>
                      </a:endParaRPr>
                    </a:p>
                  </a:txBody>
                  <a:tcPr vert="horz"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lnSpc>
                          <a:spcPct val="110000"/>
                        </a:lnSpc>
                        <a:spcBef>
                          <a:spcPct val="0"/>
                        </a:spcBef>
                        <a:buNone/>
                      </a:pPr>
                      <a:r>
                        <a:rPr lang="zh-CN" altLang="en-US" sz="1800">
                          <a:solidFill>
                            <a:schemeClr val="tx1"/>
                          </a:solidFill>
                          <a:latin typeface="Times New Roman" panose="02020603050405020304" pitchFamily="18" charset="0"/>
                          <a:ea typeface="宋体" panose="02010600030101010101" pitchFamily="2" charset="-122"/>
                        </a:rPr>
                        <a:t>自落式 </a:t>
                      </a:r>
                      <a:endParaRPr lang="zh-CN" altLang="en-US" sz="1800">
                        <a:solidFill>
                          <a:schemeClr val="tx1"/>
                        </a:solidFill>
                        <a:latin typeface="Times New Roman" panose="02020603050405020304" pitchFamily="18" charset="0"/>
                        <a:ea typeface="宋体" panose="02010600030101010101" pitchFamily="2" charset="-122"/>
                      </a:endParaRPr>
                    </a:p>
                    <a:p>
                      <a:pPr marL="0" lvl="0" indent="0" algn="ctr">
                        <a:lnSpc>
                          <a:spcPct val="110000"/>
                        </a:lnSpc>
                        <a:spcBef>
                          <a:spcPct val="0"/>
                        </a:spcBef>
                        <a:buNone/>
                      </a:pPr>
                      <a:r>
                        <a:rPr lang="zh-CN" altLang="en-US" sz="1800">
                          <a:solidFill>
                            <a:schemeClr val="tx1"/>
                          </a:solidFill>
                          <a:latin typeface="Times New Roman" panose="02020603050405020304" pitchFamily="18" charset="0"/>
                          <a:ea typeface="宋体" panose="02010600030101010101" pitchFamily="2" charset="-122"/>
                        </a:rPr>
                        <a:t>强制式 </a:t>
                      </a:r>
                      <a:endParaRPr lang="zh-CN" altLang="en-US" sz="1800">
                        <a:solidFill>
                          <a:schemeClr val="tx1"/>
                        </a:solidFill>
                        <a:latin typeface="Times New Roman" panose="02020603050405020304" pitchFamily="18" charset="0"/>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lnSpc>
                          <a:spcPct val="110000"/>
                        </a:lnSpc>
                        <a:spcBef>
                          <a:spcPct val="0"/>
                        </a:spcBef>
                        <a:buNone/>
                      </a:pPr>
                      <a:r>
                        <a:rPr lang="en-US" altLang="zh-CN" sz="1800">
                          <a:solidFill>
                            <a:schemeClr val="tx1"/>
                          </a:solidFill>
                          <a:latin typeface="Times New Roman" panose="02020603050405020304" pitchFamily="18" charset="0"/>
                          <a:ea typeface="宋体" panose="02010600030101010101" pitchFamily="2" charset="-122"/>
                        </a:rPr>
                        <a:t>90</a:t>
                      </a:r>
                      <a:endParaRPr lang="en-US" altLang="zh-CN" sz="1800">
                        <a:solidFill>
                          <a:schemeClr val="tx1"/>
                        </a:solidFill>
                        <a:latin typeface="Times New Roman" panose="02020603050405020304" pitchFamily="18" charset="0"/>
                        <a:ea typeface="宋体" panose="02010600030101010101" pitchFamily="2" charset="-122"/>
                      </a:endParaRPr>
                    </a:p>
                    <a:p>
                      <a:pPr marL="0" lvl="0" indent="0" algn="ctr">
                        <a:lnSpc>
                          <a:spcPct val="110000"/>
                        </a:lnSpc>
                        <a:spcBef>
                          <a:spcPct val="0"/>
                        </a:spcBef>
                        <a:buNone/>
                      </a:pPr>
                      <a:r>
                        <a:rPr lang="en-US" altLang="zh-CN" sz="1800">
                          <a:solidFill>
                            <a:schemeClr val="tx1"/>
                          </a:solidFill>
                          <a:latin typeface="Times New Roman" panose="02020603050405020304" pitchFamily="18" charset="0"/>
                          <a:ea typeface="宋体" panose="02010600030101010101" pitchFamily="2" charset="-122"/>
                        </a:rPr>
                        <a:t>60</a:t>
                      </a:r>
                      <a:endParaRPr lang="en-US" altLang="zh-CN" sz="1800">
                        <a:solidFill>
                          <a:schemeClr val="tx1"/>
                        </a:solidFill>
                        <a:latin typeface="Times New Roman" panose="02020603050405020304" pitchFamily="18" charset="0"/>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lnSpc>
                          <a:spcPct val="110000"/>
                        </a:lnSpc>
                        <a:spcBef>
                          <a:spcPct val="0"/>
                        </a:spcBef>
                        <a:buNone/>
                      </a:pPr>
                      <a:r>
                        <a:rPr lang="en-US" altLang="zh-CN" sz="1800">
                          <a:solidFill>
                            <a:schemeClr val="tx1"/>
                          </a:solidFill>
                          <a:latin typeface="Times New Roman" panose="02020603050405020304" pitchFamily="18" charset="0"/>
                          <a:ea typeface="宋体" panose="02010600030101010101" pitchFamily="2" charset="-122"/>
                        </a:rPr>
                        <a:t>120</a:t>
                      </a:r>
                      <a:endParaRPr lang="en-US" altLang="zh-CN" sz="1800">
                        <a:solidFill>
                          <a:schemeClr val="tx1"/>
                        </a:solidFill>
                        <a:latin typeface="Times New Roman" panose="02020603050405020304" pitchFamily="18" charset="0"/>
                        <a:ea typeface="宋体" panose="02010600030101010101" pitchFamily="2" charset="-122"/>
                      </a:endParaRPr>
                    </a:p>
                    <a:p>
                      <a:pPr marL="0" lvl="0" indent="0" algn="ctr">
                        <a:lnSpc>
                          <a:spcPct val="110000"/>
                        </a:lnSpc>
                        <a:spcBef>
                          <a:spcPct val="0"/>
                        </a:spcBef>
                        <a:buNone/>
                      </a:pPr>
                      <a:r>
                        <a:rPr lang="en-US" altLang="zh-CN" sz="1800">
                          <a:solidFill>
                            <a:schemeClr val="tx1"/>
                          </a:solidFill>
                          <a:latin typeface="Times New Roman" panose="02020603050405020304" pitchFamily="18" charset="0"/>
                          <a:ea typeface="宋体" panose="02010600030101010101" pitchFamily="2" charset="-122"/>
                        </a:rPr>
                        <a:t>90</a:t>
                      </a:r>
                      <a:endParaRPr lang="en-US" altLang="zh-CN" sz="1800">
                        <a:solidFill>
                          <a:schemeClr val="tx1"/>
                        </a:solidFill>
                        <a:latin typeface="Times New Roman" panose="02020603050405020304" pitchFamily="18" charset="0"/>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lnSpc>
                          <a:spcPct val="110000"/>
                        </a:lnSpc>
                        <a:spcBef>
                          <a:spcPct val="0"/>
                        </a:spcBef>
                        <a:buNone/>
                      </a:pPr>
                      <a:r>
                        <a:rPr lang="en-US" altLang="zh-CN" sz="1800">
                          <a:solidFill>
                            <a:schemeClr val="tx1"/>
                          </a:solidFill>
                          <a:latin typeface="Times New Roman" panose="02020603050405020304" pitchFamily="18" charset="0"/>
                          <a:ea typeface="宋体" panose="02010600030101010101" pitchFamily="2" charset="-122"/>
                        </a:rPr>
                        <a:t>150</a:t>
                      </a:r>
                      <a:endParaRPr lang="en-US" altLang="zh-CN" sz="1800">
                        <a:solidFill>
                          <a:schemeClr val="tx1"/>
                        </a:solidFill>
                        <a:latin typeface="Times New Roman" panose="02020603050405020304" pitchFamily="18" charset="0"/>
                        <a:ea typeface="宋体" panose="02010600030101010101" pitchFamily="2" charset="-122"/>
                      </a:endParaRPr>
                    </a:p>
                    <a:p>
                      <a:pPr marL="0" lvl="0" indent="0" algn="ctr">
                        <a:lnSpc>
                          <a:spcPct val="110000"/>
                        </a:lnSpc>
                        <a:spcBef>
                          <a:spcPct val="0"/>
                        </a:spcBef>
                        <a:buNone/>
                      </a:pPr>
                      <a:r>
                        <a:rPr lang="en-US" altLang="zh-CN" sz="1800">
                          <a:solidFill>
                            <a:schemeClr val="tx1"/>
                          </a:solidFill>
                          <a:latin typeface="Times New Roman" panose="02020603050405020304" pitchFamily="18" charset="0"/>
                          <a:ea typeface="宋体" panose="02010600030101010101" pitchFamily="2" charset="-122"/>
                        </a:rPr>
                        <a:t>120</a:t>
                      </a:r>
                      <a:endParaRPr lang="en-US" altLang="zh-CN" sz="1800">
                        <a:solidFill>
                          <a:schemeClr val="tx1"/>
                        </a:solidFill>
                        <a:latin typeface="Times New Roman" panose="02020603050405020304" pitchFamily="18" charset="0"/>
                        <a:ea typeface="宋体" panose="02010600030101010101" pitchFamily="2" charset="-122"/>
                      </a:endParaRPr>
                    </a:p>
                  </a:txBody>
                  <a:tcPr vert="horz"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804863">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lnSpc>
                          <a:spcPct val="110000"/>
                        </a:lnSpc>
                        <a:spcBef>
                          <a:spcPct val="0"/>
                        </a:spcBef>
                        <a:buNone/>
                      </a:pPr>
                      <a:r>
                        <a:rPr lang="en-US" altLang="zh-CN" sz="1800">
                          <a:solidFill>
                            <a:schemeClr val="tx1"/>
                          </a:solidFill>
                          <a:latin typeface="Times New Roman" panose="02020603050405020304" pitchFamily="18" charset="0"/>
                          <a:ea typeface="宋体" panose="02010600030101010101" pitchFamily="2" charset="-122"/>
                        </a:rPr>
                        <a:t>&gt;3</a:t>
                      </a:r>
                      <a:endParaRPr lang="en-US" altLang="zh-CN" sz="1800">
                        <a:solidFill>
                          <a:schemeClr val="tx1"/>
                        </a:solidFill>
                        <a:latin typeface="Times New Roman" panose="02020603050405020304" pitchFamily="18" charset="0"/>
                        <a:ea typeface="宋体" panose="02010600030101010101" pitchFamily="2" charset="-122"/>
                      </a:endParaRPr>
                    </a:p>
                  </a:txBody>
                  <a:tcPr vert="horz"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lnSpc>
                          <a:spcPct val="110000"/>
                        </a:lnSpc>
                        <a:spcBef>
                          <a:spcPct val="0"/>
                        </a:spcBef>
                        <a:buNone/>
                      </a:pPr>
                      <a:r>
                        <a:rPr lang="zh-CN" altLang="en-US" sz="1800">
                          <a:solidFill>
                            <a:schemeClr val="tx1"/>
                          </a:solidFill>
                          <a:latin typeface="Times New Roman" panose="02020603050405020304" pitchFamily="18" charset="0"/>
                          <a:ea typeface="宋体" panose="02010600030101010101" pitchFamily="2" charset="-122"/>
                        </a:rPr>
                        <a:t>自落式 </a:t>
                      </a:r>
                      <a:endParaRPr lang="zh-CN" altLang="en-US" sz="1800">
                        <a:solidFill>
                          <a:schemeClr val="tx1"/>
                        </a:solidFill>
                        <a:latin typeface="Times New Roman" panose="02020603050405020304" pitchFamily="18" charset="0"/>
                        <a:ea typeface="宋体" panose="02010600030101010101" pitchFamily="2" charset="-122"/>
                      </a:endParaRPr>
                    </a:p>
                    <a:p>
                      <a:pPr marL="0" lvl="0" indent="0" algn="ctr">
                        <a:lnSpc>
                          <a:spcPct val="110000"/>
                        </a:lnSpc>
                        <a:spcBef>
                          <a:spcPct val="0"/>
                        </a:spcBef>
                        <a:buNone/>
                      </a:pPr>
                      <a:r>
                        <a:rPr lang="zh-CN" altLang="en-US" sz="1800">
                          <a:solidFill>
                            <a:schemeClr val="tx1"/>
                          </a:solidFill>
                          <a:latin typeface="Times New Roman" panose="02020603050405020304" pitchFamily="18" charset="0"/>
                          <a:ea typeface="宋体" panose="02010600030101010101" pitchFamily="2" charset="-122"/>
                        </a:rPr>
                        <a:t>强制式</a:t>
                      </a:r>
                      <a:endParaRPr lang="zh-CN" altLang="en-US" sz="1800">
                        <a:solidFill>
                          <a:schemeClr val="tx1"/>
                        </a:solidFill>
                        <a:latin typeface="Times New Roman" panose="02020603050405020304" pitchFamily="18" charset="0"/>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lnSpc>
                          <a:spcPct val="110000"/>
                        </a:lnSpc>
                        <a:spcBef>
                          <a:spcPct val="0"/>
                        </a:spcBef>
                        <a:buNone/>
                      </a:pPr>
                      <a:r>
                        <a:rPr lang="en-US" altLang="zh-CN" sz="1800">
                          <a:solidFill>
                            <a:schemeClr val="tx1"/>
                          </a:solidFill>
                          <a:latin typeface="Times New Roman" panose="02020603050405020304" pitchFamily="18" charset="0"/>
                          <a:ea typeface="宋体" panose="02010600030101010101" pitchFamily="2" charset="-122"/>
                        </a:rPr>
                        <a:t>90</a:t>
                      </a:r>
                      <a:endParaRPr lang="en-US" altLang="zh-CN" sz="1800">
                        <a:solidFill>
                          <a:schemeClr val="tx1"/>
                        </a:solidFill>
                        <a:latin typeface="Times New Roman" panose="02020603050405020304" pitchFamily="18" charset="0"/>
                        <a:ea typeface="宋体" panose="02010600030101010101" pitchFamily="2" charset="-122"/>
                      </a:endParaRPr>
                    </a:p>
                    <a:p>
                      <a:pPr marL="0" lvl="0" indent="0" algn="ctr">
                        <a:lnSpc>
                          <a:spcPct val="110000"/>
                        </a:lnSpc>
                        <a:spcBef>
                          <a:spcPct val="0"/>
                        </a:spcBef>
                        <a:buNone/>
                      </a:pPr>
                      <a:r>
                        <a:rPr lang="en-US" altLang="zh-CN" sz="1800">
                          <a:solidFill>
                            <a:schemeClr val="tx1"/>
                          </a:solidFill>
                          <a:latin typeface="Times New Roman" panose="02020603050405020304" pitchFamily="18" charset="0"/>
                          <a:ea typeface="宋体" panose="02010600030101010101" pitchFamily="2" charset="-122"/>
                        </a:rPr>
                        <a:t>60</a:t>
                      </a:r>
                      <a:endParaRPr lang="en-US" altLang="zh-CN" sz="1800">
                        <a:solidFill>
                          <a:schemeClr val="tx1"/>
                        </a:solidFill>
                        <a:latin typeface="Times New Roman" panose="02020603050405020304" pitchFamily="18" charset="0"/>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lnSpc>
                          <a:spcPct val="110000"/>
                        </a:lnSpc>
                        <a:spcBef>
                          <a:spcPct val="0"/>
                        </a:spcBef>
                        <a:buNone/>
                      </a:pPr>
                      <a:r>
                        <a:rPr lang="en-US" altLang="zh-CN" sz="1800">
                          <a:solidFill>
                            <a:schemeClr val="tx1"/>
                          </a:solidFill>
                          <a:latin typeface="Times New Roman" panose="02020603050405020304" pitchFamily="18" charset="0"/>
                          <a:ea typeface="宋体" panose="02010600030101010101" pitchFamily="2" charset="-122"/>
                        </a:rPr>
                        <a:t>90</a:t>
                      </a:r>
                      <a:endParaRPr lang="en-US" altLang="zh-CN" sz="1800">
                        <a:solidFill>
                          <a:schemeClr val="tx1"/>
                        </a:solidFill>
                        <a:latin typeface="Times New Roman" panose="02020603050405020304" pitchFamily="18" charset="0"/>
                        <a:ea typeface="宋体" panose="02010600030101010101" pitchFamily="2" charset="-122"/>
                      </a:endParaRPr>
                    </a:p>
                    <a:p>
                      <a:pPr marL="0" lvl="0" indent="0" algn="ctr">
                        <a:lnSpc>
                          <a:spcPct val="110000"/>
                        </a:lnSpc>
                        <a:spcBef>
                          <a:spcPct val="0"/>
                        </a:spcBef>
                        <a:buNone/>
                      </a:pPr>
                      <a:r>
                        <a:rPr lang="en-US" altLang="zh-CN" sz="1800">
                          <a:solidFill>
                            <a:schemeClr val="tx1"/>
                          </a:solidFill>
                          <a:latin typeface="Times New Roman" panose="02020603050405020304" pitchFamily="18" charset="0"/>
                          <a:ea typeface="宋体" panose="02010600030101010101" pitchFamily="2" charset="-122"/>
                        </a:rPr>
                        <a:t>60</a:t>
                      </a:r>
                      <a:endParaRPr lang="en-US" altLang="zh-CN" sz="1800">
                        <a:solidFill>
                          <a:schemeClr val="tx1"/>
                        </a:solidFill>
                        <a:latin typeface="Times New Roman" panose="02020603050405020304" pitchFamily="18" charset="0"/>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lnSpc>
                          <a:spcPct val="110000"/>
                        </a:lnSpc>
                        <a:spcBef>
                          <a:spcPct val="0"/>
                        </a:spcBef>
                        <a:buNone/>
                      </a:pPr>
                      <a:r>
                        <a:rPr lang="en-US" altLang="zh-CN" sz="1800">
                          <a:solidFill>
                            <a:schemeClr val="tx1"/>
                          </a:solidFill>
                          <a:latin typeface="Times New Roman" panose="02020603050405020304" pitchFamily="18" charset="0"/>
                          <a:ea typeface="宋体" panose="02010600030101010101" pitchFamily="2" charset="-122"/>
                        </a:rPr>
                        <a:t>120</a:t>
                      </a:r>
                      <a:endParaRPr lang="en-US" altLang="zh-CN" sz="1800">
                        <a:solidFill>
                          <a:schemeClr val="tx1"/>
                        </a:solidFill>
                        <a:latin typeface="Times New Roman" panose="02020603050405020304" pitchFamily="18" charset="0"/>
                        <a:ea typeface="宋体" panose="02010600030101010101" pitchFamily="2" charset="-122"/>
                      </a:endParaRPr>
                    </a:p>
                    <a:p>
                      <a:pPr marL="0" lvl="0" indent="0" algn="ctr">
                        <a:lnSpc>
                          <a:spcPct val="110000"/>
                        </a:lnSpc>
                        <a:spcBef>
                          <a:spcPct val="0"/>
                        </a:spcBef>
                        <a:buNone/>
                      </a:pPr>
                      <a:r>
                        <a:rPr lang="en-US" altLang="zh-CN" sz="1800">
                          <a:solidFill>
                            <a:schemeClr val="tx1"/>
                          </a:solidFill>
                          <a:latin typeface="Times New Roman" panose="02020603050405020304" pitchFamily="18" charset="0"/>
                          <a:ea typeface="宋体" panose="02010600030101010101" pitchFamily="2" charset="-122"/>
                        </a:rPr>
                        <a:t>90</a:t>
                      </a:r>
                      <a:endParaRPr lang="en-US" altLang="zh-CN" sz="1800">
                        <a:solidFill>
                          <a:schemeClr val="tx1"/>
                        </a:solidFill>
                        <a:latin typeface="Times New Roman" panose="02020603050405020304" pitchFamily="18" charset="0"/>
                        <a:ea typeface="宋体" panose="02010600030101010101" pitchFamily="2" charset="-122"/>
                      </a:endParaRPr>
                    </a:p>
                  </a:txBody>
                  <a:tcPr vert="horz"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pic>
        <p:nvPicPr>
          <p:cNvPr id="18462" name="图片 136222" descr="返回">
            <a:hlinkClick r:id="rId1" action="ppaction://hlinksldjump"/>
          </p:cNvPr>
          <p:cNvPicPr>
            <a:picLocks noChangeAspect="1"/>
          </p:cNvPicPr>
          <p:nvPr/>
        </p:nvPicPr>
        <p:blipFill>
          <a:blip r:embed="rId2"/>
          <a:stretch>
            <a:fillRect/>
          </a:stretch>
        </p:blipFill>
        <p:spPr>
          <a:xfrm>
            <a:off x="8101013" y="6324600"/>
            <a:ext cx="506412" cy="533400"/>
          </a:xfrm>
          <a:prstGeom prst="rect">
            <a:avLst/>
          </a:prstGeom>
          <a:noFill/>
          <a:ln w="15875" cap="flat" cmpd="sng">
            <a:solidFill>
              <a:srgbClr val="FF00FF"/>
            </a:solidFill>
            <a:prstDash val="solid"/>
            <a:miter/>
            <a:headEnd type="none" w="med" len="med"/>
            <a:tailEnd type="none" w="med" len="med"/>
          </a:ln>
        </p:spPr>
      </p:pic>
    </p:spTree>
  </p:cSld>
  <p:clrMapOvr>
    <a:masterClrMapping/>
  </p:clrMapOvr>
  <p:transition advTm="11100">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矩形 137217"/>
          <p:cNvSpPr/>
          <p:nvPr/>
        </p:nvSpPr>
        <p:spPr>
          <a:xfrm>
            <a:off x="755650" y="981075"/>
            <a:ext cx="7562850" cy="3975100"/>
          </a:xfrm>
          <a:prstGeom prst="rect">
            <a:avLst/>
          </a:prstGeom>
          <a:noFill/>
          <a:ln w="9525">
            <a:noFill/>
          </a:ln>
        </p:spPr>
        <p:txBody>
          <a:bodyPr anchor="t"/>
          <a:p>
            <a:pPr marL="285750" lvl="0" indent="-285750" algn="just">
              <a:lnSpc>
                <a:spcPct val="170000"/>
              </a:lnSpc>
              <a:spcBef>
                <a:spcPct val="20000"/>
              </a:spcBef>
              <a:buClr>
                <a:srgbClr val="FFFF66"/>
              </a:buClr>
              <a:buSzPct val="120000"/>
              <a:buFont typeface="Wingdings" panose="05000000000000000000" pitchFamily="2" charset="2"/>
              <a:buNone/>
            </a:pPr>
            <a:r>
              <a:rPr lang="zh-CN" altLang="en-US" sz="2400" b="0" baseline="0" dirty="0">
                <a:latin typeface="Times New Roman" panose="02020603050405020304" pitchFamily="18" charset="0"/>
                <a:ea typeface="Times New Roman" panose="02020603050405020304" pitchFamily="18" charset="0"/>
              </a:rPr>
              <a:t>(2) </a:t>
            </a:r>
            <a:r>
              <a:rPr lang="zh-CN" altLang="en-US" sz="2400" b="0" baseline="0" dirty="0">
                <a:latin typeface="Times New Roman" panose="02020603050405020304" pitchFamily="18" charset="0"/>
                <a:ea typeface="宋体" panose="02010600030101010101" pitchFamily="2" charset="-122"/>
              </a:rPr>
              <a:t>投料顺序 </a:t>
            </a:r>
            <a:r>
              <a:rPr lang="zh-CN" altLang="en-US" sz="2400" b="0" baseline="0" dirty="0">
                <a:solidFill>
                  <a:schemeClr val="tx1"/>
                </a:solidFill>
                <a:latin typeface="Times New Roman" panose="02020603050405020304" pitchFamily="18" charset="0"/>
                <a:ea typeface="宋体" panose="02010600030101010101" pitchFamily="2" charset="-122"/>
              </a:rPr>
              <a:t></a:t>
            </a:r>
            <a:endParaRPr lang="zh-CN" altLang="en-US" sz="2400" b="0" baseline="0" dirty="0">
              <a:solidFill>
                <a:schemeClr val="tx1"/>
              </a:solidFill>
              <a:latin typeface="Times New Roman" panose="02020603050405020304" pitchFamily="18" charset="0"/>
              <a:ea typeface="宋体" panose="02010600030101010101" pitchFamily="2" charset="-122"/>
            </a:endParaRPr>
          </a:p>
          <a:p>
            <a:pPr marL="285750" lvl="0" indent="-285750" algn="just">
              <a:lnSpc>
                <a:spcPct val="170000"/>
              </a:lnSpc>
              <a:spcBef>
                <a:spcPct val="20000"/>
              </a:spcBef>
              <a:buClr>
                <a:srgbClr val="FFFF66"/>
              </a:buClr>
              <a:buSzPct val="120000"/>
              <a:buFont typeface="Wingdings" panose="05000000000000000000" pitchFamily="2" charset="2"/>
              <a:buChar char="§"/>
            </a:pPr>
            <a:r>
              <a:rPr lang="zh-CN" altLang="en-US" sz="2400" b="0" baseline="0" dirty="0">
                <a:solidFill>
                  <a:schemeClr val="tx1"/>
                </a:solidFill>
                <a:latin typeface="Times New Roman" panose="02020603050405020304" pitchFamily="18" charset="0"/>
                <a:ea typeface="宋体" panose="02010600030101010101" pitchFamily="2" charset="-122"/>
              </a:rPr>
              <a:t>投料顺序应从提高搅拌质量，减少叶片、衬板的磨损，减少拌和物与搅拌筒的粘结，减少水泥飞扬，改善工作环境，提高混凝土强度及节约水泥等方面综合考虑确定。常用</a:t>
            </a:r>
            <a:r>
              <a:rPr lang="zh-CN" altLang="en-US" sz="2400" b="0" baseline="0" dirty="0">
                <a:latin typeface="Times New Roman" panose="02020603050405020304" pitchFamily="18" charset="0"/>
                <a:ea typeface="宋体" panose="02010600030101010101" pitchFamily="2" charset="-122"/>
              </a:rPr>
              <a:t>一次投料法</a:t>
            </a:r>
            <a:r>
              <a:rPr lang="zh-CN" altLang="en-US" sz="2400" b="0" baseline="0" dirty="0">
                <a:solidFill>
                  <a:schemeClr val="tx1"/>
                </a:solidFill>
                <a:latin typeface="Times New Roman" panose="02020603050405020304" pitchFamily="18" charset="0"/>
                <a:ea typeface="宋体" panose="02010600030101010101" pitchFamily="2" charset="-122"/>
              </a:rPr>
              <a:t>和</a:t>
            </a:r>
            <a:r>
              <a:rPr lang="zh-CN" altLang="en-US" sz="2400" b="0" baseline="0" dirty="0">
                <a:latin typeface="Times New Roman" panose="02020603050405020304" pitchFamily="18" charset="0"/>
                <a:ea typeface="宋体" panose="02010600030101010101" pitchFamily="2" charset="-122"/>
              </a:rPr>
              <a:t>二次投料法</a:t>
            </a:r>
            <a:r>
              <a:rPr lang="zh-CN" altLang="en-US" sz="2400" b="0" baseline="0" dirty="0">
                <a:solidFill>
                  <a:schemeClr val="tx1"/>
                </a:solidFill>
                <a:latin typeface="Times New Roman" panose="02020603050405020304" pitchFamily="18" charset="0"/>
                <a:ea typeface="宋体" panose="02010600030101010101" pitchFamily="2" charset="-122"/>
              </a:rPr>
              <a:t>。</a:t>
            </a:r>
            <a:endParaRPr lang="zh-CN" altLang="en-US" sz="2400" b="0" baseline="0"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advTm="11100">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矩形 138241"/>
          <p:cNvSpPr/>
          <p:nvPr/>
        </p:nvSpPr>
        <p:spPr>
          <a:xfrm>
            <a:off x="755650" y="908050"/>
            <a:ext cx="7562850" cy="5200650"/>
          </a:xfrm>
          <a:prstGeom prst="rect">
            <a:avLst/>
          </a:prstGeom>
          <a:noFill/>
          <a:ln w="9525">
            <a:noFill/>
          </a:ln>
        </p:spPr>
        <p:txBody>
          <a:bodyPr anchor="t"/>
          <a:p>
            <a:pPr marL="285750" lvl="0" indent="-285750" algn="just">
              <a:lnSpc>
                <a:spcPct val="160000"/>
              </a:lnSpc>
              <a:spcBef>
                <a:spcPct val="30000"/>
              </a:spcBef>
              <a:buClr>
                <a:srgbClr val="FFFF66"/>
              </a:buClr>
              <a:buSzPct val="120000"/>
              <a:buFont typeface="Wingdings" panose="05000000000000000000" pitchFamily="2" charset="2"/>
              <a:buChar char="§"/>
            </a:pPr>
            <a:r>
              <a:rPr lang="zh-CN" altLang="en-US" sz="2400" b="0" baseline="0" dirty="0">
                <a:latin typeface="Times New Roman" panose="02020603050405020304" pitchFamily="18" charset="0"/>
                <a:ea typeface="宋体" panose="02010600030101010101" pitchFamily="2" charset="-122"/>
              </a:rPr>
              <a:t>一次投料法</a:t>
            </a:r>
            <a:r>
              <a:rPr lang="zh-CN" altLang="en-US" sz="2400" b="0" baseline="0" dirty="0">
                <a:solidFill>
                  <a:schemeClr val="tx1"/>
                </a:solidFill>
                <a:latin typeface="Times New Roman" panose="02020603050405020304" pitchFamily="18" charset="0"/>
                <a:ea typeface="宋体" panose="02010600030101010101" pitchFamily="2" charset="-122"/>
              </a:rPr>
              <a:t>是在上料斗中先装石子，再加水泥和砂，然后一次投入搅拌筒中进行搅拌。 </a:t>
            </a:r>
            <a:endParaRPr lang="zh-CN" altLang="en-US" sz="2400" b="0" baseline="0" dirty="0">
              <a:solidFill>
                <a:schemeClr val="tx1"/>
              </a:solidFill>
              <a:latin typeface="Times New Roman" panose="02020603050405020304" pitchFamily="18" charset="0"/>
              <a:ea typeface="宋体" panose="02010600030101010101" pitchFamily="2" charset="-122"/>
            </a:endParaRPr>
          </a:p>
          <a:p>
            <a:pPr marL="762000" lvl="1" indent="-285750" algn="just">
              <a:lnSpc>
                <a:spcPct val="160000"/>
              </a:lnSpc>
              <a:spcBef>
                <a:spcPct val="30000"/>
              </a:spcBef>
              <a:buClr>
                <a:schemeClr val="folHlink"/>
              </a:buClr>
              <a:buSzPct val="80000"/>
              <a:buFont typeface="Wingdings" panose="05000000000000000000" pitchFamily="2" charset="2"/>
              <a:buChar char="v"/>
            </a:pPr>
            <a:r>
              <a:rPr lang="zh-CN" altLang="en-US" sz="2400" b="0" baseline="0" dirty="0">
                <a:solidFill>
                  <a:schemeClr val="tx2"/>
                </a:solidFill>
                <a:latin typeface="Times New Roman" panose="02020603050405020304" pitchFamily="18" charset="0"/>
                <a:ea typeface="宋体" panose="02010600030101010101" pitchFamily="2" charset="-122"/>
              </a:rPr>
              <a:t>自落式搅拌机</a:t>
            </a:r>
            <a:r>
              <a:rPr lang="zh-CN" altLang="en-US" sz="2400" b="0" baseline="0" dirty="0">
                <a:solidFill>
                  <a:schemeClr val="tx1"/>
                </a:solidFill>
                <a:latin typeface="Times New Roman" panose="02020603050405020304" pitchFamily="18" charset="0"/>
                <a:ea typeface="宋体" panose="02010600030101010101" pitchFamily="2" charset="-122"/>
              </a:rPr>
              <a:t>要在搅拌筒内先加部分水，投料时砂压住水泥，使水泥不飞扬，而且水泥和砂先进搅拌筒形成水泥砂浆，可缩短水泥包裹石子的时间。</a:t>
            </a:r>
            <a:endParaRPr lang="zh-CN" altLang="en-US" sz="2400" b="0" baseline="0" dirty="0">
              <a:solidFill>
                <a:schemeClr val="tx1"/>
              </a:solidFill>
              <a:latin typeface="Times New Roman" panose="02020603050405020304" pitchFamily="18" charset="0"/>
              <a:ea typeface="宋体" panose="02010600030101010101" pitchFamily="2" charset="-122"/>
            </a:endParaRPr>
          </a:p>
          <a:p>
            <a:pPr marL="762000" lvl="1" indent="-285750" algn="just">
              <a:lnSpc>
                <a:spcPct val="160000"/>
              </a:lnSpc>
              <a:spcBef>
                <a:spcPct val="30000"/>
              </a:spcBef>
              <a:buClr>
                <a:schemeClr val="folHlink"/>
              </a:buClr>
              <a:buSzPct val="80000"/>
              <a:buFont typeface="Wingdings" panose="05000000000000000000" pitchFamily="2" charset="2"/>
              <a:buChar char="v"/>
            </a:pPr>
            <a:r>
              <a:rPr lang="zh-CN" altLang="en-US" sz="2400" b="0" baseline="0" dirty="0">
                <a:solidFill>
                  <a:schemeClr val="tx2"/>
                </a:solidFill>
                <a:latin typeface="Times New Roman" panose="02020603050405020304" pitchFamily="18" charset="0"/>
                <a:ea typeface="宋体" panose="02010600030101010101" pitchFamily="2" charset="-122"/>
              </a:rPr>
              <a:t>强制式搅拌机</a:t>
            </a:r>
            <a:r>
              <a:rPr lang="zh-CN" altLang="en-US" sz="2400" b="0" baseline="0" dirty="0">
                <a:solidFill>
                  <a:schemeClr val="tx1"/>
                </a:solidFill>
                <a:latin typeface="Times New Roman" panose="02020603050405020304" pitchFamily="18" charset="0"/>
                <a:ea typeface="宋体" panose="02010600030101010101" pitchFamily="2" charset="-122"/>
              </a:rPr>
              <a:t>出料口在下部，不能先加水，应在投入原材料的同时，缓慢均匀分散地加水。 </a:t>
            </a:r>
            <a:endParaRPr lang="zh-CN" altLang="en-US" sz="2400" b="0" baseline="0"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advTm="11100">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矩形 139265"/>
          <p:cNvSpPr/>
          <p:nvPr/>
        </p:nvSpPr>
        <p:spPr>
          <a:xfrm>
            <a:off x="609600" y="381000"/>
            <a:ext cx="7848600" cy="5867400"/>
          </a:xfrm>
          <a:prstGeom prst="rect">
            <a:avLst/>
          </a:prstGeom>
          <a:noFill/>
          <a:ln w="9525">
            <a:noFill/>
          </a:ln>
        </p:spPr>
        <p:txBody>
          <a:bodyPr anchor="t"/>
          <a:p>
            <a:pPr marL="285750" lvl="0" indent="-285750" algn="just">
              <a:lnSpc>
                <a:spcPct val="170000"/>
              </a:lnSpc>
              <a:spcBef>
                <a:spcPct val="20000"/>
              </a:spcBef>
              <a:buClr>
                <a:srgbClr val="FFFF66"/>
              </a:buClr>
              <a:buSzPct val="120000"/>
              <a:buFont typeface="Wingdings" panose="05000000000000000000" pitchFamily="2" charset="2"/>
              <a:buChar char="§"/>
            </a:pPr>
            <a:r>
              <a:rPr lang="zh-CN" altLang="en-US" sz="2400" b="0" baseline="0" dirty="0">
                <a:latin typeface="宋体" panose="02010600030101010101" pitchFamily="2" charset="-122"/>
                <a:ea typeface="Courier New" panose="02070309020205020404" pitchFamily="49" charset="0"/>
              </a:rPr>
              <a:t>二次投料法</a:t>
            </a:r>
            <a:r>
              <a:rPr lang="zh-CN" altLang="en-US" sz="2400" b="0" baseline="0" dirty="0">
                <a:solidFill>
                  <a:schemeClr val="tx1"/>
                </a:solidFill>
                <a:latin typeface="宋体" panose="02010600030101010101" pitchFamily="2" charset="-122"/>
                <a:ea typeface="Courier New" panose="02070309020205020404" pitchFamily="49" charset="0"/>
              </a:rPr>
              <a:t>，是先向搅拌机内投入水和水泥(和砂)，待其搅拌1</a:t>
            </a:r>
            <a:r>
              <a:rPr lang="en-US" altLang="x-none" sz="2400" b="0" baseline="0" dirty="0">
                <a:solidFill>
                  <a:schemeClr val="tx1"/>
                </a:solidFill>
                <a:latin typeface="宋体" panose="02010600030101010101" pitchFamily="2" charset="-122"/>
                <a:ea typeface="Courier New" panose="02070309020205020404" pitchFamily="49" charset="0"/>
              </a:rPr>
              <a:t>min</a:t>
            </a:r>
            <a:r>
              <a:rPr lang="zh-CN" altLang="en-US" sz="2400" b="0" baseline="0" dirty="0">
                <a:solidFill>
                  <a:schemeClr val="tx1"/>
                </a:solidFill>
                <a:latin typeface="宋体" panose="02010600030101010101" pitchFamily="2" charset="-122"/>
                <a:ea typeface="Courier New" panose="02070309020205020404" pitchFamily="49" charset="0"/>
              </a:rPr>
              <a:t>后再投入石子和砂继续搅拌到规定时间。这种投料方法，能改善混凝土性能，提高了混凝土的强度，在保证规定的混凝土强度的前提下节约了水泥。</a:t>
            </a:r>
            <a:endParaRPr lang="zh-CN" altLang="en-US" sz="2400" b="0" baseline="0" dirty="0">
              <a:solidFill>
                <a:schemeClr val="tx1"/>
              </a:solidFill>
              <a:latin typeface="宋体" panose="02010600030101010101" pitchFamily="2" charset="-122"/>
              <a:ea typeface="Courier New" panose="02070309020205020404" pitchFamily="49" charset="0"/>
            </a:endParaRPr>
          </a:p>
          <a:p>
            <a:pPr marL="762000" lvl="1" indent="-285750" algn="just">
              <a:lnSpc>
                <a:spcPct val="170000"/>
              </a:lnSpc>
              <a:spcBef>
                <a:spcPct val="20000"/>
              </a:spcBef>
              <a:buClr>
                <a:schemeClr val="folHlink"/>
              </a:buClr>
              <a:buSzPct val="80000"/>
              <a:buFont typeface="Wingdings" panose="05000000000000000000" pitchFamily="2" charset="2"/>
              <a:buChar char="v"/>
            </a:pPr>
            <a:r>
              <a:rPr lang="zh-CN" altLang="en-US" sz="2400" b="0" baseline="0" dirty="0">
                <a:solidFill>
                  <a:schemeClr val="tx1"/>
                </a:solidFill>
                <a:latin typeface="宋体" panose="02010600030101010101" pitchFamily="2" charset="-122"/>
                <a:ea typeface="Courier New" panose="02070309020205020404" pitchFamily="49" charset="0"/>
              </a:rPr>
              <a:t>目前常用的方法有两种：</a:t>
            </a:r>
            <a:r>
              <a:rPr lang="zh-CN" altLang="en-US" sz="2400" b="0" baseline="0" dirty="0">
                <a:solidFill>
                  <a:schemeClr val="tx2"/>
                </a:solidFill>
                <a:latin typeface="宋体" panose="02010600030101010101" pitchFamily="2" charset="-122"/>
                <a:ea typeface="Courier New" panose="02070309020205020404" pitchFamily="49" charset="0"/>
              </a:rPr>
              <a:t>预拌水泥砂浆法</a:t>
            </a:r>
            <a:r>
              <a:rPr lang="zh-CN" altLang="en-US" sz="2400" b="0" baseline="0" dirty="0">
                <a:solidFill>
                  <a:schemeClr val="tx1"/>
                </a:solidFill>
                <a:latin typeface="宋体" panose="02010600030101010101" pitchFamily="2" charset="-122"/>
                <a:ea typeface="Courier New" panose="02070309020205020404" pitchFamily="49" charset="0"/>
              </a:rPr>
              <a:t>和</a:t>
            </a:r>
            <a:r>
              <a:rPr lang="zh-CN" altLang="en-US" sz="2400" b="0" baseline="0" dirty="0">
                <a:solidFill>
                  <a:schemeClr val="tx2"/>
                </a:solidFill>
                <a:latin typeface="宋体" panose="02010600030101010101" pitchFamily="2" charset="-122"/>
                <a:ea typeface="Courier New" panose="02070309020205020404" pitchFamily="49" charset="0"/>
              </a:rPr>
              <a:t>预拌水泥</a:t>
            </a:r>
            <a:r>
              <a:rPr lang="zh-CN" altLang="en-US" sz="2400" b="0" baseline="0" dirty="0">
                <a:solidFill>
                  <a:schemeClr val="tx2"/>
                </a:solidFill>
                <a:latin typeface="宋体" panose="02010600030101010101" pitchFamily="2" charset="-122"/>
                <a:ea typeface="宋体" panose="02010600030101010101" pitchFamily="2" charset="-122"/>
              </a:rPr>
              <a:t>净浆法</a:t>
            </a:r>
            <a:r>
              <a:rPr lang="zh-CN" altLang="en-US" sz="2400" b="0" baseline="0" dirty="0">
                <a:solidFill>
                  <a:schemeClr val="tx1"/>
                </a:solidFill>
                <a:latin typeface="宋体" panose="02010600030101010101" pitchFamily="2" charset="-122"/>
                <a:ea typeface="宋体" panose="02010600030101010101" pitchFamily="2" charset="-122"/>
              </a:rPr>
              <a:t>。</a:t>
            </a:r>
            <a:endParaRPr lang="zh-CN" altLang="en-US" sz="2400" b="0" baseline="0" dirty="0">
              <a:solidFill>
                <a:schemeClr val="tx1"/>
              </a:solidFill>
              <a:latin typeface="宋体" panose="02010600030101010101" pitchFamily="2" charset="-122"/>
              <a:ea typeface="宋体" panose="02010600030101010101" pitchFamily="2" charset="-122"/>
            </a:endParaRPr>
          </a:p>
          <a:p>
            <a:pPr marL="762000" lvl="1" indent="-285750" algn="just">
              <a:lnSpc>
                <a:spcPct val="170000"/>
              </a:lnSpc>
              <a:spcBef>
                <a:spcPct val="20000"/>
              </a:spcBef>
              <a:buClr>
                <a:schemeClr val="folHlink"/>
              </a:buClr>
              <a:buSzPct val="80000"/>
              <a:buFont typeface="Wingdings" panose="05000000000000000000" pitchFamily="2" charset="2"/>
              <a:buChar char="v"/>
            </a:pPr>
            <a:r>
              <a:rPr lang="zh-CN" altLang="en-US" sz="2400" b="0" baseline="0" dirty="0">
                <a:solidFill>
                  <a:schemeClr val="tx2"/>
                </a:solidFill>
                <a:latin typeface="宋体" panose="02010600030101010101" pitchFamily="2" charset="-122"/>
                <a:ea typeface="Courier New" panose="02070309020205020404" pitchFamily="49" charset="0"/>
              </a:rPr>
              <a:t>预拌水泥砂浆法</a:t>
            </a:r>
            <a:r>
              <a:rPr lang="zh-CN" altLang="en-US" sz="2400" b="0" baseline="0" dirty="0">
                <a:solidFill>
                  <a:schemeClr val="tx1"/>
                </a:solidFill>
                <a:latin typeface="宋体" panose="02010600030101010101" pitchFamily="2" charset="-122"/>
                <a:ea typeface="Courier New" panose="02070309020205020404" pitchFamily="49" charset="0"/>
              </a:rPr>
              <a:t>是指先将水泥、砂和水加入搅拌筒内进行充分搅拌，成为均匀的水泥砂浆后</a:t>
            </a:r>
            <a:r>
              <a:rPr lang="zh-CN" altLang="en-US" sz="2400" b="0" baseline="0" dirty="0">
                <a:solidFill>
                  <a:schemeClr val="tx1"/>
                </a:solidFill>
                <a:latin typeface="宋体" panose="02010600030101010101" pitchFamily="2" charset="-122"/>
                <a:ea typeface="宋体" panose="02010600030101010101" pitchFamily="2" charset="-122"/>
              </a:rPr>
              <a:t>，再加入石子搅拌成均匀的混凝土。 </a:t>
            </a:r>
            <a:endParaRPr lang="zh-CN" altLang="en-US" sz="2400" b="0" baseline="0"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advTm="11100">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1858" name="矩形 121857"/>
          <p:cNvSpPr/>
          <p:nvPr/>
        </p:nvSpPr>
        <p:spPr>
          <a:xfrm>
            <a:off x="2286000" y="455454"/>
            <a:ext cx="3733800" cy="735330"/>
          </a:xfrm>
          <a:prstGeom prst="rect">
            <a:avLst/>
          </a:prstGeom>
          <a:gradFill rotWithShape="0">
            <a:gsLst>
              <a:gs pos="0">
                <a:srgbClr val="F8E23E">
                  <a:gamma/>
                  <a:tint val="22745"/>
                  <a:invGamma/>
                </a:srgbClr>
              </a:gs>
              <a:gs pos="100000">
                <a:srgbClr val="F8E23E"/>
              </a:gs>
            </a:gsLst>
            <a:lin ang="5400000" scaled="1"/>
            <a:tileRect/>
          </a:gradFill>
          <a:ln w="9525">
            <a:noFill/>
            <a:miter/>
          </a:ln>
          <a:effectLst>
            <a:outerShdw dist="107763" dir="2699999" algn="ctr" rotWithShape="0">
              <a:schemeClr val="bg2"/>
            </a:outerShdw>
          </a:effectLst>
        </p:spPr>
        <p:txBody>
          <a:bodyPr tIns="118800" bIns="118800" anchor="ctr" anchorCtr="1">
            <a:spAutoFit/>
          </a:bodyPr>
          <a:p>
            <a:pPr lvl="0" fontAlgn="base">
              <a:lnSpc>
                <a:spcPct val="90000"/>
              </a:lnSpc>
              <a:spcBef>
                <a:spcPct val="50000"/>
              </a:spcBef>
            </a:pPr>
            <a:r>
              <a:rPr lang="zh-CN" altLang="en-US" sz="3600" b="1" strike="noStrike" baseline="0" noProof="1" dirty="0">
                <a:solidFill>
                  <a:srgbClr val="00FF00"/>
                </a:solidFill>
                <a:effectLst>
                  <a:outerShdw blurRad="38100" dist="38100" dir="2700000">
                    <a:srgbClr val="000000"/>
                  </a:outerShdw>
                </a:effectLst>
                <a:latin typeface="楷体_GB2312" pitchFamily="1" charset="-122"/>
                <a:ea typeface="楷体_GB2312" pitchFamily="1" charset="-122"/>
                <a:cs typeface="+mn-ea"/>
              </a:rPr>
              <a:t>混凝土工程</a:t>
            </a:r>
            <a:endParaRPr lang="zh-CN" altLang="en-US" sz="3600" b="1" strike="noStrike" baseline="0" noProof="1" dirty="0">
              <a:solidFill>
                <a:srgbClr val="00FF00"/>
              </a:solidFill>
              <a:effectLst>
                <a:outerShdw blurRad="38100" dist="38100" dir="2700000">
                  <a:srgbClr val="000000"/>
                </a:outerShdw>
              </a:effectLst>
              <a:latin typeface="楷体_GB2312" pitchFamily="1" charset="-122"/>
              <a:ea typeface="楷体_GB2312" pitchFamily="1" charset="-122"/>
            </a:endParaRPr>
          </a:p>
        </p:txBody>
      </p:sp>
      <p:sp>
        <p:nvSpPr>
          <p:cNvPr id="4098" name="直接连接符 121858"/>
          <p:cNvSpPr/>
          <p:nvPr/>
        </p:nvSpPr>
        <p:spPr>
          <a:xfrm>
            <a:off x="0" y="1371600"/>
            <a:ext cx="9144000" cy="0"/>
          </a:xfrm>
          <a:prstGeom prst="line">
            <a:avLst/>
          </a:prstGeom>
          <a:ln w="9525" cap="flat" cmpd="sng">
            <a:solidFill>
              <a:schemeClr val="tx2"/>
            </a:solidFill>
            <a:prstDash val="solid"/>
            <a:round/>
            <a:headEnd type="none" w="med" len="med"/>
            <a:tailEnd type="none" w="med" len="med"/>
          </a:ln>
        </p:spPr>
        <p:txBody>
          <a:bodyPr anchor="t"/>
          <a:p>
            <a:pPr lvl="0" indent="0"/>
            <a:endParaRPr lang="zh-CN" altLang="en-US">
              <a:latin typeface="Times New Roman" panose="02020603050405020304" pitchFamily="18" charset="0"/>
              <a:ea typeface="宋体" panose="02010600030101010101" pitchFamily="2" charset="-122"/>
            </a:endParaRPr>
          </a:p>
        </p:txBody>
      </p:sp>
      <p:sp>
        <p:nvSpPr>
          <p:cNvPr id="4099" name="文本框 121859">
            <a:hlinkClick r:id="" action="ppaction://hlinkshowjump?jump=nextslide"/>
          </p:cNvPr>
          <p:cNvSpPr txBox="1"/>
          <p:nvPr/>
        </p:nvSpPr>
        <p:spPr>
          <a:xfrm>
            <a:off x="611188" y="1916113"/>
            <a:ext cx="5334000" cy="583565"/>
          </a:xfrm>
          <a:prstGeom prst="rect">
            <a:avLst/>
          </a:prstGeom>
          <a:noFill/>
          <a:ln w="9525">
            <a:noFill/>
          </a:ln>
        </p:spPr>
        <p:txBody>
          <a:bodyPr anchor="t">
            <a:spAutoFit/>
          </a:bodyPr>
          <a:p>
            <a:pPr lvl="0" indent="0">
              <a:spcBef>
                <a:spcPct val="50000"/>
              </a:spcBef>
            </a:pPr>
            <a:r>
              <a:rPr lang="en-US" altLang="x-none" sz="3200" baseline="0" dirty="0">
                <a:latin typeface="楷体_GB2312" pitchFamily="1" charset="-122"/>
                <a:ea typeface="楷体_GB2312" pitchFamily="1" charset="-122"/>
              </a:rPr>
              <a:t>3.1 </a:t>
            </a:r>
            <a:r>
              <a:rPr lang="zh-CN" altLang="en-US" sz="3200" baseline="0" dirty="0">
                <a:latin typeface="楷体_GB2312" pitchFamily="1" charset="-122"/>
                <a:ea typeface="楷体_GB2312" pitchFamily="1" charset="-122"/>
              </a:rPr>
              <a:t>混凝土的原料</a:t>
            </a:r>
            <a:endParaRPr lang="zh-CN" altLang="en-US" sz="3200" baseline="0" dirty="0">
              <a:latin typeface="楷体_GB2312" pitchFamily="1" charset="-122"/>
              <a:ea typeface="楷体_GB2312" pitchFamily="1" charset="-122"/>
            </a:endParaRPr>
          </a:p>
        </p:txBody>
      </p:sp>
      <p:sp>
        <p:nvSpPr>
          <p:cNvPr id="4100" name="矩形 121860"/>
          <p:cNvSpPr/>
          <p:nvPr/>
        </p:nvSpPr>
        <p:spPr>
          <a:xfrm>
            <a:off x="900113" y="2708275"/>
            <a:ext cx="7620000" cy="3529013"/>
          </a:xfrm>
          <a:prstGeom prst="rect">
            <a:avLst/>
          </a:prstGeom>
          <a:noFill/>
          <a:ln w="9525">
            <a:noFill/>
          </a:ln>
        </p:spPr>
        <p:txBody>
          <a:bodyPr anchor="t"/>
          <a:p>
            <a:pPr marL="285750" lvl="0" indent="-285750" algn="just">
              <a:lnSpc>
                <a:spcPct val="170000"/>
              </a:lnSpc>
              <a:spcBef>
                <a:spcPct val="30000"/>
              </a:spcBef>
              <a:buClr>
                <a:srgbClr val="FFFF66"/>
              </a:buClr>
              <a:buSzPct val="120000"/>
              <a:buFont typeface="Wingdings" panose="05000000000000000000" pitchFamily="2" charset="2"/>
              <a:buChar char="§"/>
            </a:pPr>
            <a:r>
              <a:rPr lang="zh-CN" altLang="en-US" sz="2400" b="0" baseline="0" dirty="0">
                <a:solidFill>
                  <a:schemeClr val="tx1"/>
                </a:solidFill>
                <a:latin typeface="宋体" panose="02010600030101010101" pitchFamily="2" charset="-122"/>
                <a:ea typeface="宋体" panose="02010600030101010101" pitchFamily="2" charset="-122"/>
              </a:rPr>
              <a:t>水泥进场时应对品种、级别、包装或散装仓号、出厂日期等进行检查。</a:t>
            </a:r>
            <a:endParaRPr lang="zh-CN" altLang="en-US" sz="2400" b="0" baseline="0" dirty="0">
              <a:solidFill>
                <a:schemeClr val="tx1"/>
              </a:solidFill>
              <a:latin typeface="宋体" panose="02010600030101010101" pitchFamily="2" charset="-122"/>
              <a:ea typeface="宋体" panose="02010600030101010101" pitchFamily="2" charset="-122"/>
            </a:endParaRPr>
          </a:p>
          <a:p>
            <a:pPr marL="285750" lvl="0" indent="-285750" algn="just">
              <a:lnSpc>
                <a:spcPct val="170000"/>
              </a:lnSpc>
              <a:spcBef>
                <a:spcPct val="30000"/>
              </a:spcBef>
              <a:buClr>
                <a:srgbClr val="FFFF66"/>
              </a:buClr>
              <a:buSzPct val="120000"/>
              <a:buFont typeface="Wingdings" panose="05000000000000000000" pitchFamily="2" charset="2"/>
              <a:buChar char="§"/>
            </a:pPr>
            <a:r>
              <a:rPr lang="zh-CN" altLang="en-US" sz="2400" b="0" baseline="0" dirty="0">
                <a:solidFill>
                  <a:schemeClr val="tx1"/>
                </a:solidFill>
                <a:latin typeface="宋体" panose="02010600030101010101" pitchFamily="2" charset="-122"/>
                <a:ea typeface="Courier New" panose="02070309020205020404" pitchFamily="49" charset="0"/>
              </a:rPr>
              <a:t>当使用中对水泥质量有怀疑或水泥出厂超过3个月(快硬硅酸盐</a:t>
            </a:r>
            <a:r>
              <a:rPr lang="zh-CN" altLang="en-US" sz="2400" b="0" baseline="0" dirty="0">
                <a:solidFill>
                  <a:schemeClr val="tx1"/>
                </a:solidFill>
                <a:latin typeface="宋体" panose="02010600030101010101" pitchFamily="2" charset="-122"/>
                <a:ea typeface="宋体" panose="02010600030101010101" pitchFamily="2" charset="-122"/>
              </a:rPr>
              <a:t>水泥超过</a:t>
            </a:r>
            <a:r>
              <a:rPr lang="zh-CN" altLang="en-US" sz="2400" b="0" baseline="0" dirty="0">
                <a:solidFill>
                  <a:schemeClr val="tx1"/>
                </a:solidFill>
                <a:latin typeface="Times New Roman" panose="02020603050405020304" pitchFamily="18" charset="0"/>
                <a:ea typeface="Times New Roman" panose="02020603050405020304" pitchFamily="18" charset="0"/>
              </a:rPr>
              <a:t>1</a:t>
            </a:r>
            <a:r>
              <a:rPr lang="zh-CN" altLang="en-US" sz="2400" b="0" baseline="0" dirty="0">
                <a:solidFill>
                  <a:schemeClr val="tx1"/>
                </a:solidFill>
                <a:latin typeface="宋体" panose="02010600030101010101" pitchFamily="2" charset="-122"/>
                <a:ea typeface="宋体" panose="02010600030101010101" pitchFamily="2" charset="-122"/>
              </a:rPr>
              <a:t>个月</a:t>
            </a:r>
            <a:r>
              <a:rPr lang="zh-CN" altLang="en-US" sz="2400" b="0" baseline="0" dirty="0">
                <a:solidFill>
                  <a:schemeClr val="tx1"/>
                </a:solidFill>
                <a:latin typeface="Times New Roman" panose="02020603050405020304" pitchFamily="18" charset="0"/>
                <a:ea typeface="Times New Roman" panose="02020603050405020304" pitchFamily="18" charset="0"/>
              </a:rPr>
              <a:t>)</a:t>
            </a:r>
            <a:r>
              <a:rPr lang="zh-CN" altLang="en-US" sz="2400" b="0" baseline="0" dirty="0">
                <a:solidFill>
                  <a:schemeClr val="tx1"/>
                </a:solidFill>
                <a:latin typeface="宋体" panose="02010600030101010101" pitchFamily="2" charset="-122"/>
                <a:ea typeface="宋体" panose="02010600030101010101" pitchFamily="2" charset="-122"/>
              </a:rPr>
              <a:t>时，应进行复验，并依据复验结果使用。 </a:t>
            </a:r>
            <a:endParaRPr lang="zh-CN" altLang="en-US" sz="2400" b="0" baseline="0" dirty="0">
              <a:solidFill>
                <a:schemeClr val="tx1"/>
              </a:solidFill>
              <a:latin typeface="宋体" panose="02010600030101010101" pitchFamily="2" charset="-122"/>
              <a:ea typeface="宋体" panose="02010600030101010101" pitchFamily="2" charset="-122"/>
            </a:endParaRPr>
          </a:p>
        </p:txBody>
      </p:sp>
      <p:pic>
        <p:nvPicPr>
          <p:cNvPr id="4101" name="图片 121861" descr="返回">
            <a:hlinkClick r:id="" action="ppaction://noaction"/>
          </p:cNvPr>
          <p:cNvPicPr>
            <a:picLocks noChangeAspect="1"/>
          </p:cNvPicPr>
          <p:nvPr/>
        </p:nvPicPr>
        <p:blipFill>
          <a:blip r:embed="rId1"/>
          <a:stretch>
            <a:fillRect/>
          </a:stretch>
        </p:blipFill>
        <p:spPr>
          <a:xfrm>
            <a:off x="539750" y="549275"/>
            <a:ext cx="506413" cy="533400"/>
          </a:xfrm>
          <a:prstGeom prst="rect">
            <a:avLst/>
          </a:prstGeom>
          <a:noFill/>
          <a:ln w="15875" cap="flat" cmpd="sng">
            <a:solidFill>
              <a:srgbClr val="FF00FF"/>
            </a:solidFill>
            <a:prstDash val="solid"/>
            <a:miter/>
            <a:headEnd type="none" w="med" len="med"/>
            <a:tailEnd type="none" w="med" len="med"/>
          </a:ln>
        </p:spPr>
      </p:pic>
    </p:spTree>
  </p:cSld>
  <p:clrMapOvr>
    <a:masterClrMapping/>
  </p:clrMapOvr>
  <p:transition advTm="11100">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矩形 140289"/>
          <p:cNvSpPr/>
          <p:nvPr/>
        </p:nvSpPr>
        <p:spPr>
          <a:xfrm>
            <a:off x="971550" y="404813"/>
            <a:ext cx="7131050" cy="4464050"/>
          </a:xfrm>
          <a:prstGeom prst="rect">
            <a:avLst/>
          </a:prstGeom>
          <a:noFill/>
          <a:ln w="9525">
            <a:noFill/>
          </a:ln>
        </p:spPr>
        <p:txBody>
          <a:bodyPr anchor="t"/>
          <a:p>
            <a:pPr marL="285750" lvl="0" indent="-285750" algn="just">
              <a:lnSpc>
                <a:spcPct val="170000"/>
              </a:lnSpc>
              <a:spcBef>
                <a:spcPct val="20000"/>
              </a:spcBef>
              <a:buClr>
                <a:srgbClr val="FFFF66"/>
              </a:buClr>
              <a:buSzPct val="120000"/>
              <a:buFont typeface="Wingdings" panose="05000000000000000000" pitchFamily="2" charset="2"/>
              <a:buChar char="§"/>
            </a:pPr>
            <a:endParaRPr lang="zh-CN" altLang="en-US" sz="2400" b="0" baseline="0" dirty="0">
              <a:solidFill>
                <a:schemeClr val="tx1"/>
              </a:solidFill>
              <a:latin typeface="宋体" panose="02010600030101010101" pitchFamily="2" charset="-122"/>
              <a:ea typeface="宋体" panose="02010600030101010101" pitchFamily="2" charset="-122"/>
            </a:endParaRPr>
          </a:p>
          <a:p>
            <a:pPr marL="762000" lvl="1" indent="-285750" algn="just">
              <a:lnSpc>
                <a:spcPct val="170000"/>
              </a:lnSpc>
              <a:spcBef>
                <a:spcPct val="30000"/>
              </a:spcBef>
              <a:buClr>
                <a:schemeClr val="folHlink"/>
              </a:buClr>
              <a:buSzPct val="80000"/>
              <a:buFont typeface="Wingdings" panose="05000000000000000000" pitchFamily="2" charset="2"/>
              <a:buChar char="v"/>
            </a:pPr>
            <a:r>
              <a:rPr lang="zh-CN" altLang="en-US" sz="2400" b="0" baseline="0" dirty="0">
                <a:solidFill>
                  <a:schemeClr val="tx2"/>
                </a:solidFill>
                <a:latin typeface="宋体" panose="02010600030101010101" pitchFamily="2" charset="-122"/>
                <a:ea typeface="Courier New" panose="02070309020205020404" pitchFamily="49" charset="0"/>
              </a:rPr>
              <a:t>预拌水泥净浆法</a:t>
            </a:r>
            <a:r>
              <a:rPr lang="zh-CN" altLang="en-US" sz="2400" b="0" baseline="0" dirty="0">
                <a:solidFill>
                  <a:schemeClr val="tx1"/>
                </a:solidFill>
                <a:latin typeface="宋体" panose="02010600030101010101" pitchFamily="2" charset="-122"/>
                <a:ea typeface="Courier New" panose="02070309020205020404" pitchFamily="49" charset="0"/>
              </a:rPr>
              <a:t>是先将水泥和水充分搅拌成均匀的水泥</a:t>
            </a:r>
            <a:r>
              <a:rPr lang="zh-CN" altLang="en-US" sz="2400" b="0" baseline="0" dirty="0">
                <a:solidFill>
                  <a:schemeClr val="tx1"/>
                </a:solidFill>
                <a:latin typeface="宋体" panose="02010600030101010101" pitchFamily="2" charset="-122"/>
                <a:ea typeface="宋体" panose="02010600030101010101" pitchFamily="2" charset="-122"/>
              </a:rPr>
              <a:t>净浆后，再加入砂和石子搅拌成混凝土。</a:t>
            </a:r>
            <a:endParaRPr lang="zh-CN" altLang="en-US" sz="2400" b="0" baseline="0" dirty="0">
              <a:solidFill>
                <a:schemeClr val="tx1"/>
              </a:solidFill>
              <a:latin typeface="宋体" panose="02010600030101010101" pitchFamily="2" charset="-122"/>
              <a:ea typeface="宋体" panose="02010600030101010101" pitchFamily="2" charset="-122"/>
            </a:endParaRPr>
          </a:p>
          <a:p>
            <a:pPr marL="285750" lvl="0" indent="-285750" algn="just">
              <a:lnSpc>
                <a:spcPct val="170000"/>
              </a:lnSpc>
              <a:spcBef>
                <a:spcPct val="30000"/>
              </a:spcBef>
              <a:buClr>
                <a:srgbClr val="FFFF66"/>
              </a:buClr>
              <a:buSzPct val="120000"/>
              <a:buFont typeface="Wingdings" panose="05000000000000000000" pitchFamily="2" charset="2"/>
              <a:buChar char="§"/>
            </a:pPr>
            <a:r>
              <a:rPr lang="zh-CN" altLang="en-US" sz="2400" b="0" baseline="0" dirty="0">
                <a:solidFill>
                  <a:schemeClr val="tx1"/>
                </a:solidFill>
                <a:latin typeface="宋体" panose="02010600030101010101" pitchFamily="2" charset="-122"/>
                <a:ea typeface="Courier New" panose="02070309020205020404" pitchFamily="49" charset="0"/>
              </a:rPr>
              <a:t>与一次投料法相比，二次投料法可使混凝土强度提</a:t>
            </a:r>
            <a:r>
              <a:rPr lang="zh-CN" altLang="en-US" sz="2400" b="0" baseline="0" dirty="0">
                <a:solidFill>
                  <a:schemeClr val="tx1"/>
                </a:solidFill>
                <a:latin typeface="宋体" panose="02010600030101010101" pitchFamily="2" charset="-122"/>
                <a:ea typeface="宋体" panose="02010600030101010101" pitchFamily="2" charset="-122"/>
              </a:rPr>
              <a:t>高10%～15%，节约水泥15%～20%。 </a:t>
            </a:r>
            <a:endParaRPr lang="zh-CN" altLang="en-US" sz="2400" b="0" baseline="0"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advTm="11100">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矩形 141313"/>
          <p:cNvSpPr/>
          <p:nvPr/>
        </p:nvSpPr>
        <p:spPr>
          <a:xfrm>
            <a:off x="539750" y="620713"/>
            <a:ext cx="8139113" cy="5400675"/>
          </a:xfrm>
          <a:prstGeom prst="rect">
            <a:avLst/>
          </a:prstGeom>
          <a:noFill/>
          <a:ln w="9525">
            <a:noFill/>
          </a:ln>
        </p:spPr>
        <p:txBody>
          <a:bodyPr anchor="t"/>
          <a:p>
            <a:pPr marL="285750" lvl="0" indent="-285750" algn="just">
              <a:lnSpc>
                <a:spcPct val="170000"/>
              </a:lnSpc>
              <a:spcBef>
                <a:spcPct val="20000"/>
              </a:spcBef>
              <a:buClr>
                <a:srgbClr val="FFFF66"/>
              </a:buClr>
              <a:buSzPct val="120000"/>
              <a:buFont typeface="Wingdings" panose="05000000000000000000" pitchFamily="2" charset="2"/>
              <a:buChar char="§"/>
            </a:pPr>
            <a:r>
              <a:rPr lang="zh-CN" altLang="en-US" sz="2400" b="0" baseline="0" dirty="0">
                <a:latin typeface="宋体" panose="02010600030101010101" pitchFamily="2" charset="-122"/>
                <a:ea typeface="Courier New" panose="02070309020205020404" pitchFamily="49" charset="0"/>
              </a:rPr>
              <a:t>水泥裹砂石法混凝土搅拌工艺</a:t>
            </a:r>
            <a:r>
              <a:rPr lang="zh-CN" altLang="en-US" sz="2400" b="0" baseline="0" dirty="0">
                <a:solidFill>
                  <a:schemeClr val="tx1"/>
                </a:solidFill>
                <a:latin typeface="宋体" panose="02010600030101010101" pitchFamily="2" charset="-122"/>
                <a:ea typeface="Courier New" panose="02070309020205020404" pitchFamily="49" charset="0"/>
              </a:rPr>
              <a:t>，用这种方法拌制的混凝土称为造壳混凝土(简称</a:t>
            </a:r>
            <a:r>
              <a:rPr lang="en-US" altLang="x-none" sz="2400" b="0" baseline="0" dirty="0">
                <a:solidFill>
                  <a:schemeClr val="tx1"/>
                </a:solidFill>
                <a:latin typeface="宋体" panose="02010600030101010101" pitchFamily="2" charset="-122"/>
                <a:ea typeface="Courier New" panose="02070309020205020404" pitchFamily="49" charset="0"/>
              </a:rPr>
              <a:t>SEC</a:t>
            </a:r>
            <a:r>
              <a:rPr lang="zh-CN" altLang="en-US" sz="2400" b="0" baseline="0" dirty="0">
                <a:solidFill>
                  <a:schemeClr val="tx1"/>
                </a:solidFill>
                <a:latin typeface="宋体" panose="02010600030101010101" pitchFamily="2" charset="-122"/>
                <a:ea typeface="Courier New" panose="02070309020205020404" pitchFamily="49" charset="0"/>
              </a:rPr>
              <a:t>混凝土)。</a:t>
            </a:r>
            <a:endParaRPr lang="zh-CN" altLang="en-US" sz="2400" b="0" baseline="0" dirty="0">
              <a:solidFill>
                <a:schemeClr val="tx1"/>
              </a:solidFill>
              <a:latin typeface="宋体" panose="02010600030101010101" pitchFamily="2" charset="-122"/>
              <a:ea typeface="Courier New" panose="02070309020205020404" pitchFamily="49" charset="0"/>
            </a:endParaRPr>
          </a:p>
          <a:p>
            <a:pPr marL="762000" lvl="1" indent="-285750" algn="just">
              <a:lnSpc>
                <a:spcPct val="170000"/>
              </a:lnSpc>
              <a:spcBef>
                <a:spcPct val="20000"/>
              </a:spcBef>
              <a:buClr>
                <a:schemeClr val="folHlink"/>
              </a:buClr>
              <a:buSzPct val="80000"/>
              <a:buFont typeface="Wingdings" panose="05000000000000000000" pitchFamily="2" charset="2"/>
              <a:buChar char="v"/>
            </a:pPr>
            <a:r>
              <a:rPr lang="zh-CN" altLang="en-US" sz="2400" b="0" baseline="0" dirty="0">
                <a:solidFill>
                  <a:schemeClr val="tx1"/>
                </a:solidFill>
                <a:latin typeface="宋体" panose="02010600030101010101" pitchFamily="2" charset="-122"/>
                <a:ea typeface="Courier New" panose="02070309020205020404" pitchFamily="49" charset="0"/>
              </a:rPr>
              <a:t>它是分两次加水，两次搅拌。</a:t>
            </a:r>
            <a:endParaRPr lang="zh-CN" altLang="en-US" sz="2400" b="0" baseline="0" dirty="0">
              <a:solidFill>
                <a:schemeClr val="tx1"/>
              </a:solidFill>
              <a:latin typeface="宋体" panose="02010600030101010101" pitchFamily="2" charset="-122"/>
              <a:ea typeface="Courier New" panose="02070309020205020404" pitchFamily="49" charset="0"/>
            </a:endParaRPr>
          </a:p>
          <a:p>
            <a:pPr marL="762000" lvl="1" indent="-285750" algn="just">
              <a:lnSpc>
                <a:spcPct val="170000"/>
              </a:lnSpc>
              <a:spcBef>
                <a:spcPct val="20000"/>
              </a:spcBef>
              <a:buClr>
                <a:schemeClr val="folHlink"/>
              </a:buClr>
              <a:buSzPct val="80000"/>
              <a:buFont typeface="Wingdings" panose="05000000000000000000" pitchFamily="2" charset="2"/>
              <a:buChar char="v"/>
            </a:pPr>
            <a:r>
              <a:rPr lang="zh-CN" altLang="en-US" sz="2400" b="0" baseline="0" dirty="0">
                <a:solidFill>
                  <a:schemeClr val="tx1"/>
                </a:solidFill>
                <a:latin typeface="宋体" panose="02010600030101010101" pitchFamily="2" charset="-122"/>
                <a:ea typeface="Courier New" panose="02070309020205020404" pitchFamily="49" charset="0"/>
              </a:rPr>
              <a:t>先将全部砂、石子和部分水倒入搅拌机拌和，使骨料湿润，称之为</a:t>
            </a:r>
            <a:r>
              <a:rPr lang="zh-CN" altLang="en-US" sz="2400" b="0" baseline="0" dirty="0">
                <a:solidFill>
                  <a:schemeClr val="tx2"/>
                </a:solidFill>
                <a:latin typeface="宋体" panose="02010600030101010101" pitchFamily="2" charset="-122"/>
                <a:ea typeface="Courier New" panose="02070309020205020404" pitchFamily="49" charset="0"/>
              </a:rPr>
              <a:t>造壳搅拌</a:t>
            </a:r>
            <a:r>
              <a:rPr lang="zh-CN" altLang="en-US" sz="2400" b="0" baseline="0" dirty="0">
                <a:solidFill>
                  <a:schemeClr val="tx1"/>
                </a:solidFill>
                <a:latin typeface="宋体" panose="02010600030101010101" pitchFamily="2" charset="-122"/>
                <a:ea typeface="Courier New" panose="02070309020205020404" pitchFamily="49" charset="0"/>
              </a:rPr>
              <a:t>。</a:t>
            </a:r>
            <a:endParaRPr lang="zh-CN" altLang="en-US" sz="2400" b="0" baseline="0" dirty="0">
              <a:solidFill>
                <a:schemeClr val="tx1"/>
              </a:solidFill>
              <a:latin typeface="宋体" panose="02010600030101010101" pitchFamily="2" charset="-122"/>
              <a:ea typeface="Courier New" panose="02070309020205020404" pitchFamily="49" charset="0"/>
            </a:endParaRPr>
          </a:p>
          <a:p>
            <a:pPr marL="762000" lvl="1" indent="-285750" algn="just">
              <a:lnSpc>
                <a:spcPct val="170000"/>
              </a:lnSpc>
              <a:spcBef>
                <a:spcPct val="20000"/>
              </a:spcBef>
              <a:buClr>
                <a:schemeClr val="folHlink"/>
              </a:buClr>
              <a:buSzPct val="80000"/>
              <a:buFont typeface="Wingdings" panose="05000000000000000000" pitchFamily="2" charset="2"/>
              <a:buChar char="v"/>
            </a:pPr>
            <a:r>
              <a:rPr lang="zh-CN" altLang="en-US" sz="2400" b="0" baseline="0" dirty="0">
                <a:solidFill>
                  <a:schemeClr val="tx1"/>
                </a:solidFill>
                <a:latin typeface="宋体" panose="02010600030101010101" pitchFamily="2" charset="-122"/>
                <a:ea typeface="Courier New" panose="02070309020205020404" pitchFamily="49" charset="0"/>
              </a:rPr>
              <a:t>搅拌时间以45～75</a:t>
            </a:r>
            <a:r>
              <a:rPr lang="en-US" altLang="x-none" sz="2400" b="0" baseline="0" dirty="0">
                <a:solidFill>
                  <a:schemeClr val="tx1"/>
                </a:solidFill>
                <a:latin typeface="宋体" panose="02010600030101010101" pitchFamily="2" charset="-122"/>
                <a:ea typeface="Courier New" panose="02070309020205020404" pitchFamily="49" charset="0"/>
              </a:rPr>
              <a:t>s</a:t>
            </a:r>
            <a:r>
              <a:rPr lang="zh-CN" altLang="en-US" sz="2400" b="0" baseline="0" dirty="0">
                <a:solidFill>
                  <a:schemeClr val="tx1"/>
                </a:solidFill>
                <a:latin typeface="宋体" panose="02010600030101010101" pitchFamily="2" charset="-122"/>
                <a:ea typeface="Courier New" panose="02070309020205020404" pitchFamily="49" charset="0"/>
              </a:rPr>
              <a:t>为宜，再倒入全部水泥搅拌20</a:t>
            </a:r>
            <a:r>
              <a:rPr lang="en-US" altLang="x-none" sz="2400" b="0" baseline="0" dirty="0">
                <a:solidFill>
                  <a:schemeClr val="tx1"/>
                </a:solidFill>
                <a:latin typeface="宋体" panose="02010600030101010101" pitchFamily="2" charset="-122"/>
                <a:ea typeface="Courier New" panose="02070309020205020404" pitchFamily="49" charset="0"/>
              </a:rPr>
              <a:t>s，</a:t>
            </a:r>
            <a:r>
              <a:rPr lang="zh-CN" altLang="en-US" sz="2400" b="0" baseline="0" dirty="0">
                <a:solidFill>
                  <a:schemeClr val="tx1"/>
                </a:solidFill>
                <a:latin typeface="宋体" panose="02010600030101010101" pitchFamily="2" charset="-122"/>
                <a:ea typeface="Courier New" panose="02070309020205020404" pitchFamily="49" charset="0"/>
              </a:rPr>
              <a:t>加入拌和水和外加剂进行第二次搅拌，60</a:t>
            </a:r>
            <a:r>
              <a:rPr lang="en-US" altLang="x-none" sz="2400" b="0" baseline="0" dirty="0">
                <a:solidFill>
                  <a:schemeClr val="tx1"/>
                </a:solidFill>
                <a:latin typeface="宋体" panose="02010600030101010101" pitchFamily="2" charset="-122"/>
                <a:ea typeface="Courier New" panose="02070309020205020404" pitchFamily="49" charset="0"/>
              </a:rPr>
              <a:t>s</a:t>
            </a:r>
            <a:r>
              <a:rPr lang="zh-CN" altLang="en-US" sz="2400" b="0" baseline="0" dirty="0">
                <a:solidFill>
                  <a:schemeClr val="tx1"/>
                </a:solidFill>
                <a:latin typeface="宋体" panose="02010600030101010101" pitchFamily="2" charset="-122"/>
                <a:ea typeface="Courier New" panose="02070309020205020404" pitchFamily="49" charset="0"/>
              </a:rPr>
              <a:t>左右完成，这种搅拌工艺称为</a:t>
            </a:r>
            <a:r>
              <a:rPr lang="zh-CN" altLang="en-US" sz="2400" b="0" baseline="0" dirty="0">
                <a:solidFill>
                  <a:schemeClr val="tx2"/>
                </a:solidFill>
                <a:latin typeface="宋体" panose="02010600030101010101" pitchFamily="2" charset="-122"/>
                <a:ea typeface="Courier New" panose="02070309020205020404" pitchFamily="49" charset="0"/>
              </a:rPr>
              <a:t>水泥裹砂法</a:t>
            </a:r>
            <a:r>
              <a:rPr lang="zh-CN" altLang="en-US" sz="2400" b="0" baseline="0" dirty="0">
                <a:solidFill>
                  <a:schemeClr val="tx1"/>
                </a:solidFill>
                <a:latin typeface="宋体" panose="02010600030101010101" pitchFamily="2" charset="-122"/>
                <a:ea typeface="Courier New" panose="02070309020205020404" pitchFamily="49" charset="0"/>
              </a:rPr>
              <a:t>。</a:t>
            </a:r>
            <a:endParaRPr lang="zh-CN" altLang="en-US" sz="2400" b="0" baseline="0"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advTm="11100">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矩形 142337"/>
          <p:cNvSpPr/>
          <p:nvPr/>
        </p:nvSpPr>
        <p:spPr>
          <a:xfrm>
            <a:off x="762000" y="838200"/>
            <a:ext cx="7543800" cy="5183188"/>
          </a:xfrm>
          <a:prstGeom prst="rect">
            <a:avLst/>
          </a:prstGeom>
          <a:noFill/>
          <a:ln w="9525">
            <a:noFill/>
          </a:ln>
        </p:spPr>
        <p:txBody>
          <a:bodyPr anchor="t"/>
          <a:p>
            <a:pPr marL="285750" lvl="0" indent="-285750" algn="just">
              <a:lnSpc>
                <a:spcPct val="160000"/>
              </a:lnSpc>
              <a:spcBef>
                <a:spcPct val="20000"/>
              </a:spcBef>
              <a:buClr>
                <a:srgbClr val="FFFF66"/>
              </a:buClr>
              <a:buSzPct val="120000"/>
              <a:buFont typeface="Wingdings" panose="05000000000000000000" pitchFamily="2" charset="2"/>
              <a:buNone/>
            </a:pPr>
            <a:r>
              <a:rPr lang="zh-CN" altLang="en-US" sz="2400" b="0" baseline="0" dirty="0">
                <a:latin typeface="Times New Roman" panose="02020603050405020304" pitchFamily="18" charset="0"/>
                <a:ea typeface="宋体" panose="02010600030101010101" pitchFamily="2" charset="-122"/>
              </a:rPr>
              <a:t>(3) </a:t>
            </a:r>
            <a:r>
              <a:rPr lang="zh-CN" altLang="en-US" sz="2400" b="0" baseline="0" dirty="0">
                <a:latin typeface="宋体" panose="02010600030101010101" pitchFamily="2" charset="-122"/>
                <a:ea typeface="宋体" panose="02010600030101010101" pitchFamily="2" charset="-122"/>
              </a:rPr>
              <a:t>进料容量</a:t>
            </a:r>
            <a:r>
              <a:rPr lang="zh-CN" altLang="en-US" sz="2400" b="0" baseline="0" dirty="0">
                <a:latin typeface="Times New Roman" panose="02020603050405020304" pitchFamily="18" charset="0"/>
                <a:ea typeface="宋体" panose="02010600030101010101" pitchFamily="2" charset="-122"/>
              </a:rPr>
              <a:t> </a:t>
            </a:r>
            <a:r>
              <a:rPr lang="zh-CN" altLang="en-US" sz="2400" b="0" baseline="0" dirty="0">
                <a:solidFill>
                  <a:schemeClr val="tx1"/>
                </a:solidFill>
                <a:latin typeface="Times New Roman" panose="02020603050405020304" pitchFamily="18" charset="0"/>
                <a:ea typeface="宋体" panose="02010600030101010101" pitchFamily="2" charset="-122"/>
              </a:rPr>
              <a:t></a:t>
            </a:r>
            <a:endParaRPr lang="zh-CN" altLang="en-US" sz="2400" b="0" baseline="0" dirty="0">
              <a:solidFill>
                <a:schemeClr val="tx1"/>
              </a:solidFill>
              <a:latin typeface="Times New Roman" panose="02020603050405020304" pitchFamily="18" charset="0"/>
              <a:ea typeface="宋体" panose="02010600030101010101" pitchFamily="2" charset="-122"/>
            </a:endParaRPr>
          </a:p>
          <a:p>
            <a:pPr marL="285750" lvl="0" indent="-285750" algn="just">
              <a:lnSpc>
                <a:spcPct val="160000"/>
              </a:lnSpc>
              <a:spcBef>
                <a:spcPct val="20000"/>
              </a:spcBef>
              <a:buClr>
                <a:srgbClr val="FFFF66"/>
              </a:buClr>
              <a:buSzPct val="120000"/>
              <a:buFont typeface="Wingdings" panose="05000000000000000000" pitchFamily="2" charset="2"/>
              <a:buChar char="§"/>
            </a:pPr>
            <a:r>
              <a:rPr lang="zh-CN" altLang="en-US" sz="2400" b="0" baseline="0" dirty="0">
                <a:latin typeface="宋体" panose="02010600030101010101" pitchFamily="2" charset="-122"/>
                <a:ea typeface="宋体" panose="02010600030101010101" pitchFamily="2" charset="-122"/>
              </a:rPr>
              <a:t>进料容量</a:t>
            </a:r>
            <a:r>
              <a:rPr lang="zh-CN" altLang="en-US" sz="2400" b="0" baseline="0" dirty="0">
                <a:solidFill>
                  <a:schemeClr val="tx1"/>
                </a:solidFill>
                <a:latin typeface="宋体" panose="02010600030101010101" pitchFamily="2" charset="-122"/>
                <a:ea typeface="宋体" panose="02010600030101010101" pitchFamily="2" charset="-122"/>
              </a:rPr>
              <a:t>是将搅拌前各种材料的体积累积起来的容量，又称</a:t>
            </a:r>
            <a:r>
              <a:rPr lang="zh-CN" altLang="en-US" sz="2400" b="0" baseline="0" dirty="0">
                <a:latin typeface="宋体" panose="02010600030101010101" pitchFamily="2" charset="-122"/>
                <a:ea typeface="宋体" panose="02010600030101010101" pitchFamily="2" charset="-122"/>
              </a:rPr>
              <a:t>干料容量。</a:t>
            </a:r>
            <a:endParaRPr lang="zh-CN" altLang="en-US" sz="2400" b="0" baseline="0" dirty="0">
              <a:latin typeface="宋体" panose="02010600030101010101" pitchFamily="2" charset="-122"/>
              <a:ea typeface="宋体" panose="02010600030101010101" pitchFamily="2" charset="-122"/>
            </a:endParaRPr>
          </a:p>
          <a:p>
            <a:pPr marL="285750" lvl="0" indent="-285750" algn="just">
              <a:lnSpc>
                <a:spcPct val="160000"/>
              </a:lnSpc>
              <a:spcBef>
                <a:spcPct val="20000"/>
              </a:spcBef>
              <a:buClr>
                <a:srgbClr val="FFFF66"/>
              </a:buClr>
              <a:buSzPct val="120000"/>
              <a:buFont typeface="Wingdings" panose="05000000000000000000" pitchFamily="2" charset="2"/>
              <a:buChar char="§"/>
            </a:pPr>
            <a:r>
              <a:rPr lang="zh-CN" altLang="en-US" sz="2400" b="0" baseline="0" dirty="0">
                <a:solidFill>
                  <a:schemeClr val="tx1"/>
                </a:solidFill>
                <a:latin typeface="宋体" panose="02010600030101010101" pitchFamily="2" charset="-122"/>
                <a:ea typeface="宋体" panose="02010600030101010101" pitchFamily="2" charset="-122"/>
              </a:rPr>
              <a:t>进料容量与搅拌机搅拌筒的几何容量有一定比例关系。进料容量约为出料容量的1.4～1.8倍(通常取1.5倍)，如任意超载(超载10%)，就会使材料在搅拌筒内无充分的空间进行拌和，影响混凝土的和易性。反之，装料过少，又不能充分发挥搅拌机的效能。</a:t>
            </a:r>
            <a:r>
              <a:rPr lang="zh-CN" altLang="en-US" sz="2400" b="0" baseline="0" dirty="0">
                <a:solidFill>
                  <a:schemeClr val="tx1"/>
                </a:solidFill>
                <a:latin typeface="Times New Roman" panose="02020603050405020304" pitchFamily="18" charset="0"/>
                <a:ea typeface="宋体" panose="02010600030101010101" pitchFamily="2" charset="-122"/>
              </a:rPr>
              <a:t> </a:t>
            </a:r>
            <a:endParaRPr lang="zh-CN" altLang="en-US" sz="2400" b="0" baseline="0"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advTm="11100">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文本框 143361">
            <a:hlinkClick r:id="" action="ppaction://hlinkshowjump?jump=nextslide"/>
          </p:cNvPr>
          <p:cNvSpPr txBox="1"/>
          <p:nvPr/>
        </p:nvSpPr>
        <p:spPr>
          <a:xfrm>
            <a:off x="533400" y="457200"/>
            <a:ext cx="5334000" cy="583565"/>
          </a:xfrm>
          <a:prstGeom prst="rect">
            <a:avLst/>
          </a:prstGeom>
          <a:noFill/>
          <a:ln w="9525">
            <a:noFill/>
          </a:ln>
        </p:spPr>
        <p:txBody>
          <a:bodyPr anchor="t">
            <a:spAutoFit/>
          </a:bodyPr>
          <a:p>
            <a:pPr lvl="0" indent="0">
              <a:spcBef>
                <a:spcPct val="50000"/>
              </a:spcBef>
            </a:pPr>
            <a:r>
              <a:rPr lang="en-US" altLang="x-none" sz="3200" baseline="0" dirty="0">
                <a:latin typeface="楷体_GB2312" pitchFamily="1" charset="-122"/>
                <a:ea typeface="楷体_GB2312" pitchFamily="1" charset="-122"/>
              </a:rPr>
              <a:t>3.4 </a:t>
            </a:r>
            <a:r>
              <a:rPr lang="zh-CN" altLang="en-US" sz="3200" baseline="0" dirty="0">
                <a:latin typeface="楷体_GB2312" pitchFamily="1" charset="-122"/>
                <a:ea typeface="楷体_GB2312" pitchFamily="1" charset="-122"/>
              </a:rPr>
              <a:t>混凝土的运输</a:t>
            </a:r>
            <a:endParaRPr lang="en-US" altLang="x-none" sz="3200" baseline="0" dirty="0">
              <a:latin typeface="楷体_GB2312" pitchFamily="1" charset="-122"/>
              <a:ea typeface="楷体_GB2312" pitchFamily="1" charset="-122"/>
            </a:endParaRPr>
          </a:p>
        </p:txBody>
      </p:sp>
      <p:sp>
        <p:nvSpPr>
          <p:cNvPr id="25602" name="直接连接符 143362"/>
          <p:cNvSpPr/>
          <p:nvPr/>
        </p:nvSpPr>
        <p:spPr>
          <a:xfrm>
            <a:off x="0" y="1196975"/>
            <a:ext cx="9144000" cy="0"/>
          </a:xfrm>
          <a:prstGeom prst="line">
            <a:avLst/>
          </a:prstGeom>
          <a:ln w="9525" cap="flat" cmpd="sng">
            <a:solidFill>
              <a:schemeClr val="tx2"/>
            </a:solidFill>
            <a:prstDash val="solid"/>
            <a:round/>
            <a:headEnd type="none" w="med" len="med"/>
            <a:tailEnd type="none" w="med" len="med"/>
          </a:ln>
        </p:spPr>
        <p:txBody>
          <a:bodyPr anchor="t"/>
          <a:p>
            <a:pPr lvl="0" indent="0"/>
            <a:endParaRPr lang="zh-CN" altLang="en-US">
              <a:latin typeface="Times New Roman" panose="02020603050405020304" pitchFamily="18" charset="0"/>
              <a:ea typeface="宋体" panose="02010600030101010101" pitchFamily="2" charset="-122"/>
            </a:endParaRPr>
          </a:p>
        </p:txBody>
      </p:sp>
      <p:sp>
        <p:nvSpPr>
          <p:cNvPr id="25603" name="文本框 143363">
            <a:hlinkClick r:id="" action="ppaction://hlinkshowjump?jump=nextslide"/>
          </p:cNvPr>
          <p:cNvSpPr txBox="1"/>
          <p:nvPr/>
        </p:nvSpPr>
        <p:spPr>
          <a:xfrm>
            <a:off x="533400" y="1447800"/>
            <a:ext cx="4902200" cy="521970"/>
          </a:xfrm>
          <a:prstGeom prst="rect">
            <a:avLst/>
          </a:prstGeom>
          <a:noFill/>
          <a:ln w="9525">
            <a:noFill/>
          </a:ln>
        </p:spPr>
        <p:txBody>
          <a:bodyPr anchor="t">
            <a:spAutoFit/>
          </a:bodyPr>
          <a:p>
            <a:pPr lvl="0" indent="0">
              <a:spcBef>
                <a:spcPct val="50000"/>
              </a:spcBef>
            </a:pPr>
            <a:r>
              <a:rPr lang="en-US" altLang="x-none" baseline="0" dirty="0">
                <a:latin typeface="楷体_GB2312" pitchFamily="1" charset="-122"/>
                <a:ea typeface="楷体_GB2312" pitchFamily="1" charset="-122"/>
              </a:rPr>
              <a:t>3.4.1 </a:t>
            </a:r>
            <a:r>
              <a:rPr lang="zh-CN" altLang="en-US" baseline="0" dirty="0">
                <a:latin typeface="楷体_GB2312" pitchFamily="1" charset="-122"/>
                <a:ea typeface="楷体_GB2312" pitchFamily="1" charset="-122"/>
              </a:rPr>
              <a:t>混凝土运输的要求</a:t>
            </a:r>
            <a:endParaRPr lang="zh-CN" altLang="en-US" baseline="0" dirty="0">
              <a:latin typeface="楷体_GB2312" pitchFamily="1" charset="-122"/>
              <a:ea typeface="楷体_GB2312" pitchFamily="1" charset="-122"/>
            </a:endParaRPr>
          </a:p>
        </p:txBody>
      </p:sp>
      <p:sp>
        <p:nvSpPr>
          <p:cNvPr id="25604" name="矩形 143364"/>
          <p:cNvSpPr/>
          <p:nvPr/>
        </p:nvSpPr>
        <p:spPr>
          <a:xfrm>
            <a:off x="685800" y="2057400"/>
            <a:ext cx="7772400" cy="4251325"/>
          </a:xfrm>
          <a:prstGeom prst="rect">
            <a:avLst/>
          </a:prstGeom>
          <a:noFill/>
          <a:ln w="9525">
            <a:noFill/>
          </a:ln>
        </p:spPr>
        <p:txBody>
          <a:bodyPr anchor="t"/>
          <a:p>
            <a:pPr marL="285750" lvl="0" indent="-285750" algn="just">
              <a:lnSpc>
                <a:spcPct val="130000"/>
              </a:lnSpc>
              <a:spcBef>
                <a:spcPct val="20000"/>
              </a:spcBef>
              <a:buClr>
                <a:srgbClr val="FFFF66"/>
              </a:buClr>
              <a:buSzPct val="120000"/>
              <a:buFont typeface="Wingdings" panose="05000000000000000000" pitchFamily="2" charset="2"/>
              <a:buChar char="§"/>
            </a:pPr>
            <a:r>
              <a:rPr lang="zh-CN" altLang="en-US" sz="2400" b="0" baseline="0" dirty="0">
                <a:solidFill>
                  <a:schemeClr val="tx1"/>
                </a:solidFill>
                <a:latin typeface="宋体" panose="02010600030101010101" pitchFamily="2" charset="-122"/>
                <a:ea typeface="宋体" panose="02010600030101010101" pitchFamily="2" charset="-122"/>
              </a:rPr>
              <a:t>运输中的全部时间不应超过混凝土的初凝时间。 </a:t>
            </a:r>
            <a:endParaRPr lang="zh-CN" altLang="en-US" sz="2400" b="0" baseline="0" dirty="0">
              <a:solidFill>
                <a:schemeClr val="tx1"/>
              </a:solidFill>
              <a:latin typeface="宋体" panose="02010600030101010101" pitchFamily="2" charset="-122"/>
              <a:ea typeface="宋体" panose="02010600030101010101" pitchFamily="2" charset="-122"/>
            </a:endParaRPr>
          </a:p>
          <a:p>
            <a:pPr marL="285750" lvl="0" indent="-285750" algn="just">
              <a:lnSpc>
                <a:spcPct val="130000"/>
              </a:lnSpc>
              <a:spcBef>
                <a:spcPct val="20000"/>
              </a:spcBef>
              <a:buClr>
                <a:srgbClr val="FFFF66"/>
              </a:buClr>
              <a:buSzPct val="120000"/>
              <a:buFont typeface="Wingdings" panose="05000000000000000000" pitchFamily="2" charset="2"/>
              <a:buChar char="§"/>
            </a:pPr>
            <a:r>
              <a:rPr lang="zh-CN" altLang="en-US" sz="2400" b="0" baseline="0" dirty="0">
                <a:solidFill>
                  <a:schemeClr val="tx1"/>
                </a:solidFill>
                <a:latin typeface="宋体" panose="02010600030101010101" pitchFamily="2" charset="-122"/>
                <a:ea typeface="Courier New" panose="02070309020205020404" pitchFamily="49" charset="0"/>
              </a:rPr>
              <a:t>运输中应保持匀质性，不应产生分层离析现象，不应漏浆；运至浇筑地点应具有规定的坍落度，并保证混凝土在初凝前能有充</a:t>
            </a:r>
            <a:r>
              <a:rPr lang="zh-CN" altLang="en-US" sz="2400" b="0" baseline="0" dirty="0">
                <a:solidFill>
                  <a:schemeClr val="tx1"/>
                </a:solidFill>
                <a:latin typeface="宋体" panose="02010600030101010101" pitchFamily="2" charset="-122"/>
                <a:ea typeface="宋体" panose="02010600030101010101" pitchFamily="2" charset="-122"/>
              </a:rPr>
              <a:t>分的时间进行浇筑。</a:t>
            </a:r>
            <a:endParaRPr lang="zh-CN" altLang="en-US" sz="2400" b="0" baseline="0" dirty="0">
              <a:solidFill>
                <a:schemeClr val="tx1"/>
              </a:solidFill>
              <a:latin typeface="宋体" panose="02010600030101010101" pitchFamily="2" charset="-122"/>
              <a:ea typeface="宋体" panose="02010600030101010101" pitchFamily="2" charset="-122"/>
            </a:endParaRPr>
          </a:p>
          <a:p>
            <a:pPr marL="285750" lvl="0" indent="-285750" algn="just">
              <a:lnSpc>
                <a:spcPct val="130000"/>
              </a:lnSpc>
              <a:spcBef>
                <a:spcPct val="20000"/>
              </a:spcBef>
              <a:buClr>
                <a:srgbClr val="FFFF66"/>
              </a:buClr>
              <a:buSzPct val="120000"/>
              <a:buFont typeface="Wingdings" panose="05000000000000000000" pitchFamily="2" charset="2"/>
              <a:buChar char="§"/>
            </a:pPr>
            <a:r>
              <a:rPr lang="zh-CN" altLang="en-US" sz="2400" b="0" baseline="0" dirty="0">
                <a:solidFill>
                  <a:schemeClr val="tx1"/>
                </a:solidFill>
                <a:latin typeface="宋体" panose="02010600030101010101" pitchFamily="2" charset="-122"/>
                <a:ea typeface="宋体" panose="02010600030101010101" pitchFamily="2" charset="-122"/>
              </a:rPr>
              <a:t>混凝土的运输道路要求平坦，应以最少的运转次数、最短的时间从搅拌地点运至浇筑地点。 </a:t>
            </a:r>
            <a:endParaRPr lang="zh-CN" altLang="en-US" sz="2400" b="0" baseline="0" dirty="0">
              <a:solidFill>
                <a:schemeClr val="tx1"/>
              </a:solidFill>
              <a:latin typeface="宋体" panose="02010600030101010101" pitchFamily="2" charset="-122"/>
              <a:ea typeface="宋体" panose="02010600030101010101" pitchFamily="2" charset="-122"/>
            </a:endParaRPr>
          </a:p>
          <a:p>
            <a:pPr marL="285750" lvl="0" indent="-285750" algn="just">
              <a:lnSpc>
                <a:spcPct val="130000"/>
              </a:lnSpc>
              <a:spcBef>
                <a:spcPct val="20000"/>
              </a:spcBef>
              <a:buClr>
                <a:srgbClr val="FFFF66"/>
              </a:buClr>
              <a:buSzPct val="120000"/>
              <a:buFont typeface="Wingdings" panose="05000000000000000000" pitchFamily="2" charset="2"/>
              <a:buChar char="§"/>
            </a:pPr>
            <a:r>
              <a:rPr lang="zh-CN" altLang="en-US" sz="2400" b="0" baseline="0" dirty="0">
                <a:solidFill>
                  <a:schemeClr val="tx1"/>
                </a:solidFill>
                <a:latin typeface="宋体" panose="02010600030101010101" pitchFamily="2" charset="-122"/>
                <a:ea typeface="宋体" panose="02010600030101010101" pitchFamily="2" charset="-122"/>
              </a:rPr>
              <a:t>从搅拌机中卸出后到浇筑完毕的延续时间不宜超过</a:t>
            </a:r>
            <a:r>
              <a:rPr lang="zh-CN" altLang="en-US" sz="2400" u="sng" baseline="0" dirty="0">
                <a:solidFill>
                  <a:srgbClr val="00FF00"/>
                </a:solidFill>
                <a:latin typeface="宋体" panose="02010600030101010101" pitchFamily="2" charset="-122"/>
                <a:ea typeface="宋体" panose="02010600030101010101" pitchFamily="2" charset="-122"/>
                <a:hlinkClick r:id="rId1" action="ppaction://hlinksldjump"/>
              </a:rPr>
              <a:t>表</a:t>
            </a:r>
            <a:r>
              <a:rPr lang="en-US" altLang="zh-CN" sz="2400" u="sng" baseline="0" dirty="0">
                <a:solidFill>
                  <a:srgbClr val="00FF00"/>
                </a:solidFill>
                <a:latin typeface="宋体" panose="02010600030101010101" pitchFamily="2" charset="-122"/>
                <a:ea typeface="宋体" panose="02010600030101010101" pitchFamily="2" charset="-122"/>
                <a:hlinkClick r:id="rId1" action="ppaction://hlinksldjump"/>
              </a:rPr>
              <a:t>3</a:t>
            </a:r>
            <a:r>
              <a:rPr lang="en-US" altLang="zh-CN" sz="2400" u="sng" baseline="0" dirty="0">
                <a:solidFill>
                  <a:srgbClr val="00FF00"/>
                </a:solidFill>
                <a:latin typeface="宋体" panose="02010600030101010101" pitchFamily="2" charset="-122"/>
                <a:ea typeface="宋体" panose="02010600030101010101" pitchFamily="2" charset="-122"/>
              </a:rPr>
              <a:t>.5</a:t>
            </a:r>
            <a:r>
              <a:rPr lang="zh-CN" altLang="en-US" sz="2400" b="0" baseline="0" dirty="0">
                <a:solidFill>
                  <a:schemeClr val="tx1"/>
                </a:solidFill>
                <a:latin typeface="宋体" panose="02010600030101010101" pitchFamily="2" charset="-122"/>
                <a:ea typeface="宋体" panose="02010600030101010101" pitchFamily="2" charset="-122"/>
              </a:rPr>
              <a:t>规定。 </a:t>
            </a:r>
            <a:endParaRPr lang="zh-CN" altLang="en-US" sz="2400" b="0" baseline="0"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advTm="11100">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矩形 144385"/>
          <p:cNvSpPr/>
          <p:nvPr/>
        </p:nvSpPr>
        <p:spPr>
          <a:xfrm>
            <a:off x="1066800" y="838200"/>
            <a:ext cx="6629400" cy="398780"/>
          </a:xfrm>
          <a:prstGeom prst="rect">
            <a:avLst/>
          </a:prstGeom>
          <a:noFill/>
          <a:ln w="9525">
            <a:noFill/>
          </a:ln>
        </p:spPr>
        <p:txBody>
          <a:bodyPr anchor="t">
            <a:spAutoFit/>
          </a:bodyPr>
          <a:p>
            <a:pPr lvl="0" indent="0"/>
            <a:r>
              <a:rPr lang="zh-CN" altLang="en-US" sz="2000" b="0" baseline="0" dirty="0">
                <a:solidFill>
                  <a:srgbClr val="00FF00"/>
                </a:solidFill>
                <a:latin typeface="宋体" panose="02010600030101010101" pitchFamily="2" charset="-122"/>
                <a:ea typeface="宋体" panose="02010600030101010101" pitchFamily="2" charset="-122"/>
              </a:rPr>
              <a:t>表</a:t>
            </a:r>
            <a:r>
              <a:rPr lang="en-US" altLang="zh-CN" sz="2000" b="0" baseline="0" dirty="0">
                <a:solidFill>
                  <a:srgbClr val="00FF00"/>
                </a:solidFill>
                <a:latin typeface="宋体" panose="02010600030101010101" pitchFamily="2" charset="-122"/>
                <a:ea typeface="宋体" panose="02010600030101010101" pitchFamily="2" charset="-122"/>
              </a:rPr>
              <a:t>3.5</a:t>
            </a:r>
            <a:r>
              <a:rPr lang="zh-CN" altLang="en-US" sz="2000" b="0" baseline="0" dirty="0">
                <a:solidFill>
                  <a:srgbClr val="00FF00"/>
                </a:solidFill>
                <a:latin typeface="Times New Roman" panose="02020603050405020304" pitchFamily="18" charset="0"/>
                <a:ea typeface="宋体" panose="02010600030101010101" pitchFamily="2" charset="-122"/>
              </a:rPr>
              <a:t>　</a:t>
            </a:r>
            <a:r>
              <a:rPr lang="zh-CN" altLang="en-US" sz="2000" b="0" baseline="0" dirty="0">
                <a:solidFill>
                  <a:srgbClr val="00FF00"/>
                </a:solidFill>
                <a:latin typeface="宋体" panose="02010600030101010101" pitchFamily="2" charset="-122"/>
                <a:ea typeface="宋体" panose="02010600030101010101" pitchFamily="2" charset="-122"/>
              </a:rPr>
              <a:t>混凝土从搅拌机中卸出后到浇筑完毕的延续时间</a:t>
            </a:r>
            <a:r>
              <a:rPr lang="zh-CN" altLang="en-US" sz="1100" b="0" baseline="0" dirty="0">
                <a:solidFill>
                  <a:schemeClr val="tx1"/>
                </a:solidFill>
                <a:latin typeface="Times New Roman" panose="02020603050405020304" pitchFamily="18" charset="0"/>
                <a:ea typeface="黑体" panose="02010609060101010101" pitchFamily="49" charset="-122"/>
              </a:rPr>
              <a:t> </a:t>
            </a:r>
            <a:endParaRPr lang="zh-CN" altLang="en-US" sz="2400" b="0" baseline="0" dirty="0">
              <a:solidFill>
                <a:schemeClr val="tx1"/>
              </a:solidFill>
              <a:latin typeface="Times New Roman" panose="02020603050405020304" pitchFamily="18" charset="0"/>
              <a:ea typeface="宋体" panose="02010600030101010101" pitchFamily="2" charset="-122"/>
            </a:endParaRPr>
          </a:p>
        </p:txBody>
      </p:sp>
      <p:graphicFrame>
        <p:nvGraphicFramePr>
          <p:cNvPr id="144387" name="表格 144386"/>
          <p:cNvGraphicFramePr/>
          <p:nvPr/>
        </p:nvGraphicFramePr>
        <p:xfrm>
          <a:off x="457200" y="1524000"/>
          <a:ext cx="8305800" cy="2092325"/>
        </p:xfrm>
        <a:graphic>
          <a:graphicData uri="http://schemas.openxmlformats.org/drawingml/2006/table">
            <a:tbl>
              <a:tblPr/>
              <a:tblGrid>
                <a:gridCol w="2768600"/>
                <a:gridCol w="2768600"/>
                <a:gridCol w="2768600"/>
              </a:tblGrid>
              <a:tr h="609600">
                <a:tc rowSpan="2">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lnSpc>
                          <a:spcPct val="120000"/>
                        </a:lnSpc>
                        <a:spcBef>
                          <a:spcPct val="0"/>
                        </a:spcBef>
                        <a:buNone/>
                      </a:pPr>
                      <a:r>
                        <a:rPr lang="zh-CN" altLang="en-US" sz="2000">
                          <a:solidFill>
                            <a:schemeClr val="tx1"/>
                          </a:solidFill>
                          <a:latin typeface="宋体" panose="02010600030101010101" pitchFamily="2" charset="-122"/>
                          <a:ea typeface="宋体" panose="02010600030101010101" pitchFamily="2" charset="-122"/>
                        </a:rPr>
                        <a:t>混凝土强度等级</a:t>
                      </a:r>
                      <a:r>
                        <a:rPr lang="zh-CN" altLang="en-US" sz="2000">
                          <a:solidFill>
                            <a:schemeClr val="tx1"/>
                          </a:solidFill>
                          <a:ea typeface="宋体" panose="02010600030101010101" pitchFamily="2" charset="-122"/>
                        </a:rPr>
                        <a:t> </a:t>
                      </a:r>
                      <a:endParaRPr lang="zh-CN" altLang="en-US" sz="2000">
                        <a:solidFill>
                          <a:schemeClr val="tx1"/>
                        </a:solidFill>
                        <a:ea typeface="宋体" panose="02010600030101010101" pitchFamily="2" charset="-122"/>
                      </a:endParaRPr>
                    </a:p>
                  </a:txBody>
                  <a:tcPr vert="horz"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lnSpc>
                          <a:spcPct val="120000"/>
                        </a:lnSpc>
                        <a:spcBef>
                          <a:spcPct val="0"/>
                        </a:spcBef>
                        <a:buNone/>
                      </a:pPr>
                      <a:r>
                        <a:rPr lang="zh-CN" altLang="en-US" sz="2000" dirty="0">
                          <a:solidFill>
                            <a:schemeClr val="tx1"/>
                          </a:solidFill>
                          <a:latin typeface="Times New Roman" panose="02020603050405020304" pitchFamily="18" charset="0"/>
                          <a:ea typeface="宋体" panose="02010600030101010101" pitchFamily="2" charset="-122"/>
                        </a:rPr>
                        <a:t>延续时间(</a:t>
                      </a:r>
                      <a:r>
                        <a:rPr lang="en-US" altLang="x-none" sz="2000" dirty="0">
                          <a:solidFill>
                            <a:schemeClr val="tx1"/>
                          </a:solidFill>
                          <a:latin typeface="Times New Roman" panose="02020603050405020304" pitchFamily="18" charset="0"/>
                          <a:ea typeface="宋体" panose="02010600030101010101" pitchFamily="2" charset="-122"/>
                        </a:rPr>
                        <a:t>min)</a:t>
                      </a:r>
                      <a:r>
                        <a:rPr lang="en-US" altLang="x-none" sz="2000" dirty="0">
                          <a:solidFill>
                            <a:schemeClr val="tx1"/>
                          </a:solidFill>
                          <a:ea typeface="宋体" panose="02010600030101010101" pitchFamily="2" charset="-122"/>
                        </a:rPr>
                        <a:t> </a:t>
                      </a:r>
                      <a:endParaRPr lang="zh-CN" altLang="en-US" sz="2000" dirty="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660400">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lnSpc>
                          <a:spcPct val="120000"/>
                        </a:lnSpc>
                        <a:spcBef>
                          <a:spcPct val="0"/>
                        </a:spcBef>
                        <a:buNone/>
                      </a:pPr>
                      <a:r>
                        <a:rPr lang="zh-CN" altLang="en-US" sz="2000" dirty="0">
                          <a:solidFill>
                            <a:schemeClr val="tx1"/>
                          </a:solidFill>
                          <a:latin typeface="宋体" panose="02010600030101010101" pitchFamily="2" charset="-122"/>
                          <a:ea typeface="宋体" panose="02010600030101010101" pitchFamily="2" charset="-122"/>
                        </a:rPr>
                        <a:t>气温＜</a:t>
                      </a:r>
                      <a:r>
                        <a:rPr lang="zh-CN" altLang="en-US" sz="2000" dirty="0">
                          <a:solidFill>
                            <a:schemeClr val="tx1"/>
                          </a:solidFill>
                          <a:ea typeface="宋体" panose="02010600030101010101" pitchFamily="2" charset="-122"/>
                        </a:rPr>
                        <a:t>25</a:t>
                      </a:r>
                      <a:r>
                        <a:rPr lang="zh-CN" altLang="en-US" sz="2000" dirty="0">
                          <a:solidFill>
                            <a:schemeClr val="tx1"/>
                          </a:solidFill>
                          <a:latin typeface="宋体" panose="02010600030101010101" pitchFamily="2" charset="-122"/>
                          <a:ea typeface="宋体" panose="02010600030101010101" pitchFamily="2" charset="-122"/>
                        </a:rPr>
                        <a:t>°</a:t>
                      </a:r>
                      <a:r>
                        <a:rPr lang="en-US" altLang="x-none" sz="2000" dirty="0">
                          <a:solidFill>
                            <a:schemeClr val="tx1"/>
                          </a:solidFill>
                          <a:ea typeface="宋体" panose="02010600030101010101" pitchFamily="2" charset="-122"/>
                        </a:rPr>
                        <a:t>C </a:t>
                      </a:r>
                      <a:endParaRPr lang="zh-CN" altLang="en-US" sz="2000" dirty="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lnSpc>
                          <a:spcPct val="120000"/>
                        </a:lnSpc>
                        <a:spcBef>
                          <a:spcPct val="0"/>
                        </a:spcBef>
                        <a:buNone/>
                      </a:pPr>
                      <a:r>
                        <a:rPr lang="zh-CN" altLang="en-US" sz="2000" dirty="0">
                          <a:solidFill>
                            <a:schemeClr val="tx1"/>
                          </a:solidFill>
                          <a:latin typeface="宋体" panose="02010600030101010101" pitchFamily="2" charset="-122"/>
                          <a:ea typeface="宋体" panose="02010600030101010101" pitchFamily="2" charset="-122"/>
                        </a:rPr>
                        <a:t>气温≥</a:t>
                      </a:r>
                      <a:r>
                        <a:rPr lang="zh-CN" altLang="en-US" sz="2000" dirty="0">
                          <a:solidFill>
                            <a:schemeClr val="tx1"/>
                          </a:solidFill>
                          <a:ea typeface="宋体" panose="02010600030101010101" pitchFamily="2" charset="-122"/>
                        </a:rPr>
                        <a:t>25</a:t>
                      </a:r>
                      <a:r>
                        <a:rPr lang="zh-CN" altLang="en-US" sz="2000" dirty="0">
                          <a:solidFill>
                            <a:schemeClr val="tx1"/>
                          </a:solidFill>
                          <a:latin typeface="宋体" panose="02010600030101010101" pitchFamily="2" charset="-122"/>
                          <a:ea typeface="宋体" panose="02010600030101010101" pitchFamily="2" charset="-122"/>
                        </a:rPr>
                        <a:t>°</a:t>
                      </a:r>
                      <a:r>
                        <a:rPr lang="en-US" altLang="x-none" sz="2000" dirty="0">
                          <a:solidFill>
                            <a:schemeClr val="tx1"/>
                          </a:solidFill>
                          <a:ea typeface="宋体" panose="02010600030101010101" pitchFamily="2" charset="-122"/>
                        </a:rPr>
                        <a:t>C </a:t>
                      </a:r>
                      <a:endParaRPr lang="zh-CN" altLang="en-US" sz="2000" dirty="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822325">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lnSpc>
                          <a:spcPct val="120000"/>
                        </a:lnSpc>
                        <a:spcBef>
                          <a:spcPct val="0"/>
                        </a:spcBef>
                        <a:buNone/>
                      </a:pPr>
                      <a:r>
                        <a:rPr lang="zh-CN" altLang="en-US" sz="2000" dirty="0">
                          <a:solidFill>
                            <a:schemeClr val="tx1"/>
                          </a:solidFill>
                          <a:latin typeface="宋体" panose="02010600030101010101" pitchFamily="2" charset="-122"/>
                          <a:ea typeface="宋体" panose="02010600030101010101" pitchFamily="2" charset="-122"/>
                        </a:rPr>
                        <a:t>低于及等于</a:t>
                      </a:r>
                      <a:r>
                        <a:rPr lang="en-US" altLang="x-none" sz="2000" dirty="0">
                          <a:solidFill>
                            <a:schemeClr val="tx1"/>
                          </a:solidFill>
                          <a:ea typeface="宋体" panose="02010600030101010101" pitchFamily="2" charset="-122"/>
                        </a:rPr>
                        <a:t>C30 </a:t>
                      </a:r>
                      <a:endParaRPr lang="en-US" altLang="x-none" sz="2000" dirty="0">
                        <a:solidFill>
                          <a:schemeClr val="tx1"/>
                        </a:solidFill>
                        <a:ea typeface="宋体" panose="02010600030101010101" pitchFamily="2" charset="-122"/>
                      </a:endParaRPr>
                    </a:p>
                    <a:p>
                      <a:pPr marL="0" lvl="0" indent="0" algn="ctr">
                        <a:lnSpc>
                          <a:spcPct val="120000"/>
                        </a:lnSpc>
                        <a:spcBef>
                          <a:spcPct val="0"/>
                        </a:spcBef>
                        <a:buNone/>
                      </a:pPr>
                      <a:r>
                        <a:rPr lang="zh-CN" altLang="en-US" sz="2000" dirty="0">
                          <a:solidFill>
                            <a:schemeClr val="tx1"/>
                          </a:solidFill>
                          <a:latin typeface="宋体" panose="02010600030101010101" pitchFamily="2" charset="-122"/>
                          <a:ea typeface="宋体" panose="02010600030101010101" pitchFamily="2" charset="-122"/>
                        </a:rPr>
                        <a:t>高于</a:t>
                      </a:r>
                      <a:r>
                        <a:rPr lang="en-US" altLang="x-none" sz="2000" dirty="0">
                          <a:solidFill>
                            <a:schemeClr val="tx1"/>
                          </a:solidFill>
                          <a:ea typeface="宋体" panose="02010600030101010101" pitchFamily="2" charset="-122"/>
                        </a:rPr>
                        <a:t>C30 </a:t>
                      </a:r>
                      <a:endParaRPr lang="zh-CN" altLang="en-US" sz="2000" dirty="0">
                        <a:solidFill>
                          <a:schemeClr val="tx1"/>
                        </a:solidFill>
                        <a:ea typeface="宋体" panose="02010600030101010101" pitchFamily="2" charset="-122"/>
                      </a:endParaRPr>
                    </a:p>
                  </a:txBody>
                  <a:tcPr vert="horz"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lnSpc>
                          <a:spcPct val="120000"/>
                        </a:lnSpc>
                        <a:spcBef>
                          <a:spcPct val="0"/>
                        </a:spcBef>
                        <a:buNone/>
                      </a:pPr>
                      <a:r>
                        <a:rPr lang="en-US" altLang="zh-CN" sz="2000">
                          <a:solidFill>
                            <a:schemeClr val="tx1"/>
                          </a:solidFill>
                          <a:ea typeface="宋体" panose="02010600030101010101" pitchFamily="2" charset="-122"/>
                        </a:rPr>
                        <a:t>120</a:t>
                      </a:r>
                      <a:endParaRPr lang="en-US" altLang="zh-CN" sz="2000">
                        <a:solidFill>
                          <a:schemeClr val="tx1"/>
                        </a:solidFill>
                        <a:ea typeface="宋体" panose="02010600030101010101" pitchFamily="2" charset="-122"/>
                      </a:endParaRPr>
                    </a:p>
                    <a:p>
                      <a:pPr marL="0" lvl="0" indent="0" algn="ctr">
                        <a:lnSpc>
                          <a:spcPct val="120000"/>
                        </a:lnSpc>
                        <a:spcBef>
                          <a:spcPct val="0"/>
                        </a:spcBef>
                        <a:buNone/>
                      </a:pPr>
                      <a:r>
                        <a:rPr lang="en-US" altLang="zh-CN" sz="2000">
                          <a:solidFill>
                            <a:schemeClr val="tx1"/>
                          </a:solidFill>
                          <a:ea typeface="宋体" panose="02010600030101010101" pitchFamily="2" charset="-122"/>
                        </a:rPr>
                        <a:t>90</a:t>
                      </a:r>
                      <a:endParaRPr lang="en-US" altLang="zh-CN" sz="200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lnSpc>
                          <a:spcPct val="120000"/>
                        </a:lnSpc>
                        <a:spcBef>
                          <a:spcPct val="0"/>
                        </a:spcBef>
                        <a:buNone/>
                      </a:pPr>
                      <a:r>
                        <a:rPr lang="en-US" altLang="zh-CN" sz="2000">
                          <a:solidFill>
                            <a:schemeClr val="tx1"/>
                          </a:solidFill>
                          <a:ea typeface="宋体" panose="02010600030101010101" pitchFamily="2" charset="-122"/>
                        </a:rPr>
                        <a:t>90</a:t>
                      </a:r>
                      <a:endParaRPr lang="en-US" altLang="zh-CN" sz="2000">
                        <a:solidFill>
                          <a:schemeClr val="tx1"/>
                        </a:solidFill>
                        <a:ea typeface="宋体" panose="02010600030101010101" pitchFamily="2" charset="-122"/>
                      </a:endParaRPr>
                    </a:p>
                    <a:p>
                      <a:pPr marL="0" lvl="0" indent="0" algn="ctr">
                        <a:lnSpc>
                          <a:spcPct val="120000"/>
                        </a:lnSpc>
                        <a:spcBef>
                          <a:spcPct val="0"/>
                        </a:spcBef>
                        <a:buNone/>
                      </a:pPr>
                      <a:r>
                        <a:rPr lang="en-US" altLang="zh-CN" sz="2000">
                          <a:solidFill>
                            <a:schemeClr val="tx1"/>
                          </a:solidFill>
                          <a:ea typeface="宋体" panose="02010600030101010101" pitchFamily="2" charset="-122"/>
                        </a:rPr>
                        <a:t>60</a:t>
                      </a:r>
                      <a:endParaRPr lang="en-US" altLang="zh-CN" sz="200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26642" name="矩形 144402"/>
          <p:cNvSpPr/>
          <p:nvPr/>
        </p:nvSpPr>
        <p:spPr>
          <a:xfrm>
            <a:off x="914400" y="4038600"/>
            <a:ext cx="7239000" cy="1509713"/>
          </a:xfrm>
          <a:prstGeom prst="rect">
            <a:avLst/>
          </a:prstGeom>
          <a:noFill/>
          <a:ln w="9525">
            <a:noFill/>
          </a:ln>
        </p:spPr>
        <p:txBody>
          <a:bodyPr anchor="t">
            <a:spAutoFit/>
          </a:bodyPr>
          <a:p>
            <a:pPr marL="762000" lvl="0" indent="-762000" algn="just">
              <a:lnSpc>
                <a:spcPct val="150000"/>
              </a:lnSpc>
              <a:spcBef>
                <a:spcPct val="15000"/>
              </a:spcBef>
            </a:pPr>
            <a:r>
              <a:rPr lang="zh-CN" altLang="en-US" sz="2000" b="0" baseline="0" dirty="0">
                <a:solidFill>
                  <a:schemeClr val="tx1"/>
                </a:solidFill>
                <a:latin typeface="宋体" panose="02010600030101010101" pitchFamily="2" charset="-122"/>
                <a:ea typeface="宋体" panose="02010600030101010101" pitchFamily="2" charset="-122"/>
              </a:rPr>
              <a:t>注：</a:t>
            </a:r>
            <a:r>
              <a:rPr lang="en-US" altLang="x-none" sz="2000" b="0" baseline="0" dirty="0">
                <a:solidFill>
                  <a:schemeClr val="tx1"/>
                </a:solidFill>
                <a:latin typeface="宋体" panose="02010600030101010101" pitchFamily="2" charset="-122"/>
                <a:ea typeface="宋体" panose="02010600030101010101" pitchFamily="2" charset="-122"/>
              </a:rPr>
              <a:t>1.</a:t>
            </a:r>
            <a:r>
              <a:rPr lang="zh-CN" altLang="en-US" sz="2000" b="0" baseline="0" dirty="0">
                <a:solidFill>
                  <a:schemeClr val="tx1"/>
                </a:solidFill>
                <a:latin typeface="宋体" panose="02010600030101010101" pitchFamily="2" charset="-122"/>
                <a:ea typeface="宋体" panose="02010600030101010101" pitchFamily="2" charset="-122"/>
              </a:rPr>
              <a:t>掺用外加剂或采用快硬水泥拌制混凝土时，应按试验确定；</a:t>
            </a:r>
            <a:endParaRPr lang="zh-CN" altLang="en-US" sz="2000" b="0" baseline="0" dirty="0">
              <a:solidFill>
                <a:schemeClr val="tx1"/>
              </a:solidFill>
              <a:latin typeface="宋体" panose="02010600030101010101" pitchFamily="2" charset="-122"/>
              <a:ea typeface="宋体" panose="02010600030101010101" pitchFamily="2" charset="-122"/>
            </a:endParaRPr>
          </a:p>
          <a:p>
            <a:pPr marL="762000" lvl="0" indent="-762000" eaLnBrk="0" hangingPunct="0">
              <a:lnSpc>
                <a:spcPct val="150000"/>
              </a:lnSpc>
              <a:spcBef>
                <a:spcPct val="15000"/>
              </a:spcBef>
            </a:pPr>
            <a:r>
              <a:rPr lang="zh-CN" altLang="en-US" sz="2000" b="0" baseline="0" dirty="0">
                <a:solidFill>
                  <a:schemeClr val="tx1"/>
                </a:solidFill>
                <a:latin typeface="Times New Roman" panose="02020603050405020304" pitchFamily="18" charset="0"/>
                <a:ea typeface="宋体" panose="02010600030101010101" pitchFamily="2" charset="-122"/>
              </a:rPr>
              <a:t>         2</a:t>
            </a:r>
            <a:r>
              <a:rPr lang="zh-CN" altLang="en-US" sz="2000" b="0" baseline="0" dirty="0">
                <a:solidFill>
                  <a:schemeClr val="tx1"/>
                </a:solidFill>
                <a:latin typeface="宋体" panose="02010600030101010101" pitchFamily="2" charset="-122"/>
                <a:ea typeface="宋体" panose="02010600030101010101" pitchFamily="2" charset="-122"/>
              </a:rPr>
              <a:t>.轻骨料混凝土的运输、浇筑延续时间应适当缩短。</a:t>
            </a:r>
            <a:r>
              <a:rPr lang="zh-CN" altLang="en-US" sz="2000" b="0" baseline="0" dirty="0">
                <a:solidFill>
                  <a:schemeClr val="tx1"/>
                </a:solidFill>
                <a:latin typeface="Times New Roman" panose="02020603050405020304" pitchFamily="18" charset="0"/>
                <a:ea typeface="黑体" panose="02010609060101010101" pitchFamily="49" charset="-122"/>
              </a:rPr>
              <a:t> </a:t>
            </a:r>
            <a:endParaRPr lang="zh-CN" altLang="en-US" sz="2000" b="0" baseline="0" dirty="0">
              <a:solidFill>
                <a:schemeClr val="tx1"/>
              </a:solidFill>
              <a:latin typeface="Times New Roman" panose="02020603050405020304" pitchFamily="18" charset="0"/>
              <a:ea typeface="宋体" panose="02010600030101010101" pitchFamily="2" charset="-122"/>
            </a:endParaRPr>
          </a:p>
        </p:txBody>
      </p:sp>
      <p:pic>
        <p:nvPicPr>
          <p:cNvPr id="26643" name="图片 144403" descr="返回">
            <a:hlinkClick r:id="rId1" action="ppaction://hlinksldjump"/>
          </p:cNvPr>
          <p:cNvPicPr>
            <a:picLocks noChangeAspect="1"/>
          </p:cNvPicPr>
          <p:nvPr/>
        </p:nvPicPr>
        <p:blipFill>
          <a:blip r:embed="rId2"/>
          <a:stretch>
            <a:fillRect/>
          </a:stretch>
        </p:blipFill>
        <p:spPr>
          <a:xfrm>
            <a:off x="8101013" y="6324600"/>
            <a:ext cx="506412" cy="533400"/>
          </a:xfrm>
          <a:prstGeom prst="rect">
            <a:avLst/>
          </a:prstGeom>
          <a:noFill/>
          <a:ln w="15875" cap="flat" cmpd="sng">
            <a:solidFill>
              <a:srgbClr val="FF00FF"/>
            </a:solidFill>
            <a:prstDash val="solid"/>
            <a:miter/>
            <a:headEnd type="none" w="med" len="med"/>
            <a:tailEnd type="none" w="med" len="med"/>
          </a:ln>
        </p:spPr>
      </p:pic>
    </p:spTree>
  </p:cSld>
  <p:clrMapOvr>
    <a:masterClrMapping/>
  </p:clrMapOvr>
  <p:transition advTm="11100">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文本框 145409">
            <a:hlinkClick r:id="" action="ppaction://hlinkshowjump?jump=nextslide"/>
          </p:cNvPr>
          <p:cNvSpPr txBox="1"/>
          <p:nvPr/>
        </p:nvSpPr>
        <p:spPr>
          <a:xfrm>
            <a:off x="539750" y="765175"/>
            <a:ext cx="4267200" cy="521970"/>
          </a:xfrm>
          <a:prstGeom prst="rect">
            <a:avLst/>
          </a:prstGeom>
          <a:noFill/>
          <a:ln w="9525">
            <a:noFill/>
          </a:ln>
        </p:spPr>
        <p:txBody>
          <a:bodyPr anchor="t">
            <a:spAutoFit/>
          </a:bodyPr>
          <a:p>
            <a:pPr lvl="0" indent="0">
              <a:spcBef>
                <a:spcPct val="50000"/>
              </a:spcBef>
            </a:pPr>
            <a:r>
              <a:rPr lang="en-US" altLang="x-none" baseline="0" dirty="0">
                <a:latin typeface="楷体_GB2312" pitchFamily="1" charset="-122"/>
                <a:ea typeface="楷体_GB2312" pitchFamily="1" charset="-122"/>
              </a:rPr>
              <a:t>3.4.2 </a:t>
            </a:r>
            <a:r>
              <a:rPr lang="zh-CN" altLang="en-US" baseline="0" dirty="0">
                <a:latin typeface="楷体_GB2312" pitchFamily="1" charset="-122"/>
                <a:ea typeface="楷体_GB2312" pitchFamily="1" charset="-122"/>
              </a:rPr>
              <a:t>运输工具的选择</a:t>
            </a:r>
            <a:endParaRPr lang="zh-CN" altLang="en-US" baseline="0" dirty="0">
              <a:latin typeface="楷体_GB2312" pitchFamily="1" charset="-122"/>
              <a:ea typeface="楷体_GB2312" pitchFamily="1" charset="-122"/>
            </a:endParaRPr>
          </a:p>
        </p:txBody>
      </p:sp>
      <p:sp>
        <p:nvSpPr>
          <p:cNvPr id="27650" name="矩形 145410"/>
          <p:cNvSpPr/>
          <p:nvPr/>
        </p:nvSpPr>
        <p:spPr>
          <a:xfrm>
            <a:off x="685800" y="1447800"/>
            <a:ext cx="7772400" cy="4800600"/>
          </a:xfrm>
          <a:prstGeom prst="rect">
            <a:avLst/>
          </a:prstGeom>
          <a:noFill/>
          <a:ln w="9525">
            <a:noFill/>
          </a:ln>
        </p:spPr>
        <p:txBody>
          <a:bodyPr anchor="t"/>
          <a:p>
            <a:pPr marL="285750" lvl="0" indent="-285750" algn="just">
              <a:lnSpc>
                <a:spcPct val="150000"/>
              </a:lnSpc>
              <a:spcBef>
                <a:spcPct val="20000"/>
              </a:spcBef>
              <a:buClr>
                <a:srgbClr val="FFFF66"/>
              </a:buClr>
              <a:buSzPct val="120000"/>
              <a:buFont typeface="Wingdings" panose="05000000000000000000" pitchFamily="2" charset="2"/>
              <a:buChar char="§"/>
            </a:pPr>
            <a:r>
              <a:rPr lang="zh-CN" altLang="en-US" sz="2400" b="0" baseline="0" dirty="0">
                <a:solidFill>
                  <a:schemeClr val="tx1"/>
                </a:solidFill>
                <a:latin typeface="宋体" panose="02010600030101010101" pitchFamily="2" charset="-122"/>
                <a:ea typeface="Courier New" panose="02070309020205020404" pitchFamily="49" charset="0"/>
              </a:rPr>
              <a:t>混凝土运输分</a:t>
            </a:r>
            <a:r>
              <a:rPr lang="zh-CN" altLang="en-US" sz="2400" b="0" baseline="0" dirty="0">
                <a:latin typeface="宋体" panose="02010600030101010101" pitchFamily="2" charset="-122"/>
                <a:ea typeface="Courier New" panose="02070309020205020404" pitchFamily="49" charset="0"/>
              </a:rPr>
              <a:t>地面水平运输</a:t>
            </a:r>
            <a:r>
              <a:rPr lang="zh-CN" altLang="en-US" sz="2400" b="0" baseline="0" dirty="0">
                <a:solidFill>
                  <a:schemeClr val="tx1"/>
                </a:solidFill>
                <a:latin typeface="宋体" panose="02010600030101010101" pitchFamily="2" charset="-122"/>
                <a:ea typeface="Courier New" panose="02070309020205020404" pitchFamily="49" charset="0"/>
              </a:rPr>
              <a:t>、</a:t>
            </a:r>
            <a:r>
              <a:rPr lang="zh-CN" altLang="en-US" sz="2400" b="0" baseline="0" dirty="0">
                <a:latin typeface="宋体" panose="02010600030101010101" pitchFamily="2" charset="-122"/>
                <a:ea typeface="Courier New" panose="02070309020205020404" pitchFamily="49" charset="0"/>
              </a:rPr>
              <a:t>垂直运输</a:t>
            </a:r>
            <a:r>
              <a:rPr lang="zh-CN" altLang="en-US" sz="2400" b="0" baseline="0" dirty="0">
                <a:solidFill>
                  <a:schemeClr val="tx1"/>
                </a:solidFill>
                <a:latin typeface="宋体" panose="02010600030101010101" pitchFamily="2" charset="-122"/>
                <a:ea typeface="Courier New" panose="02070309020205020404" pitchFamily="49" charset="0"/>
              </a:rPr>
              <a:t>和</a:t>
            </a:r>
            <a:r>
              <a:rPr lang="zh-CN" altLang="en-US" sz="2400" b="0" baseline="0" dirty="0">
                <a:latin typeface="宋体" panose="02010600030101010101" pitchFamily="2" charset="-122"/>
                <a:ea typeface="Courier New" panose="02070309020205020404" pitchFamily="49" charset="0"/>
              </a:rPr>
              <a:t>楼面水平运输</a:t>
            </a:r>
            <a:r>
              <a:rPr lang="zh-CN" altLang="en-US" sz="2400" b="0" baseline="0" dirty="0">
                <a:solidFill>
                  <a:schemeClr val="tx1"/>
                </a:solidFill>
                <a:latin typeface="宋体" panose="02010600030101010101" pitchFamily="2" charset="-122"/>
                <a:ea typeface="Courier New" panose="02070309020205020404" pitchFamily="49" charset="0"/>
              </a:rPr>
              <a:t>等三种。</a:t>
            </a:r>
            <a:endParaRPr lang="zh-CN" altLang="en-US" sz="2400" b="0" baseline="0" dirty="0">
              <a:solidFill>
                <a:schemeClr val="tx1"/>
              </a:solidFill>
              <a:latin typeface="宋体" panose="02010600030101010101" pitchFamily="2" charset="-122"/>
              <a:ea typeface="Courier New" panose="02070309020205020404" pitchFamily="49" charset="0"/>
            </a:endParaRPr>
          </a:p>
          <a:p>
            <a:pPr marL="285750" lvl="0" indent="-285750" algn="just">
              <a:lnSpc>
                <a:spcPct val="150000"/>
              </a:lnSpc>
              <a:spcBef>
                <a:spcPct val="20000"/>
              </a:spcBef>
              <a:buClr>
                <a:srgbClr val="FFFF66"/>
              </a:buClr>
              <a:buSzPct val="120000"/>
              <a:buFont typeface="Wingdings" panose="05000000000000000000" pitchFamily="2" charset="2"/>
              <a:buChar char="§"/>
            </a:pPr>
            <a:r>
              <a:rPr lang="zh-CN" altLang="en-US" sz="2400" b="0" baseline="0" dirty="0">
                <a:latin typeface="宋体" panose="02010600030101010101" pitchFamily="2" charset="-122"/>
                <a:ea typeface="Courier New" panose="02070309020205020404" pitchFamily="49" charset="0"/>
              </a:rPr>
              <a:t>地面运输</a:t>
            </a:r>
            <a:r>
              <a:rPr lang="zh-CN" altLang="en-US" sz="2400" b="0" baseline="0" dirty="0">
                <a:solidFill>
                  <a:schemeClr val="tx1"/>
                </a:solidFill>
                <a:latin typeface="宋体" panose="02010600030101010101" pitchFamily="2" charset="-122"/>
                <a:ea typeface="Courier New" panose="02070309020205020404" pitchFamily="49" charset="0"/>
              </a:rPr>
              <a:t>时，短距离多用</a:t>
            </a:r>
            <a:r>
              <a:rPr lang="zh-CN" altLang="en-US" sz="2400" b="0" baseline="0" dirty="0">
                <a:latin typeface="宋体" panose="02010600030101010101" pitchFamily="2" charset="-122"/>
                <a:ea typeface="Courier New" panose="02070309020205020404" pitchFamily="49" charset="0"/>
              </a:rPr>
              <a:t>双轮手推车</a:t>
            </a:r>
            <a:r>
              <a:rPr lang="zh-CN" altLang="en-US" sz="2400" b="0" baseline="0" dirty="0">
                <a:solidFill>
                  <a:schemeClr val="tx1"/>
                </a:solidFill>
                <a:latin typeface="宋体" panose="02010600030101010101" pitchFamily="2" charset="-122"/>
                <a:ea typeface="Courier New" panose="02070309020205020404" pitchFamily="49" charset="0"/>
              </a:rPr>
              <a:t>、</a:t>
            </a:r>
            <a:r>
              <a:rPr lang="zh-CN" altLang="en-US" sz="2400" b="0" baseline="0" dirty="0">
                <a:latin typeface="宋体" panose="02010600030101010101" pitchFamily="2" charset="-122"/>
                <a:ea typeface="Courier New" panose="02070309020205020404" pitchFamily="49" charset="0"/>
              </a:rPr>
              <a:t>机动翻斗车</a:t>
            </a:r>
            <a:r>
              <a:rPr lang="zh-CN" altLang="en-US" sz="2400" b="0" baseline="0" dirty="0">
                <a:solidFill>
                  <a:schemeClr val="tx1"/>
                </a:solidFill>
                <a:latin typeface="宋体" panose="02010600030101010101" pitchFamily="2" charset="-122"/>
                <a:ea typeface="Courier New" panose="02070309020205020404" pitchFamily="49" charset="0"/>
              </a:rPr>
              <a:t>；长距离宜用</a:t>
            </a:r>
            <a:r>
              <a:rPr lang="zh-CN" altLang="en-US" sz="2400" b="0" baseline="0" dirty="0">
                <a:latin typeface="宋体" panose="02010600030101010101" pitchFamily="2" charset="-122"/>
                <a:ea typeface="Courier New" panose="02070309020205020404" pitchFamily="49" charset="0"/>
              </a:rPr>
              <a:t>自卸汽车</a:t>
            </a:r>
            <a:r>
              <a:rPr lang="zh-CN" altLang="en-US" sz="2400" b="0" baseline="0" dirty="0">
                <a:solidFill>
                  <a:schemeClr val="tx1"/>
                </a:solidFill>
                <a:latin typeface="宋体" panose="02010600030101010101" pitchFamily="2" charset="-122"/>
                <a:ea typeface="Courier New" panose="02070309020205020404" pitchFamily="49" charset="0"/>
              </a:rPr>
              <a:t>、</a:t>
            </a:r>
            <a:r>
              <a:rPr lang="zh-CN" altLang="en-US" sz="2400" b="0" baseline="0" dirty="0">
                <a:latin typeface="宋体" panose="02010600030101010101" pitchFamily="2" charset="-122"/>
                <a:ea typeface="Courier New" panose="02070309020205020404" pitchFamily="49" charset="0"/>
              </a:rPr>
              <a:t>混凝土搅拌运输车</a:t>
            </a:r>
            <a:r>
              <a:rPr lang="zh-CN" altLang="en-US" sz="2400" b="0" baseline="0" dirty="0">
                <a:solidFill>
                  <a:schemeClr val="tx1"/>
                </a:solidFill>
                <a:latin typeface="宋体" panose="02010600030101010101" pitchFamily="2" charset="-122"/>
                <a:ea typeface="Courier New" panose="02070309020205020404" pitchFamily="49" charset="0"/>
              </a:rPr>
              <a:t>。</a:t>
            </a:r>
            <a:endParaRPr lang="zh-CN" altLang="en-US" sz="2400" b="0" baseline="0" dirty="0">
              <a:solidFill>
                <a:schemeClr val="tx1"/>
              </a:solidFill>
              <a:latin typeface="宋体" panose="02010600030101010101" pitchFamily="2" charset="-122"/>
              <a:ea typeface="Courier New" panose="02070309020205020404" pitchFamily="49" charset="0"/>
            </a:endParaRPr>
          </a:p>
          <a:p>
            <a:pPr marL="285750" lvl="0" indent="-285750" algn="just">
              <a:lnSpc>
                <a:spcPct val="150000"/>
              </a:lnSpc>
              <a:spcBef>
                <a:spcPct val="20000"/>
              </a:spcBef>
              <a:buClr>
                <a:srgbClr val="FFFF66"/>
              </a:buClr>
              <a:buSzPct val="120000"/>
              <a:buFont typeface="Wingdings" panose="05000000000000000000" pitchFamily="2" charset="2"/>
              <a:buChar char="§"/>
            </a:pPr>
            <a:r>
              <a:rPr lang="zh-CN" altLang="en-US" sz="2400" b="0" baseline="0" dirty="0">
                <a:latin typeface="宋体" panose="02010600030101010101" pitchFamily="2" charset="-122"/>
                <a:ea typeface="Courier New" panose="02070309020205020404" pitchFamily="49" charset="0"/>
              </a:rPr>
              <a:t>垂直运输</a:t>
            </a:r>
            <a:r>
              <a:rPr lang="zh-CN" altLang="en-US" sz="2400" b="0" baseline="0" dirty="0">
                <a:solidFill>
                  <a:schemeClr val="tx1"/>
                </a:solidFill>
                <a:latin typeface="宋体" panose="02010600030101010101" pitchFamily="2" charset="-122"/>
                <a:ea typeface="Courier New" panose="02070309020205020404" pitchFamily="49" charset="0"/>
              </a:rPr>
              <a:t>可采用各种</a:t>
            </a:r>
            <a:r>
              <a:rPr lang="zh-CN" altLang="en-US" sz="2400" b="0" baseline="0" dirty="0">
                <a:latin typeface="宋体" panose="02010600030101010101" pitchFamily="2" charset="-122"/>
                <a:ea typeface="Courier New" panose="02070309020205020404" pitchFamily="49" charset="0"/>
              </a:rPr>
              <a:t>井架</a:t>
            </a:r>
            <a:r>
              <a:rPr lang="zh-CN" altLang="en-US" sz="2400" b="0" baseline="0" dirty="0">
                <a:solidFill>
                  <a:schemeClr val="tx1"/>
                </a:solidFill>
                <a:latin typeface="宋体" panose="02010600030101010101" pitchFamily="2" charset="-122"/>
                <a:ea typeface="Courier New" panose="02070309020205020404" pitchFamily="49" charset="0"/>
              </a:rPr>
              <a:t>、</a:t>
            </a:r>
            <a:r>
              <a:rPr lang="zh-CN" altLang="en-US" sz="2400" b="0" baseline="0" dirty="0">
                <a:latin typeface="宋体" panose="02010600030101010101" pitchFamily="2" charset="-122"/>
                <a:ea typeface="Courier New" panose="02070309020205020404" pitchFamily="49" charset="0"/>
              </a:rPr>
              <a:t>龙门架</a:t>
            </a:r>
            <a:r>
              <a:rPr lang="zh-CN" altLang="en-US" sz="2400" b="0" baseline="0" dirty="0">
                <a:solidFill>
                  <a:schemeClr val="tx1"/>
                </a:solidFill>
                <a:latin typeface="宋体" panose="02010600030101010101" pitchFamily="2" charset="-122"/>
                <a:ea typeface="Courier New" panose="02070309020205020404" pitchFamily="49" charset="0"/>
              </a:rPr>
              <a:t>和</a:t>
            </a:r>
            <a:r>
              <a:rPr lang="zh-CN" altLang="en-US" sz="2400" b="0" baseline="0" dirty="0">
                <a:latin typeface="宋体" panose="02010600030101010101" pitchFamily="2" charset="-122"/>
                <a:ea typeface="Courier New" panose="02070309020205020404" pitchFamily="49" charset="0"/>
              </a:rPr>
              <a:t>塔式起重机</a:t>
            </a:r>
            <a:r>
              <a:rPr lang="zh-CN" altLang="en-US" sz="2400" b="0" baseline="0" dirty="0">
                <a:solidFill>
                  <a:schemeClr val="tx1"/>
                </a:solidFill>
                <a:latin typeface="宋体" panose="02010600030101010101" pitchFamily="2" charset="-122"/>
                <a:ea typeface="Courier New" panose="02070309020205020404" pitchFamily="49" charset="0"/>
              </a:rPr>
              <a:t>作为垂直运输工具。对于浇筑量大、浇筑速度比较稳定的大型设备基础和高层建筑，宜采用混凝土泵，也可采用自升式塔式起重机或爬升式塔式起重机运输。</a:t>
            </a:r>
            <a:endParaRPr lang="zh-CN" altLang="en-US" sz="2400" b="0" baseline="0" dirty="0">
              <a:solidFill>
                <a:schemeClr val="tx1"/>
              </a:solidFill>
              <a:latin typeface="宋体" panose="02010600030101010101" pitchFamily="2" charset="-122"/>
              <a:ea typeface="Courier New" panose="02070309020205020404" pitchFamily="49" charset="0"/>
            </a:endParaRPr>
          </a:p>
        </p:txBody>
      </p:sp>
    </p:spTree>
  </p:cSld>
  <p:clrMapOvr>
    <a:masterClrMapping/>
  </p:clrMapOvr>
  <p:transition advTm="11100">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文本框 146433">
            <a:hlinkClick r:id="" action="ppaction://hlinkshowjump?jump=nextslide"/>
          </p:cNvPr>
          <p:cNvSpPr txBox="1"/>
          <p:nvPr/>
        </p:nvSpPr>
        <p:spPr>
          <a:xfrm>
            <a:off x="533400" y="685800"/>
            <a:ext cx="4267200" cy="521970"/>
          </a:xfrm>
          <a:prstGeom prst="rect">
            <a:avLst/>
          </a:prstGeom>
          <a:noFill/>
          <a:ln w="9525">
            <a:noFill/>
          </a:ln>
        </p:spPr>
        <p:txBody>
          <a:bodyPr anchor="t">
            <a:spAutoFit/>
          </a:bodyPr>
          <a:p>
            <a:pPr lvl="0" indent="0">
              <a:spcBef>
                <a:spcPct val="50000"/>
              </a:spcBef>
            </a:pPr>
            <a:r>
              <a:rPr lang="en-US" altLang="x-none" baseline="0" dirty="0">
                <a:latin typeface="楷体_GB2312" pitchFamily="1" charset="-122"/>
                <a:ea typeface="楷体_GB2312" pitchFamily="1" charset="-122"/>
              </a:rPr>
              <a:t>3.4.3 </a:t>
            </a:r>
            <a:r>
              <a:rPr lang="zh-CN" altLang="en-US" baseline="0" dirty="0">
                <a:latin typeface="楷体_GB2312" pitchFamily="1" charset="-122"/>
                <a:ea typeface="楷体_GB2312" pitchFamily="1" charset="-122"/>
              </a:rPr>
              <a:t>泵送混凝土</a:t>
            </a:r>
            <a:endParaRPr lang="zh-CN" altLang="en-US" baseline="0" dirty="0">
              <a:latin typeface="楷体_GB2312" pitchFamily="1" charset="-122"/>
              <a:ea typeface="楷体_GB2312" pitchFamily="1" charset="-122"/>
            </a:endParaRPr>
          </a:p>
        </p:txBody>
      </p:sp>
      <p:sp>
        <p:nvSpPr>
          <p:cNvPr id="28674" name="矩形 146434"/>
          <p:cNvSpPr/>
          <p:nvPr/>
        </p:nvSpPr>
        <p:spPr>
          <a:xfrm>
            <a:off x="685800" y="1295400"/>
            <a:ext cx="7772400" cy="1412875"/>
          </a:xfrm>
          <a:prstGeom prst="rect">
            <a:avLst/>
          </a:prstGeom>
          <a:noFill/>
          <a:ln w="9525">
            <a:noFill/>
          </a:ln>
        </p:spPr>
        <p:txBody>
          <a:bodyPr anchor="t"/>
          <a:p>
            <a:pPr lvl="0" indent="0" algn="just">
              <a:lnSpc>
                <a:spcPct val="160000"/>
              </a:lnSpc>
              <a:spcBef>
                <a:spcPct val="20000"/>
              </a:spcBef>
              <a:buClr>
                <a:srgbClr val="FFFF66"/>
              </a:buClr>
              <a:buSzPct val="120000"/>
              <a:buFont typeface="Wingdings" panose="05000000000000000000" pitchFamily="2" charset="2"/>
              <a:buNone/>
            </a:pPr>
            <a:r>
              <a:rPr lang="zh-CN" altLang="en-US" sz="2000" b="0" baseline="0" dirty="0">
                <a:solidFill>
                  <a:schemeClr val="tx1"/>
                </a:solidFill>
                <a:latin typeface="宋体" panose="02010600030101010101" pitchFamily="2" charset="-122"/>
                <a:ea typeface="宋体" panose="02010600030101010101" pitchFamily="2" charset="-122"/>
              </a:rPr>
              <a:t>　　</a:t>
            </a:r>
            <a:r>
              <a:rPr lang="zh-CN" altLang="en-US" sz="2400" b="0" baseline="0" dirty="0">
                <a:solidFill>
                  <a:schemeClr val="tx1"/>
                </a:solidFill>
                <a:latin typeface="宋体" panose="02010600030101010101" pitchFamily="2" charset="-122"/>
                <a:ea typeface="Courier New" panose="02070309020205020404" pitchFamily="49" charset="0"/>
              </a:rPr>
              <a:t>混凝土用混凝土泵运输，通常称为</a:t>
            </a:r>
            <a:r>
              <a:rPr lang="zh-CN" altLang="en-US" sz="2400" b="0" baseline="0" dirty="0">
                <a:latin typeface="宋体" panose="02010600030101010101" pitchFamily="2" charset="-122"/>
                <a:ea typeface="Courier New" panose="02070309020205020404" pitchFamily="49" charset="0"/>
              </a:rPr>
              <a:t>泵送混凝土</a:t>
            </a:r>
            <a:r>
              <a:rPr lang="zh-CN" altLang="en-US" sz="2400" b="0" baseline="0" dirty="0">
                <a:solidFill>
                  <a:schemeClr val="tx1"/>
                </a:solidFill>
                <a:latin typeface="宋体" panose="02010600030101010101" pitchFamily="2" charset="-122"/>
                <a:ea typeface="Courier New" panose="02070309020205020404" pitchFamily="49" charset="0"/>
              </a:rPr>
              <a:t>。</a:t>
            </a:r>
            <a:r>
              <a:rPr lang="zh-CN" altLang="en-US" sz="2400" b="0" baseline="0" dirty="0">
                <a:solidFill>
                  <a:schemeClr val="tx1"/>
                </a:solidFill>
                <a:latin typeface="宋体" panose="02010600030101010101" pitchFamily="2" charset="-122"/>
                <a:ea typeface="宋体" panose="02010600030101010101" pitchFamily="2" charset="-122"/>
              </a:rPr>
              <a:t>常用的混凝土泵有</a:t>
            </a:r>
            <a:r>
              <a:rPr lang="zh-CN" altLang="en-US" sz="2400" b="0" baseline="0" dirty="0">
                <a:latin typeface="宋体" panose="02010600030101010101" pitchFamily="2" charset="-122"/>
                <a:ea typeface="宋体" panose="02010600030101010101" pitchFamily="2" charset="-122"/>
              </a:rPr>
              <a:t>液压柱塞泵</a:t>
            </a:r>
            <a:r>
              <a:rPr lang="zh-CN" altLang="en-US" sz="2400" b="0" baseline="0" dirty="0">
                <a:solidFill>
                  <a:schemeClr val="tx1"/>
                </a:solidFill>
                <a:latin typeface="宋体" panose="02010600030101010101" pitchFamily="2" charset="-122"/>
                <a:ea typeface="宋体" panose="02010600030101010101" pitchFamily="2" charset="-122"/>
              </a:rPr>
              <a:t>和</a:t>
            </a:r>
            <a:r>
              <a:rPr lang="zh-CN" altLang="en-US" sz="2400" b="0" baseline="0" dirty="0">
                <a:latin typeface="宋体" panose="02010600030101010101" pitchFamily="2" charset="-122"/>
                <a:ea typeface="宋体" panose="02010600030101010101" pitchFamily="2" charset="-122"/>
              </a:rPr>
              <a:t>挤压泵</a:t>
            </a:r>
            <a:r>
              <a:rPr lang="zh-CN" altLang="en-US" sz="2400" b="0" baseline="0" dirty="0">
                <a:solidFill>
                  <a:schemeClr val="tx1"/>
                </a:solidFill>
                <a:latin typeface="宋体" panose="02010600030101010101" pitchFamily="2" charset="-122"/>
                <a:ea typeface="宋体" panose="02010600030101010101" pitchFamily="2" charset="-122"/>
              </a:rPr>
              <a:t>两种。</a:t>
            </a:r>
            <a:r>
              <a:rPr lang="zh-CN" altLang="en-US" sz="2000" b="0" baseline="0" dirty="0">
                <a:solidFill>
                  <a:schemeClr val="tx1"/>
                </a:solidFill>
                <a:latin typeface="宋体" panose="02010600030101010101" pitchFamily="2" charset="-122"/>
                <a:ea typeface="Courier New" panose="02070309020205020404" pitchFamily="49" charset="0"/>
              </a:rPr>
              <a:t> </a:t>
            </a:r>
            <a:endParaRPr lang="zh-CN" altLang="en-US" sz="2000" b="0" baseline="0" dirty="0">
              <a:solidFill>
                <a:schemeClr val="tx1"/>
              </a:solidFill>
              <a:latin typeface="宋体" panose="02010600030101010101" pitchFamily="2" charset="-122"/>
              <a:ea typeface="Courier New" panose="02070309020205020404" pitchFamily="49" charset="0"/>
            </a:endParaRPr>
          </a:p>
        </p:txBody>
      </p:sp>
      <p:sp>
        <p:nvSpPr>
          <p:cNvPr id="28675" name="矩形 146435"/>
          <p:cNvSpPr/>
          <p:nvPr/>
        </p:nvSpPr>
        <p:spPr>
          <a:xfrm>
            <a:off x="755650" y="2565400"/>
            <a:ext cx="7777163" cy="3457575"/>
          </a:xfrm>
          <a:prstGeom prst="rect">
            <a:avLst/>
          </a:prstGeom>
          <a:noFill/>
          <a:ln w="9525">
            <a:noFill/>
          </a:ln>
        </p:spPr>
        <p:txBody>
          <a:bodyPr anchor="t"/>
          <a:p>
            <a:pPr marL="285750" lvl="0" indent="-285750" algn="just">
              <a:lnSpc>
                <a:spcPct val="150000"/>
              </a:lnSpc>
              <a:spcBef>
                <a:spcPct val="15000"/>
              </a:spcBef>
              <a:buClr>
                <a:srgbClr val="FFFF66"/>
              </a:buClr>
              <a:buSzPct val="120000"/>
              <a:buFont typeface="Wingdings" panose="05000000000000000000" pitchFamily="2" charset="2"/>
              <a:buNone/>
            </a:pPr>
            <a:r>
              <a:rPr lang="zh-CN" altLang="en-US" sz="2400" b="0" baseline="0" dirty="0">
                <a:latin typeface="Times New Roman" panose="02020603050405020304" pitchFamily="18" charset="0"/>
                <a:ea typeface="宋体" panose="02010600030101010101" pitchFamily="2" charset="-122"/>
              </a:rPr>
              <a:t>(1) </a:t>
            </a:r>
            <a:r>
              <a:rPr lang="zh-CN" altLang="en-US" sz="2400" b="0" baseline="0" dirty="0">
                <a:latin typeface="宋体" panose="02010600030101010101" pitchFamily="2" charset="-122"/>
                <a:ea typeface="宋体" panose="02010600030101010101" pitchFamily="2" charset="-122"/>
              </a:rPr>
              <a:t>液压柱塞泵</a:t>
            </a:r>
            <a:r>
              <a:rPr lang="zh-CN" altLang="en-US" sz="2400" b="0" baseline="0" dirty="0">
                <a:latin typeface="Times New Roman" panose="02020603050405020304" pitchFamily="18" charset="0"/>
                <a:ea typeface="宋体" panose="02010600030101010101" pitchFamily="2" charset="-122"/>
              </a:rPr>
              <a:t> </a:t>
            </a:r>
            <a:endParaRPr lang="zh-CN" altLang="en-US" sz="2400" b="0" baseline="0" dirty="0">
              <a:latin typeface="Times New Roman" panose="02020603050405020304" pitchFamily="18" charset="0"/>
              <a:ea typeface="宋体" panose="02010600030101010101" pitchFamily="2" charset="-122"/>
            </a:endParaRPr>
          </a:p>
          <a:p>
            <a:pPr marL="285750" lvl="0" indent="-285750" algn="just">
              <a:lnSpc>
                <a:spcPct val="150000"/>
              </a:lnSpc>
              <a:spcBef>
                <a:spcPct val="15000"/>
              </a:spcBef>
              <a:buClr>
                <a:srgbClr val="FFFF66"/>
              </a:buClr>
              <a:buSzPct val="120000"/>
              <a:buFont typeface="Wingdings" panose="05000000000000000000" pitchFamily="2" charset="2"/>
              <a:buChar char="§"/>
            </a:pPr>
            <a:r>
              <a:rPr lang="zh-CN" altLang="en-US" sz="2400" b="0" baseline="0" dirty="0">
                <a:solidFill>
                  <a:schemeClr val="tx1"/>
                </a:solidFill>
                <a:latin typeface="宋体" panose="02010600030101010101" pitchFamily="2" charset="-122"/>
                <a:ea typeface="宋体" panose="02010600030101010101" pitchFamily="2" charset="-122"/>
              </a:rPr>
              <a:t>液压柱塞泵如</a:t>
            </a:r>
            <a:r>
              <a:rPr lang="zh-CN" altLang="en-US" sz="2400" u="sng" baseline="0" dirty="0">
                <a:solidFill>
                  <a:srgbClr val="00FF00"/>
                </a:solidFill>
                <a:latin typeface="宋体" panose="02010600030101010101" pitchFamily="2" charset="-122"/>
                <a:ea typeface="宋体" panose="02010600030101010101" pitchFamily="2" charset="-122"/>
                <a:hlinkClick r:id="rId1" action="ppaction://hlinksldjump"/>
              </a:rPr>
              <a:t>图</a:t>
            </a:r>
            <a:r>
              <a:rPr lang="en-US" altLang="zh-CN" sz="2400" u="sng" baseline="0" dirty="0">
                <a:solidFill>
                  <a:srgbClr val="00FF00"/>
                </a:solidFill>
                <a:latin typeface="宋体" panose="02010600030101010101" pitchFamily="2" charset="-122"/>
                <a:ea typeface="宋体" panose="02010600030101010101" pitchFamily="2" charset="-122"/>
                <a:hlinkClick r:id="rId1" action="ppaction://hlinksldjump"/>
              </a:rPr>
              <a:t>3</a:t>
            </a:r>
            <a:r>
              <a:rPr lang="zh-CN" altLang="en-US" sz="2400" u="sng" baseline="0" dirty="0">
                <a:solidFill>
                  <a:srgbClr val="00FF00"/>
                </a:solidFill>
                <a:latin typeface="宋体" panose="02010600030101010101" pitchFamily="2" charset="-122"/>
                <a:ea typeface="宋体" panose="02010600030101010101" pitchFamily="2" charset="-122"/>
                <a:hlinkClick r:id="rId1" action="ppaction://hlinksldjump"/>
              </a:rPr>
              <a:t>.</a:t>
            </a:r>
            <a:r>
              <a:rPr lang="zh-CN" altLang="en-US" sz="2400" u="sng" baseline="0" dirty="0">
                <a:solidFill>
                  <a:srgbClr val="00FF00"/>
                </a:solidFill>
                <a:latin typeface="Times New Roman" panose="02020603050405020304" pitchFamily="18" charset="0"/>
                <a:ea typeface="Times New Roman" panose="02020603050405020304" pitchFamily="18" charset="0"/>
                <a:hlinkClick r:id="rId1" action="ppaction://hlinksldjump"/>
              </a:rPr>
              <a:t>24</a:t>
            </a:r>
            <a:r>
              <a:rPr lang="zh-CN" altLang="en-US" sz="2400" b="0" baseline="0" dirty="0">
                <a:solidFill>
                  <a:schemeClr val="tx1"/>
                </a:solidFill>
                <a:latin typeface="宋体" panose="02010600030101010101" pitchFamily="2" charset="-122"/>
                <a:ea typeface="宋体" panose="02010600030101010101" pitchFamily="2" charset="-122"/>
              </a:rPr>
              <a:t>所示。</a:t>
            </a:r>
            <a:endParaRPr lang="zh-CN" altLang="en-US" sz="2400" b="0" baseline="0" dirty="0">
              <a:solidFill>
                <a:schemeClr val="tx1"/>
              </a:solidFill>
              <a:latin typeface="宋体" panose="02010600030101010101" pitchFamily="2" charset="-122"/>
              <a:ea typeface="宋体" panose="02010600030101010101" pitchFamily="2" charset="-122"/>
            </a:endParaRPr>
          </a:p>
          <a:p>
            <a:pPr marL="285750" lvl="0" indent="-285750" algn="just">
              <a:lnSpc>
                <a:spcPct val="150000"/>
              </a:lnSpc>
              <a:spcBef>
                <a:spcPct val="15000"/>
              </a:spcBef>
              <a:buClr>
                <a:srgbClr val="FFFF66"/>
              </a:buClr>
              <a:buSzPct val="120000"/>
              <a:buFont typeface="Wingdings" panose="05000000000000000000" pitchFamily="2" charset="2"/>
              <a:buChar char="§"/>
            </a:pPr>
            <a:r>
              <a:rPr lang="zh-CN" altLang="en-US" sz="2400" b="0" baseline="0" dirty="0">
                <a:solidFill>
                  <a:schemeClr val="tx1"/>
                </a:solidFill>
                <a:latin typeface="宋体" panose="02010600030101010101" pitchFamily="2" charset="-122"/>
                <a:ea typeface="宋体" panose="02010600030101010101" pitchFamily="2" charset="-122"/>
              </a:rPr>
              <a:t>它是利用柱塞的往复运动将混凝土吸入和排出。</a:t>
            </a:r>
            <a:endParaRPr lang="zh-CN" altLang="en-US" sz="2400" b="0" baseline="0" dirty="0">
              <a:solidFill>
                <a:schemeClr val="tx1"/>
              </a:solidFill>
              <a:latin typeface="宋体" panose="02010600030101010101" pitchFamily="2" charset="-122"/>
              <a:ea typeface="宋体" panose="02010600030101010101" pitchFamily="2" charset="-122"/>
            </a:endParaRPr>
          </a:p>
          <a:p>
            <a:pPr marL="285750" lvl="0" indent="-285750" algn="just">
              <a:lnSpc>
                <a:spcPct val="150000"/>
              </a:lnSpc>
              <a:spcBef>
                <a:spcPct val="15000"/>
              </a:spcBef>
              <a:buClr>
                <a:srgbClr val="FFFF66"/>
              </a:buClr>
              <a:buSzPct val="120000"/>
              <a:buFont typeface="Wingdings" panose="05000000000000000000" pitchFamily="2" charset="2"/>
              <a:buChar char="§"/>
            </a:pPr>
            <a:r>
              <a:rPr lang="zh-CN" altLang="en-US" sz="2400" b="0" baseline="0" dirty="0">
                <a:solidFill>
                  <a:schemeClr val="tx1"/>
                </a:solidFill>
                <a:latin typeface="宋体" panose="02010600030101010101" pitchFamily="2" charset="-122"/>
                <a:ea typeface="Courier New" panose="02070309020205020404" pitchFamily="49" charset="0"/>
              </a:rPr>
              <a:t>混凝土输送管有直管、弯管、锥形管和浇筑软管等，一般由合金钢、橡胶、塑料等材料制成</a:t>
            </a:r>
            <a:r>
              <a:rPr lang="zh-CN" altLang="en-US" sz="2400" b="0" baseline="0" dirty="0">
                <a:solidFill>
                  <a:schemeClr val="tx1"/>
                </a:solidFill>
                <a:latin typeface="宋体" panose="02010600030101010101" pitchFamily="2" charset="-122"/>
                <a:ea typeface="宋体" panose="02010600030101010101" pitchFamily="2" charset="-122"/>
              </a:rPr>
              <a:t>，常用混凝土输送管的管径为</a:t>
            </a:r>
            <a:r>
              <a:rPr lang="zh-CN" altLang="en-US" sz="2400" b="0" baseline="0" dirty="0">
                <a:solidFill>
                  <a:schemeClr val="tx1"/>
                </a:solidFill>
                <a:latin typeface="Times New Roman" panose="02020603050405020304" pitchFamily="18" charset="0"/>
                <a:ea typeface="Times New Roman" panose="02020603050405020304" pitchFamily="18" charset="0"/>
              </a:rPr>
              <a:t>100</a:t>
            </a:r>
            <a:r>
              <a:rPr lang="zh-CN" altLang="en-US" sz="2400" b="0" baseline="0" dirty="0">
                <a:solidFill>
                  <a:schemeClr val="tx1"/>
                </a:solidFill>
                <a:latin typeface="宋体" panose="02010600030101010101" pitchFamily="2" charset="-122"/>
                <a:ea typeface="宋体" panose="02010600030101010101" pitchFamily="2" charset="-122"/>
              </a:rPr>
              <a:t>～</a:t>
            </a:r>
            <a:r>
              <a:rPr lang="zh-CN" altLang="en-US" sz="2400" b="0" baseline="0" dirty="0">
                <a:solidFill>
                  <a:schemeClr val="tx1"/>
                </a:solidFill>
                <a:latin typeface="Times New Roman" panose="02020603050405020304" pitchFamily="18" charset="0"/>
                <a:ea typeface="Times New Roman" panose="02020603050405020304" pitchFamily="18" charset="0"/>
              </a:rPr>
              <a:t>150</a:t>
            </a:r>
            <a:r>
              <a:rPr lang="en-US" altLang="x-none" sz="2400" b="0" baseline="0" dirty="0">
                <a:solidFill>
                  <a:schemeClr val="tx1"/>
                </a:solidFill>
                <a:latin typeface="Times New Roman" panose="02020603050405020304" pitchFamily="18" charset="0"/>
                <a:ea typeface="Times New Roman" panose="02020603050405020304" pitchFamily="18" charset="0"/>
              </a:rPr>
              <a:t>mm</a:t>
            </a:r>
            <a:r>
              <a:rPr lang="en-US" altLang="x-none" sz="2400" b="0" baseline="0" dirty="0">
                <a:solidFill>
                  <a:schemeClr val="tx1"/>
                </a:solidFill>
                <a:latin typeface="宋体" panose="02010600030101010101" pitchFamily="2" charset="-122"/>
                <a:ea typeface="宋体" panose="02010600030101010101" pitchFamily="2" charset="-122"/>
              </a:rPr>
              <a:t>。</a:t>
            </a:r>
            <a:r>
              <a:rPr lang="en-US" altLang="x-none" sz="2400" b="0" baseline="0" dirty="0">
                <a:latin typeface="宋体" panose="02010600030101010101" pitchFamily="2" charset="-122"/>
                <a:ea typeface="宋体" panose="02010600030101010101" pitchFamily="2" charset="-122"/>
              </a:rPr>
              <a:t> </a:t>
            </a:r>
            <a:endParaRPr lang="zh-CN" altLang="en-US" sz="2400" b="0" baseline="0" dirty="0">
              <a:latin typeface="宋体" panose="02010600030101010101" pitchFamily="2" charset="-122"/>
              <a:ea typeface="宋体" panose="02010600030101010101" pitchFamily="2" charset="-122"/>
            </a:endParaRPr>
          </a:p>
        </p:txBody>
      </p:sp>
    </p:spTree>
  </p:cSld>
  <p:clrMapOvr>
    <a:masterClrMapping/>
  </p:clrMapOvr>
  <p:transition advTm="11100">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9697" name="图片 147457" descr="图4"/>
          <p:cNvPicPr>
            <a:picLocks noChangeAspect="1"/>
          </p:cNvPicPr>
          <p:nvPr/>
        </p:nvPicPr>
        <p:blipFill>
          <a:blip r:embed="rId1"/>
          <a:stretch>
            <a:fillRect/>
          </a:stretch>
        </p:blipFill>
        <p:spPr>
          <a:xfrm>
            <a:off x="1371600" y="533400"/>
            <a:ext cx="6019800" cy="5715000"/>
          </a:xfrm>
          <a:prstGeom prst="rect">
            <a:avLst/>
          </a:prstGeom>
          <a:noFill/>
          <a:ln w="9525">
            <a:noFill/>
          </a:ln>
        </p:spPr>
      </p:pic>
      <p:pic>
        <p:nvPicPr>
          <p:cNvPr id="29698" name="图片 147458" descr="返回">
            <a:hlinkClick r:id="rId2" action="ppaction://hlinksldjump"/>
          </p:cNvPr>
          <p:cNvPicPr>
            <a:picLocks noChangeAspect="1"/>
          </p:cNvPicPr>
          <p:nvPr/>
        </p:nvPicPr>
        <p:blipFill>
          <a:blip r:embed="rId3"/>
          <a:stretch>
            <a:fillRect/>
          </a:stretch>
        </p:blipFill>
        <p:spPr>
          <a:xfrm>
            <a:off x="8101013" y="6324600"/>
            <a:ext cx="506412" cy="533400"/>
          </a:xfrm>
          <a:prstGeom prst="rect">
            <a:avLst/>
          </a:prstGeom>
          <a:noFill/>
          <a:ln w="15875" cap="flat" cmpd="sng">
            <a:solidFill>
              <a:srgbClr val="FF00FF"/>
            </a:solidFill>
            <a:prstDash val="solid"/>
            <a:miter/>
            <a:headEnd type="none" w="med" len="med"/>
            <a:tailEnd type="none" w="med" len="med"/>
          </a:ln>
        </p:spPr>
      </p:pic>
    </p:spTree>
  </p:cSld>
  <p:clrMapOvr>
    <a:masterClrMapping/>
  </p:clrMapOvr>
  <p:transition advTm="11100">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矩形 148481"/>
          <p:cNvSpPr/>
          <p:nvPr/>
        </p:nvSpPr>
        <p:spPr>
          <a:xfrm>
            <a:off x="755650" y="549275"/>
            <a:ext cx="7704138" cy="5472113"/>
          </a:xfrm>
          <a:prstGeom prst="rect">
            <a:avLst/>
          </a:prstGeom>
          <a:noFill/>
          <a:ln w="9525">
            <a:noFill/>
          </a:ln>
        </p:spPr>
        <p:txBody>
          <a:bodyPr anchor="t"/>
          <a:p>
            <a:pPr marL="539750" lvl="0" indent="-539750" algn="just">
              <a:lnSpc>
                <a:spcPct val="160000"/>
              </a:lnSpc>
              <a:spcBef>
                <a:spcPct val="30000"/>
              </a:spcBef>
              <a:buClr>
                <a:srgbClr val="FFFF66"/>
              </a:buClr>
              <a:buSzPct val="120000"/>
              <a:buFont typeface="Wingdings" panose="05000000000000000000" pitchFamily="2" charset="2"/>
              <a:buNone/>
            </a:pPr>
            <a:r>
              <a:rPr lang="zh-CN" altLang="en-US" sz="2400" b="0" baseline="0" dirty="0">
                <a:latin typeface="Times New Roman" panose="02020603050405020304" pitchFamily="18" charset="0"/>
                <a:ea typeface="宋体" panose="02010600030101010101" pitchFamily="2" charset="-122"/>
              </a:rPr>
              <a:t>(2) </a:t>
            </a:r>
            <a:r>
              <a:rPr lang="zh-CN" altLang="en-US" sz="2400" b="0" baseline="0" dirty="0">
                <a:latin typeface="宋体" panose="02010600030101010101" pitchFamily="2" charset="-122"/>
                <a:ea typeface="宋体" panose="02010600030101010101" pitchFamily="2" charset="-122"/>
              </a:rPr>
              <a:t>泵送混凝土对原材料的要求</a:t>
            </a:r>
            <a:endParaRPr lang="zh-CN" altLang="en-US" sz="2400" b="0" baseline="0" dirty="0">
              <a:latin typeface="宋体" panose="02010600030101010101" pitchFamily="2" charset="-122"/>
              <a:ea typeface="宋体" panose="02010600030101010101" pitchFamily="2" charset="-122"/>
            </a:endParaRPr>
          </a:p>
          <a:p>
            <a:pPr marL="539750" lvl="0" indent="-539750" algn="just">
              <a:lnSpc>
                <a:spcPct val="160000"/>
              </a:lnSpc>
              <a:spcBef>
                <a:spcPct val="30000"/>
              </a:spcBef>
              <a:buClr>
                <a:srgbClr val="FFFF66"/>
              </a:buClr>
              <a:buSzPct val="120000"/>
              <a:buFont typeface="Wingdings" panose="05000000000000000000" pitchFamily="2" charset="2"/>
              <a:buNone/>
            </a:pPr>
            <a:r>
              <a:rPr lang="zh-CN" altLang="en-US" sz="2400" b="0" baseline="0" dirty="0">
                <a:solidFill>
                  <a:schemeClr val="tx1"/>
                </a:solidFill>
                <a:latin typeface="宋体" panose="02010600030101010101" pitchFamily="2" charset="-122"/>
                <a:ea typeface="Courier New" panose="02070309020205020404" pitchFamily="49" charset="0"/>
              </a:rPr>
              <a:t>① </a:t>
            </a:r>
            <a:r>
              <a:rPr lang="zh-CN" altLang="en-US" sz="2400" b="0" baseline="0" dirty="0">
                <a:latin typeface="宋体" panose="02010600030101010101" pitchFamily="2" charset="-122"/>
                <a:ea typeface="Courier New" panose="02070309020205020404" pitchFamily="49" charset="0"/>
              </a:rPr>
              <a:t>粗骨料</a:t>
            </a:r>
            <a:r>
              <a:rPr lang="zh-CN" altLang="en-US" sz="2400" b="0" baseline="0" dirty="0">
                <a:solidFill>
                  <a:schemeClr val="tx1"/>
                </a:solidFill>
                <a:latin typeface="宋体" panose="02010600030101010101" pitchFamily="2" charset="-122"/>
                <a:ea typeface="宋体" panose="02010600030101010101" pitchFamily="2" charset="-122"/>
              </a:rPr>
              <a:t>  </a:t>
            </a:r>
            <a:r>
              <a:rPr lang="zh-CN" altLang="en-US" sz="2400" b="0" baseline="0" dirty="0">
                <a:solidFill>
                  <a:schemeClr val="tx1"/>
                </a:solidFill>
                <a:latin typeface="宋体" panose="02010600030101010101" pitchFamily="2" charset="-122"/>
                <a:ea typeface="Courier New" panose="02070309020205020404" pitchFamily="49" charset="0"/>
              </a:rPr>
              <a:t>碎石最大粒径与输送管内径之比不宜大于1∶3；卵石不宜大于1∶2.5。</a:t>
            </a:r>
            <a:endParaRPr lang="zh-CN" altLang="en-US" sz="2400" b="0" baseline="0" dirty="0">
              <a:solidFill>
                <a:schemeClr val="tx1"/>
              </a:solidFill>
              <a:latin typeface="宋体" panose="02010600030101010101" pitchFamily="2" charset="-122"/>
              <a:ea typeface="Courier New" panose="02070309020205020404" pitchFamily="49" charset="0"/>
            </a:endParaRPr>
          </a:p>
          <a:p>
            <a:pPr marL="539750" lvl="0" indent="-539750" algn="just">
              <a:lnSpc>
                <a:spcPct val="160000"/>
              </a:lnSpc>
              <a:spcBef>
                <a:spcPct val="30000"/>
              </a:spcBef>
              <a:buClr>
                <a:srgbClr val="FFFF66"/>
              </a:buClr>
              <a:buSzPct val="120000"/>
              <a:buFont typeface="Wingdings" panose="05000000000000000000" pitchFamily="2" charset="2"/>
              <a:buNone/>
            </a:pPr>
            <a:r>
              <a:rPr lang="zh-CN" altLang="en-US" sz="2400" b="0" baseline="0" dirty="0">
                <a:solidFill>
                  <a:schemeClr val="tx1"/>
                </a:solidFill>
                <a:latin typeface="宋体" panose="02010600030101010101" pitchFamily="2" charset="-122"/>
                <a:ea typeface="Courier New" panose="02070309020205020404" pitchFamily="49" charset="0"/>
              </a:rPr>
              <a:t>② </a:t>
            </a:r>
            <a:r>
              <a:rPr lang="zh-CN" altLang="en-US" sz="2400" b="0" baseline="0" dirty="0">
                <a:latin typeface="宋体" panose="02010600030101010101" pitchFamily="2" charset="-122"/>
                <a:ea typeface="Courier New" panose="02070309020205020404" pitchFamily="49" charset="0"/>
              </a:rPr>
              <a:t>砂</a:t>
            </a:r>
            <a:r>
              <a:rPr lang="zh-CN" altLang="en-US" sz="2400" b="0" baseline="0" dirty="0">
                <a:solidFill>
                  <a:schemeClr val="tx1"/>
                </a:solidFill>
                <a:latin typeface="宋体" panose="02010600030101010101" pitchFamily="2" charset="-122"/>
                <a:ea typeface="宋体" panose="02010600030101010101" pitchFamily="2" charset="-122"/>
              </a:rPr>
              <a:t>  </a:t>
            </a:r>
            <a:r>
              <a:rPr lang="zh-CN" altLang="en-US" sz="2400" b="0" baseline="0" dirty="0">
                <a:solidFill>
                  <a:schemeClr val="tx1"/>
                </a:solidFill>
                <a:latin typeface="宋体" panose="02010600030101010101" pitchFamily="2" charset="-122"/>
                <a:ea typeface="Courier New" panose="02070309020205020404" pitchFamily="49" charset="0"/>
              </a:rPr>
              <a:t>以天然砂为宜，砂率宜控制在40%～50%，通过0.315</a:t>
            </a:r>
            <a:r>
              <a:rPr lang="en-US" altLang="x-none" sz="2400" b="0" baseline="0" dirty="0">
                <a:solidFill>
                  <a:schemeClr val="tx1"/>
                </a:solidFill>
                <a:latin typeface="宋体" panose="02010600030101010101" pitchFamily="2" charset="-122"/>
                <a:ea typeface="Courier New" panose="02070309020205020404" pitchFamily="49" charset="0"/>
              </a:rPr>
              <a:t>mm</a:t>
            </a:r>
            <a:r>
              <a:rPr lang="zh-CN" altLang="en-US" sz="2400" b="0" baseline="0" dirty="0">
                <a:solidFill>
                  <a:schemeClr val="tx1"/>
                </a:solidFill>
                <a:latin typeface="宋体" panose="02010600030101010101" pitchFamily="2" charset="-122"/>
                <a:ea typeface="Courier New" panose="02070309020205020404" pitchFamily="49" charset="0"/>
              </a:rPr>
              <a:t>筛孔的砂不少于15%。</a:t>
            </a:r>
            <a:endParaRPr lang="zh-CN" altLang="en-US" sz="2400" b="0" baseline="0" dirty="0">
              <a:solidFill>
                <a:schemeClr val="tx1"/>
              </a:solidFill>
              <a:latin typeface="宋体" panose="02010600030101010101" pitchFamily="2" charset="-122"/>
              <a:ea typeface="Courier New" panose="02070309020205020404" pitchFamily="49" charset="0"/>
            </a:endParaRPr>
          </a:p>
          <a:p>
            <a:pPr marL="539750" lvl="0" indent="-539750" algn="just">
              <a:lnSpc>
                <a:spcPct val="160000"/>
              </a:lnSpc>
              <a:spcBef>
                <a:spcPct val="30000"/>
              </a:spcBef>
              <a:buClr>
                <a:srgbClr val="FFFF66"/>
              </a:buClr>
              <a:buSzPct val="120000"/>
              <a:buFont typeface="Wingdings" panose="05000000000000000000" pitchFamily="2" charset="2"/>
              <a:buNone/>
            </a:pPr>
            <a:r>
              <a:rPr lang="zh-CN" altLang="en-US" sz="2400" b="0" baseline="0" dirty="0">
                <a:solidFill>
                  <a:schemeClr val="tx1"/>
                </a:solidFill>
                <a:latin typeface="宋体" panose="02010600030101010101" pitchFamily="2" charset="-122"/>
                <a:ea typeface="Courier New" panose="02070309020205020404" pitchFamily="49" charset="0"/>
              </a:rPr>
              <a:t>③ </a:t>
            </a:r>
            <a:r>
              <a:rPr lang="zh-CN" altLang="en-US" sz="2400" b="0" baseline="0" dirty="0">
                <a:latin typeface="宋体" panose="02010600030101010101" pitchFamily="2" charset="-122"/>
                <a:ea typeface="Courier New" panose="02070309020205020404" pitchFamily="49" charset="0"/>
              </a:rPr>
              <a:t>水泥</a:t>
            </a:r>
            <a:r>
              <a:rPr lang="zh-CN" altLang="en-US" sz="2400" b="0" baseline="0" dirty="0">
                <a:solidFill>
                  <a:schemeClr val="tx1"/>
                </a:solidFill>
                <a:latin typeface="宋体" panose="02010600030101010101" pitchFamily="2" charset="-122"/>
                <a:ea typeface="宋体" panose="02010600030101010101" pitchFamily="2" charset="-122"/>
              </a:rPr>
              <a:t>  </a:t>
            </a:r>
            <a:r>
              <a:rPr lang="zh-CN" altLang="en-US" sz="2400" b="0" baseline="0" dirty="0">
                <a:solidFill>
                  <a:schemeClr val="tx1"/>
                </a:solidFill>
                <a:latin typeface="宋体" panose="02010600030101010101" pitchFamily="2" charset="-122"/>
                <a:ea typeface="Courier New" panose="02070309020205020404" pitchFamily="49" charset="0"/>
              </a:rPr>
              <a:t>最少水泥用量为300</a:t>
            </a:r>
            <a:r>
              <a:rPr lang="en-US" altLang="x-none" sz="2400" b="0" baseline="0" dirty="0">
                <a:solidFill>
                  <a:schemeClr val="tx1"/>
                </a:solidFill>
                <a:latin typeface="宋体" panose="02010600030101010101" pitchFamily="2" charset="-122"/>
                <a:ea typeface="Courier New" panose="02070309020205020404" pitchFamily="49" charset="0"/>
              </a:rPr>
              <a:t>kg/m</a:t>
            </a:r>
            <a:r>
              <a:rPr lang="en-US" altLang="x-none" sz="2400" b="0" baseline="30000" dirty="0">
                <a:solidFill>
                  <a:schemeClr val="tx1"/>
                </a:solidFill>
                <a:latin typeface="宋体" panose="02010600030101010101" pitchFamily="2" charset="-122"/>
                <a:ea typeface="Courier New" panose="02070309020205020404" pitchFamily="49" charset="0"/>
              </a:rPr>
              <a:t>3</a:t>
            </a:r>
            <a:r>
              <a:rPr lang="en-US" altLang="x-none" sz="2400" b="0" baseline="0" dirty="0">
                <a:solidFill>
                  <a:schemeClr val="tx1"/>
                </a:solidFill>
                <a:latin typeface="宋体" panose="02010600030101010101" pitchFamily="2" charset="-122"/>
                <a:ea typeface="Courier New" panose="02070309020205020404" pitchFamily="49" charset="0"/>
              </a:rPr>
              <a:t>，</a:t>
            </a:r>
            <a:r>
              <a:rPr lang="zh-CN" altLang="en-US" sz="2400" b="0" baseline="0" dirty="0">
                <a:solidFill>
                  <a:schemeClr val="tx1"/>
                </a:solidFill>
                <a:latin typeface="宋体" panose="02010600030101010101" pitchFamily="2" charset="-122"/>
                <a:ea typeface="Courier New" panose="02070309020205020404" pitchFamily="49" charset="0"/>
              </a:rPr>
              <a:t>坍落度宜为80～180</a:t>
            </a:r>
            <a:r>
              <a:rPr lang="en-US" altLang="x-none" sz="2400" b="0" baseline="0" dirty="0">
                <a:solidFill>
                  <a:schemeClr val="tx1"/>
                </a:solidFill>
                <a:latin typeface="宋体" panose="02010600030101010101" pitchFamily="2" charset="-122"/>
                <a:ea typeface="Courier New" panose="02070309020205020404" pitchFamily="49" charset="0"/>
              </a:rPr>
              <a:t>mm，</a:t>
            </a:r>
            <a:r>
              <a:rPr lang="zh-CN" altLang="en-US" sz="2400" b="0" baseline="0" dirty="0">
                <a:solidFill>
                  <a:schemeClr val="tx1"/>
                </a:solidFill>
                <a:latin typeface="宋体" panose="02010600030101010101" pitchFamily="2" charset="-122"/>
                <a:ea typeface="Courier New" panose="02070309020205020404" pitchFamily="49" charset="0"/>
              </a:rPr>
              <a:t>混凝土内宜适量掺入外加剂</a:t>
            </a:r>
            <a:r>
              <a:rPr lang="zh-CN" altLang="en-US" sz="2400" b="0" baseline="0" dirty="0">
                <a:solidFill>
                  <a:schemeClr val="tx1"/>
                </a:solidFill>
                <a:latin typeface="宋体" panose="02010600030101010101" pitchFamily="2" charset="-122"/>
                <a:ea typeface="宋体" panose="02010600030101010101" pitchFamily="2" charset="-122"/>
              </a:rPr>
              <a:t>。泵送轻骨料混凝土的原材料选用及配合比，应通过试验确定。 </a:t>
            </a:r>
            <a:endParaRPr lang="zh-CN" altLang="en-US" sz="2400" b="0" baseline="0"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advTm="11100">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矩形 149505"/>
          <p:cNvSpPr/>
          <p:nvPr/>
        </p:nvSpPr>
        <p:spPr>
          <a:xfrm>
            <a:off x="827088" y="981075"/>
            <a:ext cx="7491412" cy="4776788"/>
          </a:xfrm>
          <a:prstGeom prst="rect">
            <a:avLst/>
          </a:prstGeom>
          <a:noFill/>
          <a:ln w="9525">
            <a:noFill/>
          </a:ln>
        </p:spPr>
        <p:txBody>
          <a:bodyPr anchor="t"/>
          <a:p>
            <a:pPr marL="285750" lvl="0" indent="-285750" algn="just">
              <a:lnSpc>
                <a:spcPct val="155000"/>
              </a:lnSpc>
              <a:spcBef>
                <a:spcPct val="20000"/>
              </a:spcBef>
              <a:buClr>
                <a:srgbClr val="FFFF66"/>
              </a:buClr>
              <a:buSzPct val="120000"/>
              <a:buFont typeface="Wingdings" panose="05000000000000000000" pitchFamily="2" charset="2"/>
              <a:buNone/>
            </a:pPr>
            <a:r>
              <a:rPr lang="zh-CN" altLang="en-US" sz="2400" b="0" baseline="0" dirty="0">
                <a:latin typeface="Times New Roman" panose="02020603050405020304" pitchFamily="18" charset="0"/>
                <a:ea typeface="宋体" panose="02010600030101010101" pitchFamily="2" charset="-122"/>
              </a:rPr>
              <a:t>(3) </a:t>
            </a:r>
            <a:r>
              <a:rPr lang="zh-CN" altLang="en-US" sz="2400" b="0" baseline="0" dirty="0">
                <a:latin typeface="宋体" panose="02010600030101010101" pitchFamily="2" charset="-122"/>
                <a:ea typeface="宋体" panose="02010600030101010101" pitchFamily="2" charset="-122"/>
              </a:rPr>
              <a:t>泵送混凝土施工中应注意的问题</a:t>
            </a:r>
            <a:r>
              <a:rPr lang="zh-CN" altLang="en-US" sz="2400" b="0" baseline="0" dirty="0">
                <a:latin typeface="Times New Roman" panose="02020603050405020304" pitchFamily="18" charset="0"/>
                <a:ea typeface="宋体" panose="02010600030101010101" pitchFamily="2" charset="-122"/>
              </a:rPr>
              <a:t> </a:t>
            </a:r>
            <a:endParaRPr lang="zh-CN" altLang="en-US" sz="2400" b="0" baseline="0" dirty="0">
              <a:latin typeface="Times New Roman" panose="02020603050405020304" pitchFamily="18" charset="0"/>
              <a:ea typeface="宋体" panose="02010600030101010101" pitchFamily="2" charset="-122"/>
            </a:endParaRPr>
          </a:p>
          <a:p>
            <a:pPr marL="285750" lvl="0" indent="-285750" algn="just">
              <a:lnSpc>
                <a:spcPct val="155000"/>
              </a:lnSpc>
              <a:spcBef>
                <a:spcPct val="20000"/>
              </a:spcBef>
              <a:buClr>
                <a:srgbClr val="FFFF66"/>
              </a:buClr>
              <a:buSzPct val="120000"/>
              <a:buFont typeface="Wingdings" panose="05000000000000000000" pitchFamily="2" charset="2"/>
              <a:buChar char="§"/>
            </a:pPr>
            <a:r>
              <a:rPr lang="zh-CN" altLang="en-US" sz="2400" b="0" baseline="0" dirty="0">
                <a:solidFill>
                  <a:schemeClr val="tx1"/>
                </a:solidFill>
                <a:latin typeface="宋体" panose="02010600030101010101" pitchFamily="2" charset="-122"/>
                <a:ea typeface="Courier New" panose="02070309020205020404" pitchFamily="49" charset="0"/>
              </a:rPr>
              <a:t>输送管的布置宜短直，尽量减少弯管数，转弯宜缓，管段接头要严密，少用锥形管；</a:t>
            </a:r>
            <a:endParaRPr lang="zh-CN" altLang="en-US" sz="2400" b="0" baseline="0" dirty="0">
              <a:solidFill>
                <a:schemeClr val="tx1"/>
              </a:solidFill>
              <a:latin typeface="宋体" panose="02010600030101010101" pitchFamily="2" charset="-122"/>
              <a:ea typeface="Courier New" panose="02070309020205020404" pitchFamily="49" charset="0"/>
            </a:endParaRPr>
          </a:p>
          <a:p>
            <a:pPr marL="285750" lvl="0" indent="-285750" algn="just">
              <a:lnSpc>
                <a:spcPct val="155000"/>
              </a:lnSpc>
              <a:spcBef>
                <a:spcPct val="20000"/>
              </a:spcBef>
              <a:buClr>
                <a:srgbClr val="FFFF66"/>
              </a:buClr>
              <a:buSzPct val="120000"/>
              <a:buFont typeface="Wingdings" panose="05000000000000000000" pitchFamily="2" charset="2"/>
              <a:buChar char="§"/>
            </a:pPr>
            <a:r>
              <a:rPr lang="zh-CN" altLang="en-US" sz="2400" b="0" baseline="0" dirty="0">
                <a:solidFill>
                  <a:schemeClr val="tx1"/>
                </a:solidFill>
                <a:latin typeface="宋体" panose="02010600030101010101" pitchFamily="2" charset="-122"/>
                <a:ea typeface="Courier New" panose="02070309020205020404" pitchFamily="49" charset="0"/>
              </a:rPr>
              <a:t>混凝土的供料应保证混凝土泵能连续工作，不间断；正确选择骨料级配，严格控制配合比；</a:t>
            </a:r>
            <a:endParaRPr lang="zh-CN" altLang="en-US" sz="2400" b="0" baseline="0" dirty="0">
              <a:solidFill>
                <a:schemeClr val="tx1"/>
              </a:solidFill>
              <a:latin typeface="宋体" panose="02010600030101010101" pitchFamily="2" charset="-122"/>
              <a:ea typeface="Courier New" panose="02070309020205020404" pitchFamily="49" charset="0"/>
            </a:endParaRPr>
          </a:p>
          <a:p>
            <a:pPr marL="285750" lvl="0" indent="-285750" algn="just">
              <a:lnSpc>
                <a:spcPct val="155000"/>
              </a:lnSpc>
              <a:spcBef>
                <a:spcPct val="20000"/>
              </a:spcBef>
              <a:buClr>
                <a:srgbClr val="FFFF66"/>
              </a:buClr>
              <a:buSzPct val="120000"/>
              <a:buFont typeface="Wingdings" panose="05000000000000000000" pitchFamily="2" charset="2"/>
              <a:buChar char="§"/>
            </a:pPr>
            <a:r>
              <a:rPr lang="zh-CN" altLang="en-US" sz="2400" b="0" baseline="0" dirty="0">
                <a:solidFill>
                  <a:schemeClr val="tx1"/>
                </a:solidFill>
                <a:latin typeface="宋体" panose="02010600030101010101" pitchFamily="2" charset="-122"/>
                <a:ea typeface="Courier New" panose="02070309020205020404" pitchFamily="49" charset="0"/>
              </a:rPr>
              <a:t>泵送前，为减少泵送阻力，应先用适量与混凝土内成分相同的水泥浆或水泥砂浆润滑输送管内壁；</a:t>
            </a:r>
            <a:endParaRPr lang="zh-CN" altLang="en-US" sz="2400" b="0" baseline="0" dirty="0">
              <a:solidFill>
                <a:schemeClr val="tx1"/>
              </a:solidFill>
              <a:latin typeface="宋体" panose="02010600030101010101" pitchFamily="2" charset="-122"/>
              <a:ea typeface="Courier New" panose="02070309020205020404" pitchFamily="49" charset="0"/>
            </a:endParaRPr>
          </a:p>
        </p:txBody>
      </p:sp>
    </p:spTree>
  </p:cSld>
  <p:clrMapOvr>
    <a:masterClrMapping/>
  </p:clrMapOvr>
  <p:transition advTm="11100">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22881"/>
          <p:cNvSpPr/>
          <p:nvPr/>
        </p:nvSpPr>
        <p:spPr>
          <a:xfrm>
            <a:off x="755650" y="692150"/>
            <a:ext cx="7558088" cy="5400675"/>
          </a:xfrm>
          <a:prstGeom prst="rect">
            <a:avLst/>
          </a:prstGeom>
          <a:noFill/>
          <a:ln w="9525">
            <a:noFill/>
          </a:ln>
        </p:spPr>
        <p:txBody>
          <a:bodyPr anchor="t"/>
          <a:p>
            <a:pPr marL="285750" lvl="0" indent="-285750" algn="just">
              <a:lnSpc>
                <a:spcPct val="170000"/>
              </a:lnSpc>
              <a:spcBef>
                <a:spcPct val="25000"/>
              </a:spcBef>
              <a:buClr>
                <a:srgbClr val="FFFF66"/>
              </a:buClr>
              <a:buSzPct val="120000"/>
              <a:buFont typeface="Wingdings" panose="05000000000000000000" pitchFamily="2" charset="2"/>
              <a:buChar char="§"/>
            </a:pPr>
            <a:r>
              <a:rPr lang="zh-CN" altLang="en-US" sz="2400" b="0" baseline="0" dirty="0">
                <a:solidFill>
                  <a:schemeClr val="tx1"/>
                </a:solidFill>
                <a:latin typeface="宋体" panose="02010600030101010101" pitchFamily="2" charset="-122"/>
                <a:ea typeface="Courier New" panose="02070309020205020404" pitchFamily="49" charset="0"/>
              </a:rPr>
              <a:t>钢筋混凝土结构、预应力混凝土结</a:t>
            </a:r>
            <a:r>
              <a:rPr lang="zh-CN" altLang="en-US" sz="2400" b="0" baseline="0" dirty="0">
                <a:solidFill>
                  <a:schemeClr val="tx1"/>
                </a:solidFill>
                <a:latin typeface="宋体" panose="02010600030101010101" pitchFamily="2" charset="-122"/>
                <a:ea typeface="宋体" panose="02010600030101010101" pitchFamily="2" charset="-122"/>
              </a:rPr>
              <a:t>构中，严禁使用含氯化物的水泥。 </a:t>
            </a:r>
            <a:endParaRPr lang="zh-CN" altLang="en-US" sz="2400" b="0" baseline="0" dirty="0">
              <a:solidFill>
                <a:schemeClr val="tx1"/>
              </a:solidFill>
              <a:latin typeface="宋体" panose="02010600030101010101" pitchFamily="2" charset="-122"/>
              <a:ea typeface="宋体" panose="02010600030101010101" pitchFamily="2" charset="-122"/>
            </a:endParaRPr>
          </a:p>
          <a:p>
            <a:pPr marL="285750" lvl="0" indent="-285750" algn="just">
              <a:lnSpc>
                <a:spcPct val="170000"/>
              </a:lnSpc>
              <a:spcBef>
                <a:spcPct val="25000"/>
              </a:spcBef>
              <a:buClr>
                <a:srgbClr val="FFFF66"/>
              </a:buClr>
              <a:buSzPct val="120000"/>
              <a:buFont typeface="Wingdings" panose="05000000000000000000" pitchFamily="2" charset="2"/>
              <a:buChar char="§"/>
            </a:pPr>
            <a:r>
              <a:rPr lang="zh-CN" altLang="en-US" sz="2400" b="0" baseline="0" dirty="0">
                <a:solidFill>
                  <a:schemeClr val="tx1"/>
                </a:solidFill>
                <a:latin typeface="宋体" panose="02010600030101010101" pitchFamily="2" charset="-122"/>
                <a:ea typeface="Courier New" panose="02070309020205020404" pitchFamily="49" charset="0"/>
              </a:rPr>
              <a:t>混凝土中掺</a:t>
            </a:r>
            <a:r>
              <a:rPr lang="zh-CN" altLang="en-US" sz="2400" b="0" baseline="0" dirty="0">
                <a:latin typeface="宋体" panose="02010600030101010101" pitchFamily="2" charset="-122"/>
                <a:ea typeface="Courier New" panose="02070309020205020404" pitchFamily="49" charset="0"/>
              </a:rPr>
              <a:t>外加剂</a:t>
            </a:r>
            <a:r>
              <a:rPr lang="zh-CN" altLang="en-US" sz="2400" b="0" baseline="0" dirty="0">
                <a:solidFill>
                  <a:schemeClr val="tx1"/>
                </a:solidFill>
                <a:latin typeface="宋体" panose="02010600030101010101" pitchFamily="2" charset="-122"/>
                <a:ea typeface="Courier New" panose="02070309020205020404" pitchFamily="49" charset="0"/>
              </a:rPr>
              <a:t>的质量应符合现行国家标准《混凝土外加剂》(</a:t>
            </a:r>
            <a:r>
              <a:rPr lang="en-US" altLang="x-none" sz="2400" b="0" baseline="0" dirty="0">
                <a:solidFill>
                  <a:schemeClr val="tx1"/>
                </a:solidFill>
                <a:latin typeface="宋体" panose="02010600030101010101" pitchFamily="2" charset="-122"/>
                <a:ea typeface="Courier New" panose="02070309020205020404" pitchFamily="49" charset="0"/>
              </a:rPr>
              <a:t>GB 8076)、《</a:t>
            </a:r>
            <a:r>
              <a:rPr lang="zh-CN" altLang="en-US" sz="2400" b="0" baseline="0" dirty="0">
                <a:solidFill>
                  <a:schemeClr val="tx1"/>
                </a:solidFill>
                <a:latin typeface="宋体" panose="02010600030101010101" pitchFamily="2" charset="-122"/>
                <a:ea typeface="Courier New" panose="02070309020205020404" pitchFamily="49" charset="0"/>
              </a:rPr>
              <a:t>混凝土外加</a:t>
            </a:r>
            <a:r>
              <a:rPr lang="zh-CN" altLang="en-US" sz="2400" b="0" baseline="0" dirty="0">
                <a:solidFill>
                  <a:schemeClr val="tx1"/>
                </a:solidFill>
                <a:latin typeface="宋体" panose="02010600030101010101" pitchFamily="2" charset="-122"/>
                <a:ea typeface="宋体" panose="02010600030101010101" pitchFamily="2" charset="-122"/>
              </a:rPr>
              <a:t>剂应用技术规程》</a:t>
            </a:r>
            <a:r>
              <a:rPr lang="zh-CN" altLang="en-US" sz="2400" b="0" baseline="0" dirty="0">
                <a:solidFill>
                  <a:schemeClr val="tx1"/>
                </a:solidFill>
                <a:latin typeface="Times New Roman" panose="02020603050405020304" pitchFamily="18" charset="0"/>
                <a:ea typeface="Times New Roman" panose="02020603050405020304" pitchFamily="18" charset="0"/>
              </a:rPr>
              <a:t>(</a:t>
            </a:r>
            <a:r>
              <a:rPr lang="en-US" altLang="x-none" sz="2400" b="0" baseline="0" dirty="0">
                <a:solidFill>
                  <a:schemeClr val="tx1"/>
                </a:solidFill>
                <a:latin typeface="Times New Roman" panose="02020603050405020304" pitchFamily="18" charset="0"/>
                <a:ea typeface="Times New Roman" panose="02020603050405020304" pitchFamily="18" charset="0"/>
              </a:rPr>
              <a:t>GB 50119)</a:t>
            </a:r>
            <a:r>
              <a:rPr lang="zh-CN" altLang="en-US" sz="2400" b="0" baseline="0" dirty="0">
                <a:solidFill>
                  <a:schemeClr val="tx1"/>
                </a:solidFill>
                <a:latin typeface="宋体" panose="02010600030101010101" pitchFamily="2" charset="-122"/>
                <a:ea typeface="宋体" panose="02010600030101010101" pitchFamily="2" charset="-122"/>
              </a:rPr>
              <a:t>等和有关环境保护的规定。 </a:t>
            </a:r>
            <a:endParaRPr lang="zh-CN" altLang="en-US" sz="2400" b="0" baseline="0" dirty="0">
              <a:solidFill>
                <a:schemeClr val="tx1"/>
              </a:solidFill>
              <a:latin typeface="宋体" panose="02010600030101010101" pitchFamily="2" charset="-122"/>
              <a:ea typeface="宋体" panose="02010600030101010101" pitchFamily="2" charset="-122"/>
            </a:endParaRPr>
          </a:p>
          <a:p>
            <a:pPr marL="285750" lvl="0" indent="-285750" algn="just">
              <a:lnSpc>
                <a:spcPct val="170000"/>
              </a:lnSpc>
              <a:spcBef>
                <a:spcPct val="25000"/>
              </a:spcBef>
              <a:buClr>
                <a:srgbClr val="FFFF66"/>
              </a:buClr>
              <a:buSzPct val="120000"/>
              <a:buFont typeface="Wingdings" panose="05000000000000000000" pitchFamily="2" charset="2"/>
              <a:buChar char="§"/>
            </a:pPr>
            <a:r>
              <a:rPr lang="zh-CN" altLang="en-US" sz="2400" b="0" baseline="0" dirty="0">
                <a:solidFill>
                  <a:schemeClr val="tx1"/>
                </a:solidFill>
                <a:latin typeface="宋体" panose="02010600030101010101" pitchFamily="2" charset="-122"/>
                <a:ea typeface="Courier New" panose="02070309020205020404" pitchFamily="49" charset="0"/>
              </a:rPr>
              <a:t>混凝土中掺用</a:t>
            </a:r>
            <a:r>
              <a:rPr lang="zh-CN" altLang="en-US" sz="2400" b="0" baseline="0" dirty="0">
                <a:latin typeface="宋体" panose="02010600030101010101" pitchFamily="2" charset="-122"/>
                <a:ea typeface="Courier New" panose="02070309020205020404" pitchFamily="49" charset="0"/>
              </a:rPr>
              <a:t>矿物掺和料</a:t>
            </a:r>
            <a:r>
              <a:rPr lang="zh-CN" altLang="en-US" sz="2400" b="0" baseline="0" dirty="0">
                <a:solidFill>
                  <a:schemeClr val="tx1"/>
                </a:solidFill>
                <a:latin typeface="宋体" panose="02010600030101010101" pitchFamily="2" charset="-122"/>
                <a:ea typeface="Courier New" panose="02070309020205020404" pitchFamily="49" charset="0"/>
              </a:rPr>
              <a:t>的质量应符合现行国家标准《用于水泥和混凝土中的粉煤灰》(</a:t>
            </a:r>
            <a:r>
              <a:rPr lang="en-US" altLang="x-none" sz="2400" b="0" baseline="0" dirty="0">
                <a:solidFill>
                  <a:schemeClr val="tx1"/>
                </a:solidFill>
                <a:latin typeface="宋体" panose="02010600030101010101" pitchFamily="2" charset="-122"/>
                <a:ea typeface="Courier New" panose="02070309020205020404" pitchFamily="49" charset="0"/>
              </a:rPr>
              <a:t>GB</a:t>
            </a:r>
            <a:r>
              <a:rPr lang="en-US" altLang="x-none" sz="2400" b="0" baseline="0" dirty="0">
                <a:solidFill>
                  <a:schemeClr val="tx1"/>
                </a:solidFill>
                <a:latin typeface="Times New Roman" panose="02020603050405020304" pitchFamily="18" charset="0"/>
                <a:ea typeface="Times New Roman" panose="02020603050405020304" pitchFamily="18" charset="0"/>
              </a:rPr>
              <a:t>1596)</a:t>
            </a:r>
            <a:r>
              <a:rPr lang="zh-CN" altLang="en-US" sz="2400" b="0" baseline="0" dirty="0">
                <a:solidFill>
                  <a:schemeClr val="tx1"/>
                </a:solidFill>
                <a:latin typeface="宋体" panose="02010600030101010101" pitchFamily="2" charset="-122"/>
                <a:ea typeface="宋体" panose="02010600030101010101" pitchFamily="2" charset="-122"/>
              </a:rPr>
              <a:t>等的规定。</a:t>
            </a:r>
            <a:endParaRPr lang="zh-CN" altLang="en-US" sz="2400" b="0" baseline="0"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advTm="11100">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矩形 150529"/>
          <p:cNvSpPr/>
          <p:nvPr/>
        </p:nvSpPr>
        <p:spPr>
          <a:xfrm>
            <a:off x="900113" y="1052513"/>
            <a:ext cx="7418387" cy="4703762"/>
          </a:xfrm>
          <a:prstGeom prst="rect">
            <a:avLst/>
          </a:prstGeom>
          <a:noFill/>
          <a:ln w="9525">
            <a:noFill/>
          </a:ln>
        </p:spPr>
        <p:txBody>
          <a:bodyPr anchor="t"/>
          <a:p>
            <a:pPr marL="285750" lvl="0" indent="-285750" algn="just">
              <a:lnSpc>
                <a:spcPct val="160000"/>
              </a:lnSpc>
              <a:spcBef>
                <a:spcPct val="20000"/>
              </a:spcBef>
              <a:buClr>
                <a:srgbClr val="FFFF66"/>
              </a:buClr>
              <a:buSzPct val="120000"/>
              <a:buFont typeface="Wingdings" panose="05000000000000000000" pitchFamily="2" charset="2"/>
              <a:buChar char="§"/>
            </a:pPr>
            <a:r>
              <a:rPr lang="zh-CN" altLang="en-US" sz="2400" b="0" baseline="0" dirty="0">
                <a:solidFill>
                  <a:schemeClr val="tx1"/>
                </a:solidFill>
                <a:latin typeface="宋体" panose="02010600030101010101" pitchFamily="2" charset="-122"/>
                <a:ea typeface="Courier New" panose="02070309020205020404" pitchFamily="49" charset="0"/>
              </a:rPr>
              <a:t>泵送过程中，泵的受料斗内应充满混凝土，防止吸入空气形成阻塞；</a:t>
            </a:r>
            <a:endParaRPr lang="zh-CN" altLang="en-US" sz="2400" b="0" baseline="0" dirty="0">
              <a:solidFill>
                <a:schemeClr val="tx1"/>
              </a:solidFill>
              <a:latin typeface="宋体" panose="02010600030101010101" pitchFamily="2" charset="-122"/>
              <a:ea typeface="Courier New" panose="02070309020205020404" pitchFamily="49" charset="0"/>
            </a:endParaRPr>
          </a:p>
          <a:p>
            <a:pPr marL="285750" lvl="0" indent="-285750" algn="just">
              <a:lnSpc>
                <a:spcPct val="160000"/>
              </a:lnSpc>
              <a:spcBef>
                <a:spcPct val="20000"/>
              </a:spcBef>
              <a:buClr>
                <a:srgbClr val="FFFF66"/>
              </a:buClr>
              <a:buSzPct val="120000"/>
              <a:buFont typeface="Wingdings" panose="05000000000000000000" pitchFamily="2" charset="2"/>
              <a:buChar char="§"/>
            </a:pPr>
            <a:r>
              <a:rPr lang="zh-CN" altLang="en-US" sz="2400" b="0" baseline="0" dirty="0">
                <a:solidFill>
                  <a:schemeClr val="tx1"/>
                </a:solidFill>
                <a:latin typeface="宋体" panose="02010600030101010101" pitchFamily="2" charset="-122"/>
                <a:ea typeface="Courier New" panose="02070309020205020404" pitchFamily="49" charset="0"/>
              </a:rPr>
              <a:t>防止停歇时间过长，若停歇时间超过45</a:t>
            </a:r>
            <a:r>
              <a:rPr lang="en-US" altLang="x-none" sz="2400" b="0" baseline="0" dirty="0">
                <a:solidFill>
                  <a:schemeClr val="tx1"/>
                </a:solidFill>
                <a:latin typeface="宋体" panose="02010600030101010101" pitchFamily="2" charset="-122"/>
                <a:ea typeface="Courier New" panose="02070309020205020404" pitchFamily="49" charset="0"/>
              </a:rPr>
              <a:t>min，</a:t>
            </a:r>
            <a:r>
              <a:rPr lang="zh-CN" altLang="en-US" sz="2400" b="0" baseline="0" dirty="0">
                <a:solidFill>
                  <a:schemeClr val="tx1"/>
                </a:solidFill>
                <a:latin typeface="宋体" panose="02010600030101010101" pitchFamily="2" charset="-122"/>
                <a:ea typeface="Courier New" panose="02070309020205020404" pitchFamily="49" charset="0"/>
              </a:rPr>
              <a:t>应立即用压力或其他方法冲洗管内残留的混凝土；</a:t>
            </a:r>
            <a:endParaRPr lang="zh-CN" altLang="en-US" sz="2400" b="0" baseline="0" dirty="0">
              <a:solidFill>
                <a:schemeClr val="tx1"/>
              </a:solidFill>
              <a:latin typeface="宋体" panose="02010600030101010101" pitchFamily="2" charset="-122"/>
              <a:ea typeface="Courier New" panose="02070309020205020404" pitchFamily="49" charset="0"/>
            </a:endParaRPr>
          </a:p>
          <a:p>
            <a:pPr marL="285750" lvl="0" indent="-285750" algn="just">
              <a:lnSpc>
                <a:spcPct val="160000"/>
              </a:lnSpc>
              <a:spcBef>
                <a:spcPct val="20000"/>
              </a:spcBef>
              <a:buClr>
                <a:srgbClr val="FFFF66"/>
              </a:buClr>
              <a:buSzPct val="120000"/>
              <a:buFont typeface="Wingdings" panose="05000000000000000000" pitchFamily="2" charset="2"/>
              <a:buChar char="§"/>
            </a:pPr>
            <a:r>
              <a:rPr lang="zh-CN" altLang="en-US" sz="2400" b="0" baseline="0" dirty="0">
                <a:solidFill>
                  <a:schemeClr val="tx1"/>
                </a:solidFill>
                <a:latin typeface="宋体" panose="02010600030101010101" pitchFamily="2" charset="-122"/>
                <a:ea typeface="Courier New" panose="02070309020205020404" pitchFamily="49" charset="0"/>
              </a:rPr>
              <a:t>泵送结束后，要及</a:t>
            </a:r>
            <a:r>
              <a:rPr lang="zh-CN" altLang="en-US" sz="2400" b="0" baseline="0" dirty="0">
                <a:solidFill>
                  <a:schemeClr val="tx1"/>
                </a:solidFill>
                <a:latin typeface="宋体" panose="02010600030101010101" pitchFamily="2" charset="-122"/>
                <a:ea typeface="宋体" panose="02010600030101010101" pitchFamily="2" charset="-122"/>
              </a:rPr>
              <a:t>时清洗泵体和管道；</a:t>
            </a:r>
            <a:endParaRPr lang="zh-CN" altLang="en-US" sz="2400" b="0" baseline="0" dirty="0">
              <a:solidFill>
                <a:schemeClr val="tx1"/>
              </a:solidFill>
              <a:latin typeface="宋体" panose="02010600030101010101" pitchFamily="2" charset="-122"/>
              <a:ea typeface="宋体" panose="02010600030101010101" pitchFamily="2" charset="-122"/>
            </a:endParaRPr>
          </a:p>
          <a:p>
            <a:pPr marL="285750" lvl="0" indent="-285750" algn="just">
              <a:lnSpc>
                <a:spcPct val="160000"/>
              </a:lnSpc>
              <a:spcBef>
                <a:spcPct val="20000"/>
              </a:spcBef>
              <a:buClr>
                <a:srgbClr val="FFFF66"/>
              </a:buClr>
              <a:buSzPct val="120000"/>
              <a:buFont typeface="Wingdings" panose="05000000000000000000" pitchFamily="2" charset="2"/>
              <a:buChar char="§"/>
            </a:pPr>
            <a:r>
              <a:rPr lang="zh-CN" altLang="en-US" sz="2400" b="0" baseline="0" dirty="0">
                <a:solidFill>
                  <a:schemeClr val="tx1"/>
                </a:solidFill>
                <a:latin typeface="宋体" panose="02010600030101010101" pitchFamily="2" charset="-122"/>
                <a:ea typeface="宋体" panose="02010600030101010101" pitchFamily="2" charset="-122"/>
              </a:rPr>
              <a:t>用混凝土泵浇筑的建筑物，要加强养护，防止龟裂。 </a:t>
            </a:r>
            <a:endParaRPr lang="zh-CN" altLang="en-US" sz="2400" b="0" baseline="0"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advTm="11100">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文本框 151553">
            <a:hlinkClick r:id="" action="ppaction://hlinkshowjump?jump=nextslide"/>
          </p:cNvPr>
          <p:cNvSpPr txBox="1"/>
          <p:nvPr/>
        </p:nvSpPr>
        <p:spPr>
          <a:xfrm>
            <a:off x="323850" y="476250"/>
            <a:ext cx="5334000" cy="579438"/>
          </a:xfrm>
          <a:prstGeom prst="rect">
            <a:avLst/>
          </a:prstGeom>
          <a:noFill/>
          <a:ln w="9525">
            <a:noFill/>
          </a:ln>
        </p:spPr>
        <p:txBody>
          <a:bodyPr anchor="t">
            <a:spAutoFit/>
          </a:bodyPr>
          <a:p>
            <a:pPr lvl="0" indent="0">
              <a:spcBef>
                <a:spcPct val="50000"/>
              </a:spcBef>
            </a:pPr>
            <a:r>
              <a:rPr lang="zh-CN" altLang="en-US" sz="3200" baseline="0" dirty="0">
                <a:latin typeface="楷体_GB2312" pitchFamily="1" charset="-122"/>
                <a:ea typeface="楷体_GB2312" pitchFamily="1" charset="-122"/>
              </a:rPr>
              <a:t>4</a:t>
            </a:r>
            <a:r>
              <a:rPr lang="en-US" altLang="x-none" sz="3200" baseline="0" dirty="0">
                <a:latin typeface="楷体_GB2312" pitchFamily="1" charset="-122"/>
                <a:ea typeface="楷体_GB2312" pitchFamily="1" charset="-122"/>
              </a:rPr>
              <a:t>.3.5 </a:t>
            </a:r>
            <a:r>
              <a:rPr lang="zh-CN" altLang="en-US" sz="3200" baseline="0" dirty="0">
                <a:latin typeface="楷体_GB2312" pitchFamily="1" charset="-122"/>
                <a:ea typeface="楷体_GB2312" pitchFamily="1" charset="-122"/>
              </a:rPr>
              <a:t>混凝土的浇筑与振捣</a:t>
            </a:r>
            <a:endParaRPr lang="en-US" altLang="x-none" sz="3200" baseline="0" dirty="0">
              <a:latin typeface="楷体_GB2312" pitchFamily="1" charset="-122"/>
              <a:ea typeface="楷体_GB2312" pitchFamily="1" charset="-122"/>
            </a:endParaRPr>
          </a:p>
        </p:txBody>
      </p:sp>
      <p:sp>
        <p:nvSpPr>
          <p:cNvPr id="33794" name="直接连接符 151554"/>
          <p:cNvSpPr/>
          <p:nvPr/>
        </p:nvSpPr>
        <p:spPr>
          <a:xfrm>
            <a:off x="0" y="1196975"/>
            <a:ext cx="9144000" cy="0"/>
          </a:xfrm>
          <a:prstGeom prst="line">
            <a:avLst/>
          </a:prstGeom>
          <a:ln w="9525" cap="flat" cmpd="sng">
            <a:solidFill>
              <a:schemeClr val="tx2"/>
            </a:solidFill>
            <a:prstDash val="solid"/>
            <a:round/>
            <a:headEnd type="none" w="med" len="med"/>
            <a:tailEnd type="none" w="med" len="med"/>
          </a:ln>
        </p:spPr>
        <p:txBody>
          <a:bodyPr anchor="t"/>
          <a:p>
            <a:pPr lvl="0" indent="0"/>
            <a:endParaRPr lang="zh-CN" altLang="en-US">
              <a:latin typeface="Times New Roman" panose="02020603050405020304" pitchFamily="18" charset="0"/>
              <a:ea typeface="宋体" panose="02010600030101010101" pitchFamily="2" charset="-122"/>
            </a:endParaRPr>
          </a:p>
        </p:txBody>
      </p:sp>
      <p:sp>
        <p:nvSpPr>
          <p:cNvPr id="33795" name="文本框 151555">
            <a:hlinkClick r:id="" action="ppaction://hlinkshowjump?jump=nextslide"/>
          </p:cNvPr>
          <p:cNvSpPr txBox="1"/>
          <p:nvPr/>
        </p:nvSpPr>
        <p:spPr>
          <a:xfrm>
            <a:off x="323850" y="1412875"/>
            <a:ext cx="5562600" cy="519113"/>
          </a:xfrm>
          <a:prstGeom prst="rect">
            <a:avLst/>
          </a:prstGeom>
          <a:noFill/>
          <a:ln w="9525">
            <a:noFill/>
          </a:ln>
        </p:spPr>
        <p:txBody>
          <a:bodyPr anchor="t">
            <a:spAutoFit/>
          </a:bodyPr>
          <a:p>
            <a:pPr lvl="0" indent="0">
              <a:spcBef>
                <a:spcPct val="50000"/>
              </a:spcBef>
            </a:pPr>
            <a:r>
              <a:rPr lang="en-US" altLang="x-none" baseline="0" dirty="0">
                <a:latin typeface="楷体_GB2312" pitchFamily="1" charset="-122"/>
                <a:ea typeface="楷体_GB2312" pitchFamily="1" charset="-122"/>
              </a:rPr>
              <a:t>4.3.5.1 </a:t>
            </a:r>
            <a:r>
              <a:rPr lang="zh-CN" altLang="en-US" baseline="0" dirty="0">
                <a:latin typeface="楷体_GB2312" pitchFamily="1" charset="-122"/>
                <a:ea typeface="楷体_GB2312" pitchFamily="1" charset="-122"/>
              </a:rPr>
              <a:t>混凝土浇筑前的准备工作</a:t>
            </a:r>
            <a:endParaRPr lang="zh-CN" altLang="en-US" baseline="0" dirty="0">
              <a:latin typeface="楷体_GB2312" pitchFamily="1" charset="-122"/>
              <a:ea typeface="楷体_GB2312" pitchFamily="1" charset="-122"/>
            </a:endParaRPr>
          </a:p>
        </p:txBody>
      </p:sp>
      <p:sp>
        <p:nvSpPr>
          <p:cNvPr id="33796" name="矩形 151556"/>
          <p:cNvSpPr/>
          <p:nvPr/>
        </p:nvSpPr>
        <p:spPr>
          <a:xfrm>
            <a:off x="468313" y="1989138"/>
            <a:ext cx="8459787" cy="4392612"/>
          </a:xfrm>
          <a:prstGeom prst="rect">
            <a:avLst/>
          </a:prstGeom>
          <a:noFill/>
          <a:ln w="9525">
            <a:noFill/>
          </a:ln>
        </p:spPr>
        <p:txBody>
          <a:bodyPr anchor="t"/>
          <a:p>
            <a:pPr marL="285750" lvl="0" indent="-285750" algn="just">
              <a:lnSpc>
                <a:spcPct val="150000"/>
              </a:lnSpc>
              <a:spcBef>
                <a:spcPct val="20000"/>
              </a:spcBef>
              <a:buClr>
                <a:srgbClr val="FFFF66"/>
              </a:buClr>
              <a:buSzPct val="120000"/>
              <a:buFont typeface="Wingdings" panose="05000000000000000000" pitchFamily="2" charset="2"/>
              <a:buChar char="§"/>
            </a:pPr>
            <a:r>
              <a:rPr lang="zh-CN" altLang="en-US" sz="2400" b="0" baseline="0" dirty="0">
                <a:solidFill>
                  <a:schemeClr val="tx1"/>
                </a:solidFill>
                <a:latin typeface="宋体" panose="02010600030101010101" pitchFamily="2" charset="-122"/>
                <a:ea typeface="Courier New" panose="02070309020205020404" pitchFamily="49" charset="0"/>
              </a:rPr>
              <a:t>混凝土浇筑前，应对模板、钢筋、支架和预埋件进行检查。</a:t>
            </a:r>
            <a:endParaRPr lang="zh-CN" altLang="en-US" sz="2400" b="0" baseline="0" dirty="0">
              <a:solidFill>
                <a:schemeClr val="tx1"/>
              </a:solidFill>
              <a:latin typeface="宋体" panose="02010600030101010101" pitchFamily="2" charset="-122"/>
              <a:ea typeface="Courier New" panose="02070309020205020404" pitchFamily="49" charset="0"/>
            </a:endParaRPr>
          </a:p>
          <a:p>
            <a:pPr marL="285750" lvl="0" indent="-285750" algn="just">
              <a:lnSpc>
                <a:spcPct val="150000"/>
              </a:lnSpc>
              <a:spcBef>
                <a:spcPct val="20000"/>
              </a:spcBef>
              <a:buClr>
                <a:srgbClr val="FFFF66"/>
              </a:buClr>
              <a:buSzPct val="120000"/>
              <a:buFont typeface="Wingdings" panose="05000000000000000000" pitchFamily="2" charset="2"/>
              <a:buChar char="§"/>
            </a:pPr>
            <a:r>
              <a:rPr lang="zh-CN" altLang="en-US" sz="2400" b="0" baseline="0" dirty="0">
                <a:solidFill>
                  <a:schemeClr val="tx1"/>
                </a:solidFill>
                <a:latin typeface="宋体" panose="02010600030101010101" pitchFamily="2" charset="-122"/>
                <a:ea typeface="Courier New" panose="02070309020205020404" pitchFamily="49" charset="0"/>
              </a:rPr>
              <a:t>检查模板的位置、标高、尺寸、强度和刚度是否符合要求，接缝是否严密，预埋件位置和数量是否符合图纸要求；</a:t>
            </a:r>
            <a:endParaRPr lang="zh-CN" altLang="en-US" sz="2400" b="0" baseline="0" dirty="0">
              <a:solidFill>
                <a:schemeClr val="tx1"/>
              </a:solidFill>
              <a:latin typeface="宋体" panose="02010600030101010101" pitchFamily="2" charset="-122"/>
              <a:ea typeface="Courier New" panose="02070309020205020404" pitchFamily="49" charset="0"/>
            </a:endParaRPr>
          </a:p>
          <a:p>
            <a:pPr marL="285750" lvl="0" indent="-285750" algn="just">
              <a:lnSpc>
                <a:spcPct val="150000"/>
              </a:lnSpc>
              <a:spcBef>
                <a:spcPct val="20000"/>
              </a:spcBef>
              <a:buClr>
                <a:srgbClr val="FFFF66"/>
              </a:buClr>
              <a:buSzPct val="120000"/>
              <a:buFont typeface="Wingdings" panose="05000000000000000000" pitchFamily="2" charset="2"/>
              <a:buChar char="§"/>
            </a:pPr>
            <a:r>
              <a:rPr lang="zh-CN" altLang="en-US" sz="2400" b="0" baseline="0" dirty="0">
                <a:solidFill>
                  <a:schemeClr val="tx1"/>
                </a:solidFill>
                <a:latin typeface="宋体" panose="02010600030101010101" pitchFamily="2" charset="-122"/>
                <a:ea typeface="Courier New" panose="02070309020205020404" pitchFamily="49" charset="0"/>
              </a:rPr>
              <a:t>检查钢筋的规格、数量、位置、接头和保护层厚度是否正确；</a:t>
            </a:r>
            <a:endParaRPr lang="zh-CN" altLang="en-US" sz="2400" b="0" baseline="0" dirty="0">
              <a:solidFill>
                <a:schemeClr val="tx1"/>
              </a:solidFill>
              <a:latin typeface="宋体" panose="02010600030101010101" pitchFamily="2" charset="-122"/>
              <a:ea typeface="Courier New" panose="02070309020205020404" pitchFamily="49" charset="0"/>
            </a:endParaRPr>
          </a:p>
          <a:p>
            <a:pPr marL="285750" lvl="0" indent="-285750" algn="just">
              <a:lnSpc>
                <a:spcPct val="150000"/>
              </a:lnSpc>
              <a:spcBef>
                <a:spcPct val="20000"/>
              </a:spcBef>
              <a:buClr>
                <a:srgbClr val="FFFF66"/>
              </a:buClr>
              <a:buSzPct val="120000"/>
              <a:buFont typeface="Wingdings" panose="05000000000000000000" pitchFamily="2" charset="2"/>
              <a:buChar char="§"/>
            </a:pPr>
            <a:r>
              <a:rPr lang="zh-CN" altLang="en-US" sz="2400" b="0" baseline="0" dirty="0">
                <a:solidFill>
                  <a:schemeClr val="tx1"/>
                </a:solidFill>
                <a:latin typeface="宋体" panose="02010600030101010101" pitchFamily="2" charset="-122"/>
                <a:ea typeface="Courier New" panose="02070309020205020404" pitchFamily="49" charset="0"/>
              </a:rPr>
              <a:t>清理模板上的垃圾和钢筋上的油污，浇</a:t>
            </a:r>
            <a:r>
              <a:rPr lang="zh-CN" altLang="en-US" sz="2400" b="0" baseline="0" dirty="0">
                <a:solidFill>
                  <a:schemeClr val="tx1"/>
                </a:solidFill>
                <a:latin typeface="宋体" panose="02010600030101010101" pitchFamily="2" charset="-122"/>
                <a:ea typeface="宋体" panose="02010600030101010101" pitchFamily="2" charset="-122"/>
              </a:rPr>
              <a:t>水湿润木模板；</a:t>
            </a:r>
            <a:endParaRPr lang="zh-CN" altLang="en-US" sz="2400" b="0" baseline="0" dirty="0">
              <a:solidFill>
                <a:schemeClr val="tx1"/>
              </a:solidFill>
              <a:latin typeface="宋体" panose="02010600030101010101" pitchFamily="2" charset="-122"/>
              <a:ea typeface="宋体" panose="02010600030101010101" pitchFamily="2" charset="-122"/>
            </a:endParaRPr>
          </a:p>
          <a:p>
            <a:pPr marL="285750" lvl="0" indent="-285750" algn="just">
              <a:lnSpc>
                <a:spcPct val="150000"/>
              </a:lnSpc>
              <a:spcBef>
                <a:spcPct val="20000"/>
              </a:spcBef>
              <a:buClr>
                <a:srgbClr val="FFFF66"/>
              </a:buClr>
              <a:buSzPct val="120000"/>
              <a:buFont typeface="Wingdings" panose="05000000000000000000" pitchFamily="2" charset="2"/>
              <a:buChar char="§"/>
            </a:pPr>
            <a:r>
              <a:rPr lang="zh-CN" altLang="en-US" sz="2400" b="0" baseline="0" dirty="0">
                <a:solidFill>
                  <a:schemeClr val="tx1"/>
                </a:solidFill>
                <a:latin typeface="宋体" panose="02010600030101010101" pitchFamily="2" charset="-122"/>
                <a:ea typeface="宋体" panose="02010600030101010101" pitchFamily="2" charset="-122"/>
              </a:rPr>
              <a:t>填写隐蔽工程记录。 </a:t>
            </a:r>
            <a:endParaRPr lang="zh-CN" altLang="en-US" sz="2400" b="0" baseline="0"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advTm="11100">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文本框 152577">
            <a:hlinkClick r:id="" action="ppaction://hlinkshowjump?jump=nextslide"/>
          </p:cNvPr>
          <p:cNvSpPr txBox="1"/>
          <p:nvPr/>
        </p:nvSpPr>
        <p:spPr>
          <a:xfrm>
            <a:off x="539750" y="692150"/>
            <a:ext cx="3733800" cy="521970"/>
          </a:xfrm>
          <a:prstGeom prst="rect">
            <a:avLst/>
          </a:prstGeom>
          <a:noFill/>
          <a:ln w="9525">
            <a:noFill/>
          </a:ln>
        </p:spPr>
        <p:txBody>
          <a:bodyPr anchor="t">
            <a:spAutoFit/>
          </a:bodyPr>
          <a:p>
            <a:pPr lvl="0" indent="0">
              <a:spcBef>
                <a:spcPct val="50000"/>
              </a:spcBef>
            </a:pPr>
            <a:r>
              <a:rPr lang="en-US" altLang="x-none" baseline="0" dirty="0">
                <a:latin typeface="楷体_GB2312" pitchFamily="1" charset="-122"/>
                <a:ea typeface="楷体_GB2312" pitchFamily="1" charset="-122"/>
              </a:rPr>
              <a:t>3.5.2 </a:t>
            </a:r>
            <a:r>
              <a:rPr lang="zh-CN" altLang="en-US" baseline="0" dirty="0">
                <a:latin typeface="楷体_GB2312" pitchFamily="1" charset="-122"/>
                <a:ea typeface="楷体_GB2312" pitchFamily="1" charset="-122"/>
              </a:rPr>
              <a:t>混凝土浇筑</a:t>
            </a:r>
            <a:endParaRPr lang="zh-CN" altLang="en-US" baseline="0" dirty="0">
              <a:latin typeface="楷体_GB2312" pitchFamily="1" charset="-122"/>
              <a:ea typeface="楷体_GB2312" pitchFamily="1" charset="-122"/>
            </a:endParaRPr>
          </a:p>
        </p:txBody>
      </p:sp>
      <p:sp>
        <p:nvSpPr>
          <p:cNvPr id="34818" name="矩形 152578"/>
          <p:cNvSpPr/>
          <p:nvPr/>
        </p:nvSpPr>
        <p:spPr>
          <a:xfrm>
            <a:off x="900113" y="1412875"/>
            <a:ext cx="7391400" cy="4679950"/>
          </a:xfrm>
          <a:prstGeom prst="rect">
            <a:avLst/>
          </a:prstGeom>
          <a:noFill/>
          <a:ln w="9525">
            <a:noFill/>
          </a:ln>
        </p:spPr>
        <p:txBody>
          <a:bodyPr anchor="t"/>
          <a:p>
            <a:pPr marL="285750" lvl="0" indent="-285750" algn="just">
              <a:lnSpc>
                <a:spcPct val="160000"/>
              </a:lnSpc>
              <a:spcBef>
                <a:spcPct val="20000"/>
              </a:spcBef>
              <a:buClr>
                <a:srgbClr val="FFFF66"/>
              </a:buClr>
              <a:buSzPct val="120000"/>
              <a:buFont typeface="Wingdings" panose="05000000000000000000" pitchFamily="2" charset="2"/>
              <a:buNone/>
            </a:pPr>
            <a:r>
              <a:rPr lang="zh-CN" altLang="en-US" sz="2400" b="0" baseline="0" dirty="0">
                <a:latin typeface="Times New Roman" panose="02020603050405020304" pitchFamily="18" charset="0"/>
                <a:ea typeface="Times New Roman" panose="02020603050405020304" pitchFamily="18" charset="0"/>
              </a:rPr>
              <a:t>(1) </a:t>
            </a:r>
            <a:r>
              <a:rPr lang="zh-CN" altLang="en-US" sz="2400" b="0" baseline="0" dirty="0">
                <a:latin typeface="宋体" panose="02010600030101010101" pitchFamily="2" charset="-122"/>
                <a:ea typeface="宋体" panose="02010600030101010101" pitchFamily="2" charset="-122"/>
              </a:rPr>
              <a:t>混凝土浇筑的一般规定</a:t>
            </a:r>
            <a:endParaRPr lang="zh-CN" altLang="en-US" sz="2400" b="0" baseline="0" dirty="0">
              <a:latin typeface="宋体" panose="02010600030101010101" pitchFamily="2" charset="-122"/>
              <a:ea typeface="宋体" panose="02010600030101010101" pitchFamily="2" charset="-122"/>
            </a:endParaRPr>
          </a:p>
          <a:p>
            <a:pPr marL="285750" lvl="0" indent="-285750" algn="just">
              <a:lnSpc>
                <a:spcPct val="160000"/>
              </a:lnSpc>
              <a:spcBef>
                <a:spcPct val="20000"/>
              </a:spcBef>
              <a:buClr>
                <a:srgbClr val="FFFF66"/>
              </a:buClr>
              <a:buSzPct val="120000"/>
              <a:buFont typeface="Wingdings" panose="05000000000000000000" pitchFamily="2" charset="2"/>
              <a:buChar char="§"/>
            </a:pPr>
            <a:r>
              <a:rPr lang="zh-CN" altLang="en-US" sz="2400" b="0" baseline="0" dirty="0">
                <a:solidFill>
                  <a:schemeClr val="tx1"/>
                </a:solidFill>
                <a:latin typeface="宋体" panose="02010600030101010101" pitchFamily="2" charset="-122"/>
                <a:ea typeface="Courier New" panose="02070309020205020404" pitchFamily="49" charset="0"/>
              </a:rPr>
              <a:t>混凝土浇筑前不应发生离析或初凝现象，如已发生，须重新搅拌。混凝土运至现场后，</a:t>
            </a:r>
            <a:r>
              <a:rPr lang="zh-CN" altLang="en-US" sz="2400" b="0" baseline="0" dirty="0">
                <a:solidFill>
                  <a:schemeClr val="tx1"/>
                </a:solidFill>
                <a:latin typeface="宋体" panose="02010600030101010101" pitchFamily="2" charset="-122"/>
                <a:ea typeface="宋体" panose="02010600030101010101" pitchFamily="2" charset="-122"/>
              </a:rPr>
              <a:t>其坍落度应满足</a:t>
            </a:r>
            <a:r>
              <a:rPr lang="zh-CN" altLang="en-US" sz="2400" u="sng" baseline="0" dirty="0">
                <a:solidFill>
                  <a:srgbClr val="00FF00"/>
                </a:solidFill>
                <a:latin typeface="宋体" panose="02010600030101010101" pitchFamily="2" charset="-122"/>
                <a:ea typeface="宋体" panose="02010600030101010101" pitchFamily="2" charset="-122"/>
                <a:hlinkClick r:id="rId1" action="ppaction://hlinksldjump"/>
              </a:rPr>
              <a:t>表</a:t>
            </a:r>
            <a:r>
              <a:rPr lang="zh-CN" altLang="en-US" sz="2400" u="sng" baseline="0" dirty="0">
                <a:solidFill>
                  <a:srgbClr val="00FF00"/>
                </a:solidFill>
                <a:latin typeface="Times New Roman" panose="02020603050405020304" pitchFamily="18" charset="0"/>
                <a:ea typeface="Times New Roman" panose="02020603050405020304" pitchFamily="18" charset="0"/>
                <a:hlinkClick r:id="rId1" action="ppaction://hlinksldjump"/>
              </a:rPr>
              <a:t>4</a:t>
            </a:r>
            <a:r>
              <a:rPr lang="zh-CN" altLang="en-US" sz="2400" u="sng" baseline="0" dirty="0">
                <a:solidFill>
                  <a:srgbClr val="00FF00"/>
                </a:solidFill>
                <a:latin typeface="宋体" panose="02010600030101010101" pitchFamily="2" charset="-122"/>
                <a:ea typeface="宋体" panose="02010600030101010101" pitchFamily="2" charset="-122"/>
                <a:hlinkClick r:id="rId1" action="ppaction://hlinksldjump"/>
              </a:rPr>
              <a:t>.</a:t>
            </a:r>
            <a:r>
              <a:rPr lang="zh-CN" altLang="en-US" sz="2400" u="sng" baseline="0" dirty="0">
                <a:solidFill>
                  <a:srgbClr val="00FF00"/>
                </a:solidFill>
                <a:latin typeface="Times New Roman" panose="02020603050405020304" pitchFamily="18" charset="0"/>
                <a:ea typeface="Times New Roman" panose="02020603050405020304" pitchFamily="18" charset="0"/>
                <a:hlinkClick r:id="rId1" action="ppaction://hlinksldjump"/>
              </a:rPr>
              <a:t>18</a:t>
            </a:r>
            <a:r>
              <a:rPr lang="zh-CN" altLang="en-US" sz="2400" b="0" baseline="0" dirty="0">
                <a:solidFill>
                  <a:schemeClr val="tx1"/>
                </a:solidFill>
                <a:latin typeface="宋体" panose="02010600030101010101" pitchFamily="2" charset="-122"/>
                <a:ea typeface="宋体" panose="02010600030101010101" pitchFamily="2" charset="-122"/>
              </a:rPr>
              <a:t>的要求。</a:t>
            </a:r>
            <a:r>
              <a:rPr lang="zh-CN" altLang="en-US" sz="2400" b="0" baseline="0" dirty="0">
                <a:solidFill>
                  <a:schemeClr val="tx1"/>
                </a:solidFill>
                <a:latin typeface="宋体" panose="02010600030101010101" pitchFamily="2" charset="-122"/>
                <a:ea typeface="Courier New" panose="02070309020205020404" pitchFamily="49" charset="0"/>
              </a:rPr>
              <a:t> </a:t>
            </a:r>
            <a:endParaRPr lang="zh-CN" altLang="en-US" sz="2400" b="0" baseline="0" dirty="0">
              <a:solidFill>
                <a:schemeClr val="tx1"/>
              </a:solidFill>
              <a:latin typeface="宋体" panose="02010600030101010101" pitchFamily="2" charset="-122"/>
              <a:ea typeface="Courier New" panose="02070309020205020404" pitchFamily="49" charset="0"/>
            </a:endParaRPr>
          </a:p>
          <a:p>
            <a:pPr marL="285750" lvl="0" indent="-285750" algn="just">
              <a:lnSpc>
                <a:spcPct val="160000"/>
              </a:lnSpc>
              <a:spcBef>
                <a:spcPct val="20000"/>
              </a:spcBef>
              <a:buClr>
                <a:srgbClr val="FFFF66"/>
              </a:buClr>
              <a:buSzPct val="120000"/>
              <a:buFont typeface="Wingdings" panose="05000000000000000000" pitchFamily="2" charset="2"/>
              <a:buChar char="§"/>
            </a:pPr>
            <a:r>
              <a:rPr lang="zh-CN" altLang="en-US" sz="2400" b="0" baseline="0" dirty="0">
                <a:solidFill>
                  <a:schemeClr val="tx1"/>
                </a:solidFill>
                <a:latin typeface="宋体" panose="02010600030101010101" pitchFamily="2" charset="-122"/>
                <a:ea typeface="Courier New" panose="02070309020205020404" pitchFamily="49" charset="0"/>
              </a:rPr>
              <a:t>混凝土自高处倾落时，其自由倾落高度不宜超过2</a:t>
            </a:r>
            <a:r>
              <a:rPr lang="en-US" altLang="x-none" sz="2400" b="0" baseline="0" dirty="0">
                <a:solidFill>
                  <a:schemeClr val="tx1"/>
                </a:solidFill>
                <a:latin typeface="宋体" panose="02010600030101010101" pitchFamily="2" charset="-122"/>
                <a:ea typeface="Courier New" panose="02070309020205020404" pitchFamily="49" charset="0"/>
              </a:rPr>
              <a:t>m；</a:t>
            </a:r>
            <a:r>
              <a:rPr lang="zh-CN" altLang="en-US" sz="2400" b="0" baseline="0" dirty="0">
                <a:solidFill>
                  <a:schemeClr val="tx1"/>
                </a:solidFill>
                <a:latin typeface="宋体" panose="02010600030101010101" pitchFamily="2" charset="-122"/>
                <a:ea typeface="Courier New" panose="02070309020205020404" pitchFamily="49" charset="0"/>
              </a:rPr>
              <a:t>若混凝土自由下落高度超过2</a:t>
            </a:r>
            <a:r>
              <a:rPr lang="en-US" altLang="x-none" sz="2400" b="0" baseline="0" dirty="0">
                <a:solidFill>
                  <a:schemeClr val="tx1"/>
                </a:solidFill>
                <a:latin typeface="宋体" panose="02010600030101010101" pitchFamily="2" charset="-122"/>
                <a:ea typeface="Courier New" panose="02070309020205020404" pitchFamily="49" charset="0"/>
              </a:rPr>
              <a:t>m，</a:t>
            </a:r>
            <a:r>
              <a:rPr lang="zh-CN" altLang="en-US" sz="2400" b="0" baseline="0" dirty="0">
                <a:solidFill>
                  <a:schemeClr val="tx1"/>
                </a:solidFill>
                <a:latin typeface="宋体" panose="02010600030101010101" pitchFamily="2" charset="-122"/>
                <a:ea typeface="Courier New" panose="02070309020205020404" pitchFamily="49" charset="0"/>
              </a:rPr>
              <a:t>应</a:t>
            </a:r>
            <a:r>
              <a:rPr lang="zh-CN" altLang="en-US" sz="2400" b="0" baseline="0" dirty="0">
                <a:solidFill>
                  <a:schemeClr val="tx1"/>
                </a:solidFill>
                <a:latin typeface="宋体" panose="02010600030101010101" pitchFamily="2" charset="-122"/>
                <a:ea typeface="宋体" panose="02010600030101010101" pitchFamily="2" charset="-122"/>
              </a:rPr>
              <a:t>设串筒、斜槽、溜管或振动溜管等，如</a:t>
            </a:r>
            <a:r>
              <a:rPr lang="zh-CN" altLang="en-US" sz="2400" u="sng" baseline="0" dirty="0">
                <a:solidFill>
                  <a:srgbClr val="00FF00"/>
                </a:solidFill>
                <a:latin typeface="宋体" panose="02010600030101010101" pitchFamily="2" charset="-122"/>
                <a:ea typeface="宋体" panose="02010600030101010101" pitchFamily="2" charset="-122"/>
                <a:hlinkClick r:id="rId2" action="ppaction://hlinksldjump"/>
              </a:rPr>
              <a:t>图4.25</a:t>
            </a:r>
            <a:r>
              <a:rPr lang="zh-CN" altLang="en-US" sz="2400" b="0" baseline="0" dirty="0">
                <a:solidFill>
                  <a:schemeClr val="tx1"/>
                </a:solidFill>
                <a:latin typeface="宋体" panose="02010600030101010101" pitchFamily="2" charset="-122"/>
                <a:ea typeface="宋体" panose="02010600030101010101" pitchFamily="2" charset="-122"/>
              </a:rPr>
              <a:t>所示。 </a:t>
            </a:r>
            <a:endParaRPr lang="zh-CN" altLang="en-US" sz="2400" b="0" baseline="0"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advTm="11100">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矩形 153601"/>
          <p:cNvSpPr/>
          <p:nvPr/>
        </p:nvSpPr>
        <p:spPr>
          <a:xfrm>
            <a:off x="971550" y="1700213"/>
            <a:ext cx="7339013" cy="3446462"/>
          </a:xfrm>
          <a:prstGeom prst="rect">
            <a:avLst/>
          </a:prstGeom>
          <a:noFill/>
          <a:ln w="9525">
            <a:noFill/>
          </a:ln>
        </p:spPr>
        <p:txBody>
          <a:bodyPr anchor="t"/>
          <a:p>
            <a:pPr marL="285750" lvl="0" indent="-285750" algn="just">
              <a:lnSpc>
                <a:spcPct val="170000"/>
              </a:lnSpc>
              <a:spcBef>
                <a:spcPct val="20000"/>
              </a:spcBef>
              <a:buClr>
                <a:srgbClr val="FFFF66"/>
              </a:buClr>
              <a:buSzPct val="120000"/>
              <a:buFont typeface="Wingdings" panose="05000000000000000000" pitchFamily="2" charset="2"/>
              <a:buChar char="§"/>
            </a:pPr>
            <a:r>
              <a:rPr lang="zh-CN" altLang="en-US" sz="2400" b="0" baseline="0" dirty="0">
                <a:solidFill>
                  <a:schemeClr val="tx1"/>
                </a:solidFill>
                <a:latin typeface="宋体" panose="02010600030101010101" pitchFamily="2" charset="-122"/>
                <a:ea typeface="宋体" panose="02010600030101010101" pitchFamily="2" charset="-122"/>
              </a:rPr>
              <a:t>混凝土的浇筑工作，应尽可能连续进行。 </a:t>
            </a:r>
            <a:endParaRPr lang="zh-CN" altLang="en-US" sz="2400" b="0" baseline="0" dirty="0">
              <a:solidFill>
                <a:schemeClr val="tx1"/>
              </a:solidFill>
              <a:latin typeface="宋体" panose="02010600030101010101" pitchFamily="2" charset="-122"/>
              <a:ea typeface="宋体" panose="02010600030101010101" pitchFamily="2" charset="-122"/>
            </a:endParaRPr>
          </a:p>
          <a:p>
            <a:pPr marL="285750" lvl="0" indent="-285750" algn="just">
              <a:lnSpc>
                <a:spcPct val="170000"/>
              </a:lnSpc>
              <a:spcBef>
                <a:spcPct val="20000"/>
              </a:spcBef>
              <a:buClr>
                <a:srgbClr val="FFFF66"/>
              </a:buClr>
              <a:buSzPct val="120000"/>
              <a:buFont typeface="Wingdings" panose="05000000000000000000" pitchFamily="2" charset="2"/>
              <a:buChar char="§"/>
            </a:pPr>
            <a:r>
              <a:rPr lang="zh-CN" altLang="en-US" sz="2400" b="0" baseline="0" dirty="0">
                <a:solidFill>
                  <a:schemeClr val="tx1"/>
                </a:solidFill>
                <a:latin typeface="宋体" panose="02010600030101010101" pitchFamily="2" charset="-122"/>
                <a:ea typeface="Courier New" panose="02070309020205020404" pitchFamily="49" charset="0"/>
              </a:rPr>
              <a:t>混凝土的浇筑应分段、分层连续进行，随浇随捣。混凝土浇筑层厚度应符合</a:t>
            </a:r>
            <a:r>
              <a:rPr lang="zh-CN" altLang="en-US" sz="2400" u="sng" baseline="0" dirty="0">
                <a:solidFill>
                  <a:srgbClr val="00FF00"/>
                </a:solidFill>
                <a:latin typeface="宋体" panose="02010600030101010101" pitchFamily="2" charset="-122"/>
                <a:ea typeface="Courier New" panose="02070309020205020404" pitchFamily="49" charset="0"/>
                <a:hlinkClick r:id="rId1" action="ppaction://hlinksldjump"/>
              </a:rPr>
              <a:t>表4.19</a:t>
            </a:r>
            <a:r>
              <a:rPr lang="zh-CN" altLang="en-US" sz="2400" b="0" baseline="0" dirty="0">
                <a:solidFill>
                  <a:schemeClr val="tx1"/>
                </a:solidFill>
                <a:latin typeface="宋体" panose="02010600030101010101" pitchFamily="2" charset="-122"/>
                <a:ea typeface="Courier New" panose="02070309020205020404" pitchFamily="49" charset="0"/>
              </a:rPr>
              <a:t>的规</a:t>
            </a:r>
            <a:r>
              <a:rPr lang="zh-CN" altLang="en-US" sz="2400" b="0" baseline="0" dirty="0">
                <a:solidFill>
                  <a:schemeClr val="tx1"/>
                </a:solidFill>
                <a:latin typeface="宋体" panose="02010600030101010101" pitchFamily="2" charset="-122"/>
                <a:ea typeface="宋体" panose="02010600030101010101" pitchFamily="2" charset="-122"/>
              </a:rPr>
              <a:t>定。 </a:t>
            </a:r>
            <a:endParaRPr lang="zh-CN" altLang="en-US" sz="2400" b="0" baseline="0" dirty="0">
              <a:solidFill>
                <a:schemeClr val="tx1"/>
              </a:solidFill>
              <a:latin typeface="宋体" panose="02010600030101010101" pitchFamily="2" charset="-122"/>
              <a:ea typeface="宋体" panose="02010600030101010101" pitchFamily="2" charset="-122"/>
            </a:endParaRPr>
          </a:p>
          <a:p>
            <a:pPr marL="285750" lvl="0" indent="-285750" algn="just">
              <a:lnSpc>
                <a:spcPct val="170000"/>
              </a:lnSpc>
              <a:spcBef>
                <a:spcPct val="20000"/>
              </a:spcBef>
              <a:buClr>
                <a:srgbClr val="FFFF66"/>
              </a:buClr>
              <a:buSzPct val="120000"/>
              <a:buFont typeface="Wingdings" panose="05000000000000000000" pitchFamily="2" charset="2"/>
              <a:buChar char="§"/>
            </a:pPr>
            <a:r>
              <a:rPr lang="zh-CN" altLang="en-US" sz="2400" b="0" baseline="0" dirty="0">
                <a:solidFill>
                  <a:schemeClr val="tx1"/>
                </a:solidFill>
                <a:latin typeface="宋体" panose="02010600030101010101" pitchFamily="2" charset="-122"/>
                <a:ea typeface="宋体" panose="02010600030101010101" pitchFamily="2" charset="-122"/>
              </a:rPr>
              <a:t>在竖向结构中浇筑混凝土时，不得发生离析现象。</a:t>
            </a:r>
            <a:endParaRPr lang="zh-CN" altLang="en-US" sz="2400" b="0" baseline="0"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advTm="11100">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矩形 154625"/>
          <p:cNvSpPr/>
          <p:nvPr/>
        </p:nvSpPr>
        <p:spPr>
          <a:xfrm>
            <a:off x="2339975" y="1196975"/>
            <a:ext cx="4505325" cy="460375"/>
          </a:xfrm>
          <a:prstGeom prst="rect">
            <a:avLst/>
          </a:prstGeom>
          <a:noFill/>
          <a:ln w="9525">
            <a:noFill/>
          </a:ln>
        </p:spPr>
        <p:txBody>
          <a:bodyPr anchor="t">
            <a:spAutoFit/>
          </a:bodyPr>
          <a:p>
            <a:pPr lvl="0" indent="0"/>
            <a:r>
              <a:rPr lang="zh-CN" altLang="en-US" sz="2400" b="0" baseline="0" dirty="0">
                <a:solidFill>
                  <a:srgbClr val="00FF00"/>
                </a:solidFill>
                <a:latin typeface="宋体" panose="02010600030101010101" pitchFamily="2" charset="-122"/>
                <a:ea typeface="宋体" panose="02010600030101010101" pitchFamily="2" charset="-122"/>
              </a:rPr>
              <a:t>表</a:t>
            </a:r>
            <a:r>
              <a:rPr lang="en-US" altLang="zh-CN" sz="2400" b="0" baseline="0" dirty="0">
                <a:solidFill>
                  <a:srgbClr val="00FF00"/>
                </a:solidFill>
                <a:latin typeface="宋体" panose="02010600030101010101" pitchFamily="2" charset="-122"/>
                <a:ea typeface="宋体" panose="02010600030101010101" pitchFamily="2" charset="-122"/>
              </a:rPr>
              <a:t>3</a:t>
            </a:r>
            <a:r>
              <a:rPr lang="zh-CN" altLang="en-US" sz="2400" b="0" baseline="0" dirty="0">
                <a:solidFill>
                  <a:srgbClr val="00FF00"/>
                </a:solidFill>
                <a:latin typeface="宋体" panose="02010600030101010101" pitchFamily="2" charset="-122"/>
                <a:ea typeface="宋体" panose="02010600030101010101" pitchFamily="2" charset="-122"/>
              </a:rPr>
              <a:t>.</a:t>
            </a:r>
            <a:r>
              <a:rPr lang="zh-CN" altLang="en-US" sz="2400" b="0" baseline="0" dirty="0">
                <a:solidFill>
                  <a:srgbClr val="00FF00"/>
                </a:solidFill>
                <a:latin typeface="Times New Roman" panose="02020603050405020304" pitchFamily="18" charset="0"/>
                <a:ea typeface="宋体" panose="02010600030101010101" pitchFamily="2" charset="-122"/>
              </a:rPr>
              <a:t>18  </a:t>
            </a:r>
            <a:r>
              <a:rPr lang="zh-CN" altLang="en-US" sz="2400" b="0" baseline="0" dirty="0">
                <a:solidFill>
                  <a:srgbClr val="00FF00"/>
                </a:solidFill>
                <a:latin typeface="宋体" panose="02010600030101010101" pitchFamily="2" charset="-122"/>
                <a:ea typeface="宋体" panose="02010600030101010101" pitchFamily="2" charset="-122"/>
              </a:rPr>
              <a:t>混凝土浇筑时的坍落度</a:t>
            </a:r>
            <a:r>
              <a:rPr lang="zh-CN" altLang="en-US" sz="2000" b="0" baseline="0" dirty="0">
                <a:solidFill>
                  <a:schemeClr val="tx1"/>
                </a:solidFill>
                <a:latin typeface="Times New Roman" panose="02020603050405020304" pitchFamily="18" charset="0"/>
                <a:ea typeface="黑体" panose="02010609060101010101" pitchFamily="49" charset="-122"/>
              </a:rPr>
              <a:t> </a:t>
            </a:r>
            <a:endParaRPr lang="zh-CN" altLang="en-US" sz="2000" b="0" baseline="0" dirty="0">
              <a:solidFill>
                <a:schemeClr val="tx1"/>
              </a:solidFill>
              <a:latin typeface="Times New Roman" panose="02020603050405020304" pitchFamily="18" charset="0"/>
              <a:ea typeface="宋体" panose="02010600030101010101" pitchFamily="2" charset="-122"/>
            </a:endParaRPr>
          </a:p>
        </p:txBody>
      </p:sp>
      <p:graphicFrame>
        <p:nvGraphicFramePr>
          <p:cNvPr id="154627" name="表格 154626"/>
          <p:cNvGraphicFramePr/>
          <p:nvPr/>
        </p:nvGraphicFramePr>
        <p:xfrm>
          <a:off x="609600" y="2057400"/>
          <a:ext cx="8153400" cy="2841625"/>
        </p:xfrm>
        <a:graphic>
          <a:graphicData uri="http://schemas.openxmlformats.org/drawingml/2006/table">
            <a:tbl>
              <a:tblPr/>
              <a:tblGrid>
                <a:gridCol w="6553200"/>
                <a:gridCol w="1600200"/>
              </a:tblGrid>
              <a:tr h="488950">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lnSpc>
                          <a:spcPct val="130000"/>
                        </a:lnSpc>
                        <a:spcBef>
                          <a:spcPct val="5000"/>
                        </a:spcBef>
                        <a:buNone/>
                      </a:pPr>
                      <a:r>
                        <a:rPr lang="zh-CN" altLang="en-US" sz="2000">
                          <a:solidFill>
                            <a:schemeClr val="tx1"/>
                          </a:solidFill>
                          <a:latin typeface="Times New Roman" panose="02020603050405020304" pitchFamily="18" charset="0"/>
                          <a:ea typeface="宋体" panose="02010600030101010101" pitchFamily="2" charset="-122"/>
                        </a:rPr>
                        <a:t>结 构 种 类</a:t>
                      </a:r>
                      <a:r>
                        <a:rPr lang="zh-CN" altLang="en-US" sz="2000">
                          <a:solidFill>
                            <a:schemeClr val="tx1"/>
                          </a:solidFill>
                          <a:latin typeface="Times New Roman" panose="02020603050405020304" pitchFamily="18" charset="0"/>
                        </a:rPr>
                        <a:t> </a:t>
                      </a:r>
                      <a:endParaRPr lang="zh-CN" altLang="en-US" sz="2000">
                        <a:solidFill>
                          <a:schemeClr val="tx1"/>
                        </a:solidFill>
                        <a:latin typeface="Times New Roman" panose="02020603050405020304" pitchFamily="18" charset="0"/>
                      </a:endParaRPr>
                    </a:p>
                  </a:txBody>
                  <a:tcPr vert="horz"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lnSpc>
                          <a:spcPct val="130000"/>
                        </a:lnSpc>
                        <a:spcBef>
                          <a:spcPct val="5000"/>
                        </a:spcBef>
                        <a:buNone/>
                      </a:pPr>
                      <a:r>
                        <a:rPr lang="zh-CN" altLang="en-US" sz="2000" dirty="0">
                          <a:solidFill>
                            <a:schemeClr val="tx1"/>
                          </a:solidFill>
                          <a:latin typeface="Times New Roman" panose="02020603050405020304" pitchFamily="18" charset="0"/>
                          <a:ea typeface="宋体" panose="02010600030101010101" pitchFamily="2" charset="-122"/>
                        </a:rPr>
                        <a:t>坍落度(</a:t>
                      </a:r>
                      <a:r>
                        <a:rPr lang="en-US" altLang="x-none" sz="2000" dirty="0">
                          <a:solidFill>
                            <a:schemeClr val="tx1"/>
                          </a:solidFill>
                          <a:latin typeface="Times New Roman" panose="02020603050405020304" pitchFamily="18" charset="0"/>
                          <a:ea typeface="宋体" panose="02010600030101010101" pitchFamily="2" charset="-122"/>
                        </a:rPr>
                        <a:t>mm)</a:t>
                      </a:r>
                      <a:r>
                        <a:rPr lang="en-US" altLang="x-none" sz="2000" dirty="0">
                          <a:solidFill>
                            <a:schemeClr val="tx1"/>
                          </a:solidFill>
                          <a:latin typeface="Times New Roman" panose="02020603050405020304" pitchFamily="18" charset="0"/>
                        </a:rPr>
                        <a:t> </a:t>
                      </a:r>
                      <a:endParaRPr lang="zh-CN" altLang="en-US" sz="2000" dirty="0">
                        <a:solidFill>
                          <a:schemeClr val="tx1"/>
                        </a:solidFill>
                        <a:latin typeface="Times New Roman" panose="02020603050405020304" pitchFamily="18" charset="0"/>
                      </a:endParaRPr>
                    </a:p>
                  </a:txBody>
                  <a:tcPr vert="horz"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884238">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nSpc>
                          <a:spcPct val="130000"/>
                        </a:lnSpc>
                        <a:spcBef>
                          <a:spcPct val="5000"/>
                        </a:spcBef>
                        <a:buNone/>
                      </a:pPr>
                      <a:r>
                        <a:rPr lang="zh-CN" altLang="en-US" sz="2000">
                          <a:solidFill>
                            <a:schemeClr val="tx1"/>
                          </a:solidFill>
                          <a:latin typeface="Times New Roman" panose="02020603050405020304" pitchFamily="18" charset="0"/>
                          <a:ea typeface="宋体" panose="02010600030101010101" pitchFamily="2" charset="-122"/>
                        </a:rPr>
                        <a:t>基础或地面的垫层、无配筋的大体积结构</a:t>
                      </a:r>
                      <a:r>
                        <a:rPr lang="en-US" altLang="zh-CN" sz="2000">
                          <a:solidFill>
                            <a:schemeClr val="tx1"/>
                          </a:solidFill>
                          <a:latin typeface="Times New Roman" panose="02020603050405020304" pitchFamily="18" charset="0"/>
                          <a:ea typeface="宋体" panose="02010600030101010101" pitchFamily="2" charset="-122"/>
                        </a:rPr>
                        <a:t>(</a:t>
                      </a:r>
                      <a:r>
                        <a:rPr lang="zh-CN" altLang="en-US" sz="2000">
                          <a:solidFill>
                            <a:schemeClr val="tx1"/>
                          </a:solidFill>
                          <a:latin typeface="Times New Roman" panose="02020603050405020304" pitchFamily="18" charset="0"/>
                          <a:ea typeface="宋体" panose="02010600030101010101" pitchFamily="2" charset="-122"/>
                        </a:rPr>
                        <a:t>挡土墙、基础等</a:t>
                      </a:r>
                      <a:r>
                        <a:rPr lang="en-US" altLang="zh-CN" sz="2000">
                          <a:solidFill>
                            <a:schemeClr val="tx1"/>
                          </a:solidFill>
                          <a:latin typeface="Times New Roman" panose="02020603050405020304" pitchFamily="18" charset="0"/>
                          <a:ea typeface="宋体" panose="02010600030101010101" pitchFamily="2" charset="-122"/>
                        </a:rPr>
                        <a:t>)</a:t>
                      </a:r>
                      <a:r>
                        <a:rPr lang="zh-CN" altLang="en-US" sz="2000">
                          <a:solidFill>
                            <a:schemeClr val="tx1"/>
                          </a:solidFill>
                          <a:latin typeface="Times New Roman" panose="02020603050405020304" pitchFamily="18" charset="0"/>
                          <a:ea typeface="宋体" panose="02010600030101010101" pitchFamily="2" charset="-122"/>
                        </a:rPr>
                        <a:t>或配筋稀疏的结构</a:t>
                      </a:r>
                      <a:endParaRPr lang="zh-CN" altLang="en-US" sz="2000">
                        <a:solidFill>
                          <a:schemeClr val="tx1"/>
                        </a:solidFill>
                        <a:latin typeface="Times New Roman" panose="02020603050405020304" pitchFamily="18" charset="0"/>
                        <a:ea typeface="宋体" panose="02010600030101010101" pitchFamily="2" charset="-122"/>
                      </a:endParaRPr>
                    </a:p>
                  </a:txBody>
                  <a:tcPr vert="horz"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lnSpc>
                          <a:spcPct val="130000"/>
                        </a:lnSpc>
                        <a:spcBef>
                          <a:spcPct val="5000"/>
                        </a:spcBef>
                        <a:buNone/>
                      </a:pPr>
                      <a:r>
                        <a:rPr lang="en-US" altLang="zh-CN" sz="2000">
                          <a:solidFill>
                            <a:schemeClr val="tx1"/>
                          </a:solidFill>
                          <a:latin typeface="Times New Roman" panose="02020603050405020304" pitchFamily="18" charset="0"/>
                        </a:rPr>
                        <a:t>10~30</a:t>
                      </a:r>
                      <a:endParaRPr lang="en-US" altLang="zh-CN" sz="2000">
                        <a:solidFill>
                          <a:schemeClr val="tx1"/>
                        </a:solidFill>
                        <a:latin typeface="Times New Roman" panose="02020603050405020304" pitchFamily="18" charset="0"/>
                      </a:endParaRPr>
                    </a:p>
                  </a:txBody>
                  <a:tcPr vert="horz"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87362">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nSpc>
                          <a:spcPct val="130000"/>
                        </a:lnSpc>
                        <a:spcBef>
                          <a:spcPct val="5000"/>
                        </a:spcBef>
                        <a:buNone/>
                      </a:pPr>
                      <a:r>
                        <a:rPr lang="zh-CN" altLang="en-US" sz="2000">
                          <a:solidFill>
                            <a:schemeClr val="tx1"/>
                          </a:solidFill>
                          <a:latin typeface="Times New Roman" panose="02020603050405020304" pitchFamily="18" charset="0"/>
                          <a:ea typeface="宋体" panose="02010600030101010101" pitchFamily="2" charset="-122"/>
                        </a:rPr>
                        <a:t>板、梁和大型及中型截面的柱子等</a:t>
                      </a:r>
                      <a:r>
                        <a:rPr lang="zh-CN" altLang="en-US" sz="2000">
                          <a:solidFill>
                            <a:schemeClr val="tx1"/>
                          </a:solidFill>
                          <a:latin typeface="Times New Roman" panose="02020603050405020304" pitchFamily="18" charset="0"/>
                        </a:rPr>
                        <a:t> </a:t>
                      </a:r>
                      <a:endParaRPr lang="zh-CN" altLang="en-US" sz="2000">
                        <a:solidFill>
                          <a:schemeClr val="tx1"/>
                        </a:solidFill>
                        <a:latin typeface="Times New Roman" panose="02020603050405020304" pitchFamily="18" charset="0"/>
                      </a:endParaRPr>
                    </a:p>
                  </a:txBody>
                  <a:tcPr vert="horz"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lnSpc>
                          <a:spcPct val="130000"/>
                        </a:lnSpc>
                        <a:spcBef>
                          <a:spcPct val="5000"/>
                        </a:spcBef>
                        <a:buNone/>
                      </a:pPr>
                      <a:r>
                        <a:rPr lang="en-US" altLang="zh-CN" sz="2000">
                          <a:solidFill>
                            <a:schemeClr val="tx1"/>
                          </a:solidFill>
                          <a:latin typeface="Times New Roman" panose="02020603050405020304" pitchFamily="18" charset="0"/>
                        </a:rPr>
                        <a:t>30~50</a:t>
                      </a:r>
                      <a:endParaRPr lang="en-US" altLang="zh-CN" sz="2000">
                        <a:solidFill>
                          <a:schemeClr val="tx1"/>
                        </a:solidFill>
                        <a:latin typeface="Times New Roman" panose="02020603050405020304" pitchFamily="18" charset="0"/>
                      </a:endParaRPr>
                    </a:p>
                  </a:txBody>
                  <a:tcPr vert="horz"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90538">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nSpc>
                          <a:spcPct val="130000"/>
                        </a:lnSpc>
                        <a:spcBef>
                          <a:spcPct val="5000"/>
                        </a:spcBef>
                        <a:buNone/>
                      </a:pPr>
                      <a:r>
                        <a:rPr lang="zh-CN" altLang="en-US" sz="2000">
                          <a:solidFill>
                            <a:schemeClr val="tx1"/>
                          </a:solidFill>
                          <a:latin typeface="Times New Roman" panose="02020603050405020304" pitchFamily="18" charset="0"/>
                          <a:ea typeface="宋体" panose="02010600030101010101" pitchFamily="2" charset="-122"/>
                        </a:rPr>
                        <a:t>配筋密列的结构</a:t>
                      </a:r>
                      <a:r>
                        <a:rPr lang="en-US" altLang="zh-CN" sz="2000">
                          <a:solidFill>
                            <a:schemeClr val="tx1"/>
                          </a:solidFill>
                          <a:latin typeface="Times New Roman" panose="02020603050405020304" pitchFamily="18" charset="0"/>
                          <a:ea typeface="宋体" panose="02010600030101010101" pitchFamily="2" charset="-122"/>
                        </a:rPr>
                        <a:t>(</a:t>
                      </a:r>
                      <a:r>
                        <a:rPr lang="zh-CN" altLang="en-US" sz="2000">
                          <a:solidFill>
                            <a:schemeClr val="tx1"/>
                          </a:solidFill>
                          <a:latin typeface="Times New Roman" panose="02020603050405020304" pitchFamily="18" charset="0"/>
                          <a:ea typeface="宋体" panose="02010600030101010101" pitchFamily="2" charset="-122"/>
                        </a:rPr>
                        <a:t>薄壁、斗仓、筒仓、细柱等</a:t>
                      </a:r>
                      <a:r>
                        <a:rPr lang="en-US" altLang="zh-CN" sz="2000">
                          <a:solidFill>
                            <a:schemeClr val="tx1"/>
                          </a:solidFill>
                          <a:latin typeface="Times New Roman" panose="02020603050405020304" pitchFamily="18" charset="0"/>
                          <a:ea typeface="宋体" panose="02010600030101010101" pitchFamily="2" charset="-122"/>
                        </a:rPr>
                        <a:t>)</a:t>
                      </a:r>
                      <a:r>
                        <a:rPr lang="en-US" altLang="zh-CN" sz="2000">
                          <a:solidFill>
                            <a:schemeClr val="tx1"/>
                          </a:solidFill>
                          <a:latin typeface="Times New Roman" panose="02020603050405020304" pitchFamily="18" charset="0"/>
                        </a:rPr>
                        <a:t> </a:t>
                      </a:r>
                      <a:endParaRPr lang="en-US" altLang="zh-CN" sz="2000">
                        <a:solidFill>
                          <a:schemeClr val="tx1"/>
                        </a:solidFill>
                        <a:latin typeface="Times New Roman" panose="02020603050405020304" pitchFamily="18" charset="0"/>
                      </a:endParaRPr>
                    </a:p>
                  </a:txBody>
                  <a:tcPr vert="horz"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lnSpc>
                          <a:spcPct val="130000"/>
                        </a:lnSpc>
                        <a:spcBef>
                          <a:spcPct val="5000"/>
                        </a:spcBef>
                        <a:buNone/>
                      </a:pPr>
                      <a:r>
                        <a:rPr lang="en-US" altLang="zh-CN" sz="2000">
                          <a:solidFill>
                            <a:schemeClr val="tx1"/>
                          </a:solidFill>
                          <a:latin typeface="Times New Roman" panose="02020603050405020304" pitchFamily="18" charset="0"/>
                        </a:rPr>
                        <a:t>50~70</a:t>
                      </a:r>
                      <a:endParaRPr lang="en-US" altLang="zh-CN" sz="2000">
                        <a:solidFill>
                          <a:schemeClr val="tx1"/>
                        </a:solidFill>
                        <a:latin typeface="Times New Roman" panose="02020603050405020304" pitchFamily="18" charset="0"/>
                      </a:endParaRPr>
                    </a:p>
                  </a:txBody>
                  <a:tcPr vert="horz"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88950">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nSpc>
                          <a:spcPct val="130000"/>
                        </a:lnSpc>
                        <a:spcBef>
                          <a:spcPct val="5000"/>
                        </a:spcBef>
                        <a:buNone/>
                      </a:pPr>
                      <a:r>
                        <a:rPr lang="zh-CN" altLang="en-US" sz="2000">
                          <a:solidFill>
                            <a:schemeClr val="tx1"/>
                          </a:solidFill>
                          <a:latin typeface="Times New Roman" panose="02020603050405020304" pitchFamily="18" charset="0"/>
                          <a:ea typeface="宋体" panose="02010600030101010101" pitchFamily="2" charset="-122"/>
                        </a:rPr>
                        <a:t>配筋特密的结构</a:t>
                      </a:r>
                      <a:r>
                        <a:rPr lang="zh-CN" altLang="en-US" sz="2000">
                          <a:solidFill>
                            <a:schemeClr val="tx1"/>
                          </a:solidFill>
                          <a:latin typeface="Times New Roman" panose="02020603050405020304" pitchFamily="18" charset="0"/>
                        </a:rPr>
                        <a:t> </a:t>
                      </a:r>
                      <a:endParaRPr lang="zh-CN" altLang="en-US" sz="2000">
                        <a:solidFill>
                          <a:schemeClr val="tx1"/>
                        </a:solidFill>
                        <a:latin typeface="Times New Roman" panose="02020603050405020304" pitchFamily="18" charset="0"/>
                      </a:endParaRPr>
                    </a:p>
                  </a:txBody>
                  <a:tcPr vert="horz"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lnSpc>
                          <a:spcPct val="130000"/>
                        </a:lnSpc>
                        <a:spcBef>
                          <a:spcPct val="5000"/>
                        </a:spcBef>
                        <a:buNone/>
                      </a:pPr>
                      <a:r>
                        <a:rPr lang="en-US" altLang="zh-CN" sz="2000">
                          <a:solidFill>
                            <a:schemeClr val="tx1"/>
                          </a:solidFill>
                          <a:latin typeface="Times New Roman" panose="02020603050405020304" pitchFamily="18" charset="0"/>
                        </a:rPr>
                        <a:t>70~90</a:t>
                      </a:r>
                      <a:endParaRPr lang="en-US" altLang="zh-CN" sz="2000">
                        <a:solidFill>
                          <a:schemeClr val="tx1"/>
                        </a:solidFill>
                        <a:latin typeface="Times New Roman" panose="02020603050405020304" pitchFamily="18" charset="0"/>
                      </a:endParaRPr>
                    </a:p>
                  </a:txBody>
                  <a:tcPr vert="horz"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pic>
        <p:nvPicPr>
          <p:cNvPr id="36886" name="图片 154646" descr="返回">
            <a:hlinkClick r:id="rId1" action="ppaction://hlinksldjump"/>
          </p:cNvPr>
          <p:cNvPicPr>
            <a:picLocks noChangeAspect="1"/>
          </p:cNvPicPr>
          <p:nvPr/>
        </p:nvPicPr>
        <p:blipFill>
          <a:blip r:embed="rId2"/>
          <a:stretch>
            <a:fillRect/>
          </a:stretch>
        </p:blipFill>
        <p:spPr>
          <a:xfrm>
            <a:off x="8101013" y="6324600"/>
            <a:ext cx="506412" cy="533400"/>
          </a:xfrm>
          <a:prstGeom prst="rect">
            <a:avLst/>
          </a:prstGeom>
          <a:noFill/>
          <a:ln w="15875" cap="flat" cmpd="sng">
            <a:solidFill>
              <a:srgbClr val="FF00FF"/>
            </a:solidFill>
            <a:prstDash val="solid"/>
            <a:miter/>
            <a:headEnd type="none" w="med" len="med"/>
            <a:tailEnd type="none" w="med" len="med"/>
          </a:ln>
        </p:spPr>
      </p:pic>
    </p:spTree>
  </p:cSld>
  <p:clrMapOvr>
    <a:masterClrMapping/>
  </p:clrMapOvr>
  <p:transition advTm="11100">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7889" name="图片 155649" descr="图4"/>
          <p:cNvPicPr>
            <a:picLocks noChangeAspect="1"/>
          </p:cNvPicPr>
          <p:nvPr/>
        </p:nvPicPr>
        <p:blipFill>
          <a:blip r:embed="rId1"/>
          <a:stretch>
            <a:fillRect/>
          </a:stretch>
        </p:blipFill>
        <p:spPr>
          <a:xfrm>
            <a:off x="838200" y="762000"/>
            <a:ext cx="7620000" cy="5486400"/>
          </a:xfrm>
          <a:prstGeom prst="rect">
            <a:avLst/>
          </a:prstGeom>
          <a:noFill/>
          <a:ln w="9525">
            <a:noFill/>
          </a:ln>
        </p:spPr>
      </p:pic>
      <p:pic>
        <p:nvPicPr>
          <p:cNvPr id="37890" name="图片 155650" descr="返回">
            <a:hlinkClick r:id="rId2" action="ppaction://hlinksldjump"/>
          </p:cNvPr>
          <p:cNvPicPr>
            <a:picLocks noChangeAspect="1"/>
          </p:cNvPicPr>
          <p:nvPr/>
        </p:nvPicPr>
        <p:blipFill>
          <a:blip r:embed="rId3"/>
          <a:stretch>
            <a:fillRect/>
          </a:stretch>
        </p:blipFill>
        <p:spPr>
          <a:xfrm>
            <a:off x="8101013" y="6324600"/>
            <a:ext cx="506412" cy="533400"/>
          </a:xfrm>
          <a:prstGeom prst="rect">
            <a:avLst/>
          </a:prstGeom>
          <a:noFill/>
          <a:ln w="15875" cap="flat" cmpd="sng">
            <a:solidFill>
              <a:srgbClr val="FF00FF"/>
            </a:solidFill>
            <a:prstDash val="solid"/>
            <a:miter/>
            <a:headEnd type="none" w="med" len="med"/>
            <a:tailEnd type="none" w="med" len="med"/>
          </a:ln>
        </p:spPr>
      </p:pic>
    </p:spTree>
  </p:cSld>
  <p:clrMapOvr>
    <a:masterClrMapping/>
  </p:clrMapOvr>
  <p:transition advTm="11100">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矩形 156673"/>
          <p:cNvSpPr/>
          <p:nvPr/>
        </p:nvSpPr>
        <p:spPr>
          <a:xfrm>
            <a:off x="2819400" y="914400"/>
            <a:ext cx="4273550" cy="460375"/>
          </a:xfrm>
          <a:prstGeom prst="rect">
            <a:avLst/>
          </a:prstGeom>
          <a:noFill/>
          <a:ln w="9525">
            <a:noFill/>
          </a:ln>
        </p:spPr>
        <p:txBody>
          <a:bodyPr anchor="t">
            <a:spAutoFit/>
          </a:bodyPr>
          <a:p>
            <a:pPr lvl="0" indent="0"/>
            <a:r>
              <a:rPr lang="zh-CN" altLang="en-US" sz="2400" b="0" baseline="0" dirty="0">
                <a:solidFill>
                  <a:srgbClr val="00FF00"/>
                </a:solidFill>
                <a:latin typeface="宋体" panose="02010600030101010101" pitchFamily="2" charset="-122"/>
                <a:ea typeface="宋体" panose="02010600030101010101" pitchFamily="2" charset="-122"/>
              </a:rPr>
              <a:t>表</a:t>
            </a:r>
            <a:r>
              <a:rPr lang="en-US" altLang="zh-CN" sz="2400" b="0" baseline="0" dirty="0">
                <a:solidFill>
                  <a:srgbClr val="00FF00"/>
                </a:solidFill>
                <a:latin typeface="宋体" panose="02010600030101010101" pitchFamily="2" charset="-122"/>
                <a:ea typeface="宋体" panose="02010600030101010101" pitchFamily="2" charset="-122"/>
              </a:rPr>
              <a:t>3</a:t>
            </a:r>
            <a:r>
              <a:rPr lang="zh-CN" altLang="en-US" sz="2400" b="0" baseline="0" dirty="0">
                <a:solidFill>
                  <a:srgbClr val="00FF00"/>
                </a:solidFill>
                <a:latin typeface="宋体" panose="02010600030101010101" pitchFamily="2" charset="-122"/>
                <a:ea typeface="宋体" panose="02010600030101010101" pitchFamily="2" charset="-122"/>
              </a:rPr>
              <a:t>.</a:t>
            </a:r>
            <a:r>
              <a:rPr lang="zh-CN" altLang="en-US" sz="2400" b="0" baseline="0" dirty="0">
                <a:solidFill>
                  <a:srgbClr val="00FF00"/>
                </a:solidFill>
                <a:latin typeface="Times New Roman" panose="02020603050405020304" pitchFamily="18" charset="0"/>
                <a:ea typeface="宋体" panose="02010600030101010101" pitchFamily="2" charset="-122"/>
              </a:rPr>
              <a:t>19  </a:t>
            </a:r>
            <a:r>
              <a:rPr lang="zh-CN" altLang="en-US" sz="2400" b="0" baseline="0" dirty="0">
                <a:solidFill>
                  <a:srgbClr val="00FF00"/>
                </a:solidFill>
                <a:latin typeface="宋体" panose="02010600030101010101" pitchFamily="2" charset="-122"/>
                <a:ea typeface="宋体" panose="02010600030101010101" pitchFamily="2" charset="-122"/>
              </a:rPr>
              <a:t>混凝土浇筑层厚度</a:t>
            </a:r>
            <a:r>
              <a:rPr lang="zh-CN" altLang="en-US" sz="2400" b="0" baseline="0" dirty="0">
                <a:solidFill>
                  <a:srgbClr val="00FF00"/>
                </a:solidFill>
                <a:latin typeface="Times New Roman" panose="02020603050405020304" pitchFamily="18" charset="0"/>
                <a:ea typeface="黑体" panose="02010609060101010101" pitchFamily="49" charset="-122"/>
              </a:rPr>
              <a:t> </a:t>
            </a:r>
            <a:endParaRPr lang="zh-CN" altLang="en-US" sz="2400" b="0" baseline="0" dirty="0">
              <a:solidFill>
                <a:srgbClr val="00FF00"/>
              </a:solidFill>
              <a:latin typeface="Times New Roman" panose="02020603050405020304" pitchFamily="18" charset="0"/>
              <a:ea typeface="宋体" panose="02010600030101010101" pitchFamily="2" charset="-122"/>
            </a:endParaRPr>
          </a:p>
        </p:txBody>
      </p:sp>
      <p:graphicFrame>
        <p:nvGraphicFramePr>
          <p:cNvPr id="156675" name="表格 156674"/>
          <p:cNvGraphicFramePr/>
          <p:nvPr/>
        </p:nvGraphicFramePr>
        <p:xfrm>
          <a:off x="468313" y="1773238"/>
          <a:ext cx="8229600" cy="3671888"/>
        </p:xfrm>
        <a:graphic>
          <a:graphicData uri="http://schemas.openxmlformats.org/drawingml/2006/table">
            <a:tbl>
              <a:tblPr/>
              <a:tblGrid>
                <a:gridCol w="838200"/>
                <a:gridCol w="1066800"/>
                <a:gridCol w="4343400"/>
                <a:gridCol w="1981200"/>
              </a:tblGrid>
              <a:tr h="603250">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lnSpc>
                          <a:spcPct val="110000"/>
                        </a:lnSpc>
                        <a:spcBef>
                          <a:spcPct val="5000"/>
                        </a:spcBef>
                        <a:buNone/>
                      </a:pPr>
                      <a:r>
                        <a:rPr lang="zh-CN" altLang="en-US" sz="1800">
                          <a:solidFill>
                            <a:schemeClr val="tx1"/>
                          </a:solidFill>
                          <a:latin typeface="宋体" panose="02010600030101010101" pitchFamily="2" charset="-122"/>
                          <a:ea typeface="宋体" panose="02010600030101010101" pitchFamily="2" charset="-122"/>
                        </a:rPr>
                        <a:t>项次</a:t>
                      </a:r>
                      <a:r>
                        <a:rPr lang="zh-CN" altLang="en-US" sz="1800">
                          <a:solidFill>
                            <a:schemeClr val="tx1"/>
                          </a:solidFill>
                          <a:ea typeface="宋体" panose="02010600030101010101" pitchFamily="2" charset="-122"/>
                        </a:rPr>
                        <a:t> </a:t>
                      </a:r>
                      <a:endParaRPr lang="zh-CN" altLang="en-US" sz="1800">
                        <a:solidFill>
                          <a:schemeClr val="tx1"/>
                        </a:solidFill>
                        <a:ea typeface="宋体" panose="02010600030101010101" pitchFamily="2" charset="-122"/>
                      </a:endParaRPr>
                    </a:p>
                  </a:txBody>
                  <a:tcPr vert="horz"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lnSpc>
                          <a:spcPct val="110000"/>
                        </a:lnSpc>
                        <a:spcBef>
                          <a:spcPct val="5000"/>
                        </a:spcBef>
                        <a:buNone/>
                      </a:pPr>
                      <a:r>
                        <a:rPr lang="zh-CN" altLang="en-US" sz="1800">
                          <a:solidFill>
                            <a:schemeClr val="tx1"/>
                          </a:solidFill>
                          <a:latin typeface="宋体" panose="02010600030101010101" pitchFamily="2" charset="-122"/>
                          <a:ea typeface="宋体" panose="02010600030101010101" pitchFamily="2" charset="-122"/>
                        </a:rPr>
                        <a:t>捣实混凝土的方法</a:t>
                      </a:r>
                      <a:r>
                        <a:rPr lang="zh-CN" altLang="en-US" sz="1800">
                          <a:solidFill>
                            <a:schemeClr val="tx1"/>
                          </a:solidFill>
                          <a:ea typeface="宋体" panose="02010600030101010101" pitchFamily="2" charset="-122"/>
                        </a:rPr>
                        <a:t> </a:t>
                      </a:r>
                      <a:endParaRPr lang="zh-CN" altLang="en-US" sz="180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lnSpc>
                          <a:spcPct val="110000"/>
                        </a:lnSpc>
                        <a:spcBef>
                          <a:spcPct val="5000"/>
                        </a:spcBef>
                        <a:buNone/>
                      </a:pPr>
                      <a:r>
                        <a:rPr lang="zh-CN" altLang="en-US" sz="1800" dirty="0">
                          <a:solidFill>
                            <a:schemeClr val="tx1"/>
                          </a:solidFill>
                          <a:latin typeface="宋体" panose="02010600030101010101" pitchFamily="2" charset="-122"/>
                          <a:ea typeface="宋体" panose="02010600030101010101" pitchFamily="2" charset="-122"/>
                        </a:rPr>
                        <a:t>浇筑层厚度</a:t>
                      </a:r>
                      <a:r>
                        <a:rPr lang="zh-CN" altLang="en-US" sz="1800" dirty="0">
                          <a:solidFill>
                            <a:schemeClr val="tx1"/>
                          </a:solidFill>
                          <a:ea typeface="宋体" panose="02010600030101010101" pitchFamily="2" charset="-122"/>
                        </a:rPr>
                        <a:t>(</a:t>
                      </a:r>
                      <a:r>
                        <a:rPr lang="en-US" altLang="x-none" sz="1800" dirty="0">
                          <a:solidFill>
                            <a:schemeClr val="tx1"/>
                          </a:solidFill>
                          <a:ea typeface="宋体" panose="02010600030101010101" pitchFamily="2" charset="-122"/>
                        </a:rPr>
                        <a:t>mm) </a:t>
                      </a:r>
                      <a:endParaRPr lang="zh-CN" altLang="en-US" sz="1800" dirty="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23900">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lnSpc>
                          <a:spcPct val="110000"/>
                        </a:lnSpc>
                        <a:spcBef>
                          <a:spcPct val="5000"/>
                        </a:spcBef>
                        <a:buNone/>
                      </a:pPr>
                      <a:r>
                        <a:rPr lang="en-US" altLang="zh-CN" sz="1800">
                          <a:solidFill>
                            <a:schemeClr val="tx1"/>
                          </a:solidFill>
                          <a:ea typeface="宋体" panose="02010600030101010101" pitchFamily="2" charset="-122"/>
                        </a:rPr>
                        <a:t>1</a:t>
                      </a:r>
                      <a:endParaRPr lang="en-US" altLang="zh-CN" sz="1800">
                        <a:solidFill>
                          <a:schemeClr val="tx1"/>
                        </a:solidFill>
                        <a:ea typeface="宋体" panose="02010600030101010101" pitchFamily="2" charset="-122"/>
                      </a:endParaRPr>
                    </a:p>
                  </a:txBody>
                  <a:tcPr vert="horz"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lnSpc>
                          <a:spcPct val="110000"/>
                        </a:lnSpc>
                        <a:spcBef>
                          <a:spcPct val="5000"/>
                        </a:spcBef>
                        <a:buNone/>
                      </a:pPr>
                      <a:r>
                        <a:rPr lang="zh-CN" altLang="en-US" sz="1800">
                          <a:solidFill>
                            <a:schemeClr val="tx1"/>
                          </a:solidFill>
                          <a:latin typeface="宋体" panose="02010600030101010101" pitchFamily="2" charset="-122"/>
                          <a:ea typeface="宋体" panose="02010600030101010101" pitchFamily="2" charset="-122"/>
                        </a:rPr>
                        <a:t>插入式振捣</a:t>
                      </a:r>
                      <a:r>
                        <a:rPr lang="zh-CN" altLang="en-US" sz="1800">
                          <a:solidFill>
                            <a:schemeClr val="tx1"/>
                          </a:solidFill>
                          <a:ea typeface="宋体" panose="02010600030101010101" pitchFamily="2" charset="-122"/>
                        </a:rPr>
                        <a:t> </a:t>
                      </a:r>
                      <a:endParaRPr lang="zh-CN" altLang="en-US" sz="180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lnSpc>
                          <a:spcPct val="110000"/>
                        </a:lnSpc>
                        <a:spcBef>
                          <a:spcPct val="5000"/>
                        </a:spcBef>
                        <a:buNone/>
                      </a:pPr>
                      <a:r>
                        <a:rPr lang="zh-CN" altLang="en-US" sz="1800">
                          <a:solidFill>
                            <a:schemeClr val="tx1"/>
                          </a:solidFill>
                          <a:latin typeface="宋体" panose="02010600030101010101" pitchFamily="2" charset="-122"/>
                          <a:ea typeface="宋体" panose="02010600030101010101" pitchFamily="2" charset="-122"/>
                        </a:rPr>
                        <a:t>振捣器作用部分长度的</a:t>
                      </a:r>
                      <a:r>
                        <a:rPr lang="en-US" altLang="zh-CN" sz="1800">
                          <a:solidFill>
                            <a:schemeClr val="tx1"/>
                          </a:solidFill>
                          <a:ea typeface="宋体" panose="02010600030101010101" pitchFamily="2" charset="-122"/>
                        </a:rPr>
                        <a:t>1</a:t>
                      </a:r>
                      <a:r>
                        <a:rPr lang="en-US" altLang="zh-CN" sz="1800">
                          <a:solidFill>
                            <a:schemeClr val="tx1"/>
                          </a:solidFill>
                          <a:latin typeface="宋体" panose="02010600030101010101" pitchFamily="2" charset="-122"/>
                          <a:ea typeface="宋体" panose="02010600030101010101" pitchFamily="2" charset="-122"/>
                        </a:rPr>
                        <a:t>.</a:t>
                      </a:r>
                      <a:r>
                        <a:rPr lang="en-US" altLang="zh-CN" sz="1800">
                          <a:solidFill>
                            <a:schemeClr val="tx1"/>
                          </a:solidFill>
                          <a:ea typeface="宋体" panose="02010600030101010101" pitchFamily="2" charset="-122"/>
                        </a:rPr>
                        <a:t>25</a:t>
                      </a:r>
                      <a:r>
                        <a:rPr lang="zh-CN" altLang="en-US" sz="1800">
                          <a:solidFill>
                            <a:schemeClr val="tx1"/>
                          </a:solidFill>
                          <a:latin typeface="宋体" panose="02010600030101010101" pitchFamily="2" charset="-122"/>
                          <a:ea typeface="宋体" panose="02010600030101010101" pitchFamily="2" charset="-122"/>
                        </a:rPr>
                        <a:t>倍</a:t>
                      </a:r>
                      <a:r>
                        <a:rPr lang="zh-CN" altLang="en-US" sz="1800">
                          <a:solidFill>
                            <a:schemeClr val="tx1"/>
                          </a:solidFill>
                          <a:ea typeface="宋体" panose="02010600030101010101" pitchFamily="2" charset="-122"/>
                        </a:rPr>
                        <a:t> </a:t>
                      </a:r>
                      <a:endParaRPr lang="zh-CN" altLang="en-US" sz="180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39750">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lnSpc>
                          <a:spcPct val="110000"/>
                        </a:lnSpc>
                        <a:spcBef>
                          <a:spcPct val="5000"/>
                        </a:spcBef>
                        <a:buNone/>
                      </a:pPr>
                      <a:r>
                        <a:rPr lang="en-US" altLang="zh-CN" sz="1800">
                          <a:solidFill>
                            <a:schemeClr val="tx1"/>
                          </a:solidFill>
                          <a:ea typeface="宋体" panose="02010600030101010101" pitchFamily="2" charset="-122"/>
                        </a:rPr>
                        <a:t>2</a:t>
                      </a:r>
                      <a:endParaRPr lang="en-US" altLang="zh-CN" sz="1800">
                        <a:solidFill>
                          <a:schemeClr val="tx1"/>
                        </a:solidFill>
                        <a:ea typeface="宋体" panose="02010600030101010101" pitchFamily="2" charset="-122"/>
                      </a:endParaRPr>
                    </a:p>
                  </a:txBody>
                  <a:tcPr vert="horz"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lnSpc>
                          <a:spcPct val="110000"/>
                        </a:lnSpc>
                        <a:spcBef>
                          <a:spcPct val="5000"/>
                        </a:spcBef>
                        <a:buNone/>
                      </a:pPr>
                      <a:r>
                        <a:rPr lang="zh-CN" altLang="en-US" sz="1800">
                          <a:solidFill>
                            <a:schemeClr val="tx1"/>
                          </a:solidFill>
                          <a:latin typeface="宋体" panose="02010600030101010101" pitchFamily="2" charset="-122"/>
                          <a:ea typeface="宋体" panose="02010600030101010101" pitchFamily="2" charset="-122"/>
                        </a:rPr>
                        <a:t>表面振动</a:t>
                      </a:r>
                      <a:r>
                        <a:rPr lang="zh-CN" altLang="en-US" sz="1800">
                          <a:solidFill>
                            <a:schemeClr val="tx1"/>
                          </a:solidFill>
                          <a:ea typeface="宋体" panose="02010600030101010101" pitchFamily="2" charset="-122"/>
                        </a:rPr>
                        <a:t> </a:t>
                      </a:r>
                      <a:endParaRPr lang="zh-CN" altLang="en-US" sz="180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lnSpc>
                          <a:spcPct val="110000"/>
                        </a:lnSpc>
                        <a:spcBef>
                          <a:spcPct val="5000"/>
                        </a:spcBef>
                        <a:buNone/>
                      </a:pPr>
                      <a:r>
                        <a:rPr lang="en-US" altLang="zh-CN" sz="1800">
                          <a:solidFill>
                            <a:schemeClr val="tx1"/>
                          </a:solidFill>
                          <a:ea typeface="宋体" panose="02010600030101010101" pitchFamily="2" charset="-122"/>
                        </a:rPr>
                        <a:t>200</a:t>
                      </a:r>
                      <a:endParaRPr lang="en-US" altLang="zh-CN" sz="180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066800">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lnSpc>
                          <a:spcPct val="110000"/>
                        </a:lnSpc>
                        <a:spcBef>
                          <a:spcPct val="5000"/>
                        </a:spcBef>
                        <a:buNone/>
                      </a:pPr>
                      <a:r>
                        <a:rPr lang="en-US" altLang="zh-CN" sz="1800">
                          <a:solidFill>
                            <a:schemeClr val="tx1"/>
                          </a:solidFill>
                          <a:ea typeface="宋体" panose="02010600030101010101" pitchFamily="2" charset="-122"/>
                        </a:rPr>
                        <a:t>3</a:t>
                      </a:r>
                      <a:endParaRPr lang="en-US" altLang="zh-CN" sz="1800">
                        <a:solidFill>
                          <a:schemeClr val="tx1"/>
                        </a:solidFill>
                        <a:ea typeface="宋体" panose="02010600030101010101" pitchFamily="2" charset="-122"/>
                      </a:endParaRPr>
                    </a:p>
                  </a:txBody>
                  <a:tcPr vert="horz"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lnSpc>
                          <a:spcPct val="110000"/>
                        </a:lnSpc>
                        <a:spcBef>
                          <a:spcPct val="5000"/>
                        </a:spcBef>
                        <a:buNone/>
                      </a:pPr>
                      <a:r>
                        <a:rPr lang="zh-CN" altLang="en-US" sz="1800">
                          <a:solidFill>
                            <a:schemeClr val="tx1"/>
                          </a:solidFill>
                          <a:latin typeface="宋体" panose="02010600030101010101" pitchFamily="2" charset="-122"/>
                          <a:ea typeface="宋体" panose="02010600030101010101" pitchFamily="2" charset="-122"/>
                        </a:rPr>
                        <a:t>人工捣固</a:t>
                      </a:r>
                      <a:r>
                        <a:rPr lang="zh-CN" altLang="en-US" sz="1800">
                          <a:solidFill>
                            <a:schemeClr val="tx1"/>
                          </a:solidFill>
                          <a:ea typeface="宋体" panose="02010600030101010101" pitchFamily="2" charset="-122"/>
                        </a:rPr>
                        <a:t> </a:t>
                      </a:r>
                      <a:endParaRPr lang="zh-CN" altLang="en-US" sz="180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lnSpc>
                          <a:spcPct val="110000"/>
                        </a:lnSpc>
                        <a:spcBef>
                          <a:spcPct val="5000"/>
                        </a:spcBef>
                        <a:buNone/>
                      </a:pPr>
                      <a:r>
                        <a:rPr lang="zh-CN" altLang="en-US" sz="1800">
                          <a:solidFill>
                            <a:schemeClr val="tx1"/>
                          </a:solidFill>
                          <a:latin typeface="宋体" panose="02010600030101010101" pitchFamily="2" charset="-122"/>
                          <a:ea typeface="宋体" panose="02010600030101010101" pitchFamily="2" charset="-122"/>
                        </a:rPr>
                        <a:t>在基础、无筋混凝土或配筋稀疏的结构中</a:t>
                      </a:r>
                      <a:r>
                        <a:rPr lang="zh-CN" altLang="en-US" sz="1800">
                          <a:solidFill>
                            <a:schemeClr val="tx1"/>
                          </a:solidFill>
                          <a:ea typeface="宋体" panose="02010600030101010101" pitchFamily="2" charset="-122"/>
                        </a:rPr>
                        <a:t> </a:t>
                      </a:r>
                      <a:endParaRPr lang="zh-CN" altLang="en-US" sz="1800">
                        <a:solidFill>
                          <a:schemeClr val="tx1"/>
                        </a:solidFill>
                        <a:ea typeface="宋体" panose="02010600030101010101" pitchFamily="2" charset="-122"/>
                      </a:endParaRPr>
                    </a:p>
                    <a:p>
                      <a:pPr marL="0" lvl="0" indent="0" algn="ctr">
                        <a:lnSpc>
                          <a:spcPct val="110000"/>
                        </a:lnSpc>
                        <a:spcBef>
                          <a:spcPct val="5000"/>
                        </a:spcBef>
                        <a:buNone/>
                      </a:pPr>
                      <a:r>
                        <a:rPr lang="zh-CN" altLang="en-US" sz="1800">
                          <a:solidFill>
                            <a:schemeClr val="tx1"/>
                          </a:solidFill>
                          <a:latin typeface="宋体" panose="02010600030101010101" pitchFamily="2" charset="-122"/>
                          <a:ea typeface="宋体" panose="02010600030101010101" pitchFamily="2" charset="-122"/>
                        </a:rPr>
                        <a:t>在梁、墙板、柱结构中</a:t>
                      </a:r>
                      <a:r>
                        <a:rPr lang="zh-CN" altLang="en-US" sz="1800">
                          <a:solidFill>
                            <a:schemeClr val="tx1"/>
                          </a:solidFill>
                          <a:ea typeface="宋体" panose="02010600030101010101" pitchFamily="2" charset="-122"/>
                        </a:rPr>
                        <a:t> </a:t>
                      </a:r>
                      <a:endParaRPr lang="zh-CN" altLang="en-US" sz="1800">
                        <a:solidFill>
                          <a:schemeClr val="tx1"/>
                        </a:solidFill>
                        <a:ea typeface="宋体" panose="02010600030101010101" pitchFamily="2" charset="-122"/>
                      </a:endParaRPr>
                    </a:p>
                    <a:p>
                      <a:pPr marL="0" lvl="0" indent="0" algn="ctr">
                        <a:lnSpc>
                          <a:spcPct val="110000"/>
                        </a:lnSpc>
                        <a:spcBef>
                          <a:spcPct val="5000"/>
                        </a:spcBef>
                        <a:buNone/>
                      </a:pPr>
                      <a:r>
                        <a:rPr lang="zh-CN" altLang="en-US" sz="1800">
                          <a:solidFill>
                            <a:schemeClr val="tx1"/>
                          </a:solidFill>
                          <a:latin typeface="宋体" panose="02010600030101010101" pitchFamily="2" charset="-122"/>
                          <a:ea typeface="宋体" panose="02010600030101010101" pitchFamily="2" charset="-122"/>
                        </a:rPr>
                        <a:t>在配筋密列的结构中</a:t>
                      </a:r>
                      <a:r>
                        <a:rPr lang="zh-CN" altLang="en-US" sz="1800">
                          <a:solidFill>
                            <a:schemeClr val="tx1"/>
                          </a:solidFill>
                          <a:ea typeface="宋体" panose="02010600030101010101" pitchFamily="2" charset="-122"/>
                        </a:rPr>
                        <a:t> </a:t>
                      </a:r>
                      <a:endParaRPr lang="zh-CN" altLang="en-US" sz="180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lnSpc>
                          <a:spcPct val="110000"/>
                        </a:lnSpc>
                        <a:spcBef>
                          <a:spcPct val="5000"/>
                        </a:spcBef>
                        <a:buNone/>
                      </a:pPr>
                      <a:r>
                        <a:rPr lang="en-US" altLang="zh-CN" sz="1800">
                          <a:solidFill>
                            <a:schemeClr val="tx1"/>
                          </a:solidFill>
                          <a:ea typeface="宋体" panose="02010600030101010101" pitchFamily="2" charset="-122"/>
                        </a:rPr>
                        <a:t>250</a:t>
                      </a:r>
                      <a:endParaRPr lang="en-US" altLang="zh-CN" sz="1800">
                        <a:solidFill>
                          <a:schemeClr val="tx1"/>
                        </a:solidFill>
                        <a:ea typeface="宋体" panose="02010600030101010101" pitchFamily="2" charset="-122"/>
                      </a:endParaRPr>
                    </a:p>
                    <a:p>
                      <a:pPr marL="0" lvl="0" indent="0" algn="ctr">
                        <a:lnSpc>
                          <a:spcPct val="110000"/>
                        </a:lnSpc>
                        <a:spcBef>
                          <a:spcPct val="5000"/>
                        </a:spcBef>
                        <a:buNone/>
                      </a:pPr>
                      <a:r>
                        <a:rPr lang="en-US" altLang="zh-CN" sz="1800">
                          <a:solidFill>
                            <a:schemeClr val="tx1"/>
                          </a:solidFill>
                          <a:ea typeface="宋体" panose="02010600030101010101" pitchFamily="2" charset="-122"/>
                        </a:rPr>
                        <a:t>200</a:t>
                      </a:r>
                      <a:endParaRPr lang="en-US" altLang="zh-CN" sz="1800">
                        <a:solidFill>
                          <a:schemeClr val="tx1"/>
                        </a:solidFill>
                        <a:ea typeface="宋体" panose="02010600030101010101" pitchFamily="2" charset="-122"/>
                      </a:endParaRPr>
                    </a:p>
                    <a:p>
                      <a:pPr marL="0" lvl="0" indent="0" algn="ctr">
                        <a:lnSpc>
                          <a:spcPct val="110000"/>
                        </a:lnSpc>
                        <a:spcBef>
                          <a:spcPct val="5000"/>
                        </a:spcBef>
                        <a:buNone/>
                      </a:pPr>
                      <a:r>
                        <a:rPr lang="en-US" altLang="zh-CN" sz="1800">
                          <a:solidFill>
                            <a:schemeClr val="tx1"/>
                          </a:solidFill>
                          <a:ea typeface="宋体" panose="02010600030101010101" pitchFamily="2" charset="-122"/>
                        </a:rPr>
                        <a:t>150</a:t>
                      </a:r>
                      <a:endParaRPr lang="en-US" altLang="zh-CN" sz="180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38188">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lnSpc>
                          <a:spcPct val="110000"/>
                        </a:lnSpc>
                        <a:spcBef>
                          <a:spcPct val="5000"/>
                        </a:spcBef>
                        <a:buNone/>
                      </a:pPr>
                      <a:r>
                        <a:rPr lang="en-US" altLang="zh-CN" sz="1800">
                          <a:solidFill>
                            <a:schemeClr val="tx1"/>
                          </a:solidFill>
                          <a:ea typeface="宋体" panose="02010600030101010101" pitchFamily="2" charset="-122"/>
                        </a:rPr>
                        <a:t>4</a:t>
                      </a:r>
                      <a:endParaRPr lang="en-US" altLang="zh-CN" sz="1800">
                        <a:solidFill>
                          <a:schemeClr val="tx1"/>
                        </a:solidFill>
                        <a:ea typeface="宋体" panose="02010600030101010101" pitchFamily="2" charset="-122"/>
                      </a:endParaRPr>
                    </a:p>
                  </a:txBody>
                  <a:tcPr vert="horz"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lnSpc>
                          <a:spcPct val="110000"/>
                        </a:lnSpc>
                        <a:spcBef>
                          <a:spcPct val="5000"/>
                        </a:spcBef>
                        <a:buNone/>
                      </a:pPr>
                      <a:r>
                        <a:rPr lang="zh-CN" altLang="en-US" sz="1800">
                          <a:solidFill>
                            <a:schemeClr val="tx1"/>
                          </a:solidFill>
                          <a:latin typeface="宋体" panose="02010600030101010101" pitchFamily="2" charset="-122"/>
                          <a:ea typeface="宋体" panose="02010600030101010101" pitchFamily="2" charset="-122"/>
                        </a:rPr>
                        <a:t>轻骨料</a:t>
                      </a:r>
                      <a:r>
                        <a:rPr lang="zh-CN" altLang="en-US" sz="1800">
                          <a:solidFill>
                            <a:schemeClr val="tx1"/>
                          </a:solidFill>
                          <a:ea typeface="宋体" panose="02010600030101010101" pitchFamily="2" charset="-122"/>
                        </a:rPr>
                        <a:t> </a:t>
                      </a:r>
                      <a:endParaRPr lang="zh-CN" altLang="en-US" sz="1800">
                        <a:solidFill>
                          <a:schemeClr val="tx1"/>
                        </a:solidFill>
                        <a:ea typeface="宋体" panose="02010600030101010101" pitchFamily="2" charset="-122"/>
                      </a:endParaRPr>
                    </a:p>
                    <a:p>
                      <a:pPr marL="0" lvl="0" indent="0" algn="ctr">
                        <a:lnSpc>
                          <a:spcPct val="110000"/>
                        </a:lnSpc>
                        <a:spcBef>
                          <a:spcPct val="5000"/>
                        </a:spcBef>
                        <a:buNone/>
                      </a:pPr>
                      <a:r>
                        <a:rPr lang="zh-CN" altLang="en-US" sz="1800">
                          <a:solidFill>
                            <a:schemeClr val="tx1"/>
                          </a:solidFill>
                          <a:latin typeface="宋体" panose="02010600030101010101" pitchFamily="2" charset="-122"/>
                          <a:ea typeface="宋体" panose="02010600030101010101" pitchFamily="2" charset="-122"/>
                        </a:rPr>
                        <a:t>混凝土</a:t>
                      </a:r>
                      <a:r>
                        <a:rPr lang="zh-CN" altLang="en-US" sz="1800">
                          <a:solidFill>
                            <a:schemeClr val="tx1"/>
                          </a:solidFill>
                          <a:ea typeface="宋体" panose="02010600030101010101" pitchFamily="2" charset="-122"/>
                        </a:rPr>
                        <a:t> </a:t>
                      </a:r>
                      <a:endParaRPr lang="zh-CN" altLang="en-US" sz="180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lnSpc>
                          <a:spcPct val="110000"/>
                        </a:lnSpc>
                        <a:spcBef>
                          <a:spcPct val="5000"/>
                        </a:spcBef>
                        <a:buNone/>
                      </a:pPr>
                      <a:r>
                        <a:rPr lang="zh-CN" altLang="en-US" sz="1800">
                          <a:solidFill>
                            <a:schemeClr val="tx1"/>
                          </a:solidFill>
                          <a:latin typeface="宋体" panose="02010600030101010101" pitchFamily="2" charset="-122"/>
                          <a:ea typeface="宋体" panose="02010600030101010101" pitchFamily="2" charset="-122"/>
                        </a:rPr>
                        <a:t>插入式振捣器</a:t>
                      </a:r>
                      <a:r>
                        <a:rPr lang="zh-CN" altLang="en-US" sz="1800">
                          <a:solidFill>
                            <a:schemeClr val="tx1"/>
                          </a:solidFill>
                          <a:ea typeface="宋体" panose="02010600030101010101" pitchFamily="2" charset="-122"/>
                        </a:rPr>
                        <a:t> </a:t>
                      </a:r>
                      <a:endParaRPr lang="zh-CN" altLang="en-US" sz="1800">
                        <a:solidFill>
                          <a:schemeClr val="tx1"/>
                        </a:solidFill>
                        <a:ea typeface="宋体" panose="02010600030101010101" pitchFamily="2" charset="-122"/>
                      </a:endParaRPr>
                    </a:p>
                    <a:p>
                      <a:pPr marL="0" lvl="0" indent="0" algn="ctr">
                        <a:lnSpc>
                          <a:spcPct val="110000"/>
                        </a:lnSpc>
                        <a:spcBef>
                          <a:spcPct val="5000"/>
                        </a:spcBef>
                        <a:buNone/>
                      </a:pPr>
                      <a:r>
                        <a:rPr lang="zh-CN" altLang="en-US" sz="1800">
                          <a:solidFill>
                            <a:schemeClr val="tx1"/>
                          </a:solidFill>
                          <a:latin typeface="宋体" panose="02010600030101010101" pitchFamily="2" charset="-122"/>
                          <a:ea typeface="宋体" panose="02010600030101010101" pitchFamily="2" charset="-122"/>
                        </a:rPr>
                        <a:t>表面振动</a:t>
                      </a:r>
                      <a:r>
                        <a:rPr lang="en-US" altLang="zh-CN" sz="1800">
                          <a:solidFill>
                            <a:schemeClr val="tx1"/>
                          </a:solidFill>
                          <a:ea typeface="宋体" panose="02010600030101010101" pitchFamily="2" charset="-122"/>
                        </a:rPr>
                        <a:t>(</a:t>
                      </a:r>
                      <a:r>
                        <a:rPr lang="zh-CN" altLang="en-US" sz="1800">
                          <a:solidFill>
                            <a:schemeClr val="tx1"/>
                          </a:solidFill>
                          <a:latin typeface="宋体" panose="02010600030101010101" pitchFamily="2" charset="-122"/>
                          <a:ea typeface="宋体" panose="02010600030101010101" pitchFamily="2" charset="-122"/>
                        </a:rPr>
                        <a:t>振动时须加荷</a:t>
                      </a:r>
                      <a:r>
                        <a:rPr lang="en-US" altLang="zh-CN" sz="1800">
                          <a:solidFill>
                            <a:schemeClr val="tx1"/>
                          </a:solidFill>
                          <a:ea typeface="宋体" panose="02010600030101010101" pitchFamily="2" charset="-122"/>
                        </a:rPr>
                        <a:t>) </a:t>
                      </a:r>
                      <a:endParaRPr lang="en-US" altLang="zh-CN" sz="180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lnSpc>
                          <a:spcPct val="110000"/>
                        </a:lnSpc>
                        <a:spcBef>
                          <a:spcPct val="5000"/>
                        </a:spcBef>
                        <a:buNone/>
                      </a:pPr>
                      <a:r>
                        <a:rPr lang="en-US" altLang="zh-CN" sz="1800">
                          <a:solidFill>
                            <a:schemeClr val="tx1"/>
                          </a:solidFill>
                          <a:ea typeface="宋体" panose="02010600030101010101" pitchFamily="2" charset="-122"/>
                        </a:rPr>
                        <a:t>300</a:t>
                      </a:r>
                      <a:endParaRPr lang="en-US" altLang="zh-CN" sz="1800">
                        <a:solidFill>
                          <a:schemeClr val="tx1"/>
                        </a:solidFill>
                        <a:ea typeface="宋体" panose="02010600030101010101" pitchFamily="2" charset="-122"/>
                      </a:endParaRPr>
                    </a:p>
                    <a:p>
                      <a:pPr marL="0" lvl="0" indent="0" algn="ctr">
                        <a:lnSpc>
                          <a:spcPct val="110000"/>
                        </a:lnSpc>
                        <a:spcBef>
                          <a:spcPct val="5000"/>
                        </a:spcBef>
                        <a:buNone/>
                      </a:pPr>
                      <a:r>
                        <a:rPr lang="en-US" altLang="zh-CN" sz="1800">
                          <a:solidFill>
                            <a:schemeClr val="tx1"/>
                          </a:solidFill>
                          <a:ea typeface="宋体" panose="02010600030101010101" pitchFamily="2" charset="-122"/>
                        </a:rPr>
                        <a:t>200</a:t>
                      </a:r>
                      <a:endParaRPr lang="en-US" altLang="zh-CN" sz="180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pic>
        <p:nvPicPr>
          <p:cNvPr id="38943" name="图片 156703" descr="返回">
            <a:hlinkClick r:id="rId1" action="ppaction://hlinksldjump"/>
          </p:cNvPr>
          <p:cNvPicPr>
            <a:picLocks noChangeAspect="1"/>
          </p:cNvPicPr>
          <p:nvPr/>
        </p:nvPicPr>
        <p:blipFill>
          <a:blip r:embed="rId2"/>
          <a:stretch>
            <a:fillRect/>
          </a:stretch>
        </p:blipFill>
        <p:spPr>
          <a:xfrm>
            <a:off x="8101013" y="6324600"/>
            <a:ext cx="506412" cy="533400"/>
          </a:xfrm>
          <a:prstGeom prst="rect">
            <a:avLst/>
          </a:prstGeom>
          <a:noFill/>
          <a:ln w="15875" cap="flat" cmpd="sng">
            <a:solidFill>
              <a:srgbClr val="FF00FF"/>
            </a:solidFill>
            <a:prstDash val="solid"/>
            <a:miter/>
            <a:headEnd type="none" w="med" len="med"/>
            <a:tailEnd type="none" w="med" len="med"/>
          </a:ln>
        </p:spPr>
      </p:pic>
    </p:spTree>
  </p:cSld>
  <p:clrMapOvr>
    <a:masterClrMapping/>
  </p:clrMapOvr>
  <p:transition advTm="11100">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矩形 157697"/>
          <p:cNvSpPr/>
          <p:nvPr/>
        </p:nvSpPr>
        <p:spPr>
          <a:xfrm>
            <a:off x="684213" y="117475"/>
            <a:ext cx="7391400" cy="3382963"/>
          </a:xfrm>
          <a:prstGeom prst="rect">
            <a:avLst/>
          </a:prstGeom>
          <a:noFill/>
          <a:ln w="9525">
            <a:noFill/>
          </a:ln>
        </p:spPr>
        <p:txBody>
          <a:bodyPr anchor="t"/>
          <a:p>
            <a:pPr lvl="0" indent="0" algn="just">
              <a:lnSpc>
                <a:spcPct val="160000"/>
              </a:lnSpc>
              <a:spcBef>
                <a:spcPct val="20000"/>
              </a:spcBef>
              <a:buClr>
                <a:srgbClr val="FFFF66"/>
              </a:buClr>
              <a:buSzPct val="120000"/>
              <a:buFont typeface="Wingdings" panose="05000000000000000000" pitchFamily="2" charset="2"/>
              <a:buNone/>
            </a:pPr>
            <a:r>
              <a:rPr lang="zh-CN" altLang="en-US" sz="2400" b="0" baseline="0" dirty="0">
                <a:latin typeface="宋体" panose="02010600030101010101" pitchFamily="2" charset="-122"/>
                <a:ea typeface="宋体" panose="02010600030101010101" pitchFamily="2" charset="-122"/>
              </a:rPr>
              <a:t>(2) </a:t>
            </a:r>
            <a:r>
              <a:rPr lang="zh-CN" altLang="en-US" sz="2400" b="0" baseline="0" dirty="0">
                <a:latin typeface="Times New Roman" panose="02020603050405020304" pitchFamily="18" charset="0"/>
                <a:ea typeface="宋体" panose="02010600030101010101" pitchFamily="2" charset="-122"/>
              </a:rPr>
              <a:t>施工缝的留设与处理</a:t>
            </a:r>
            <a:r>
              <a:rPr lang="zh-CN" altLang="en-US" sz="2400" b="0" baseline="0" dirty="0">
                <a:latin typeface="宋体" panose="02010600030101010101" pitchFamily="2" charset="-122"/>
                <a:ea typeface="宋体" panose="02010600030101010101" pitchFamily="2" charset="-122"/>
              </a:rPr>
              <a:t> </a:t>
            </a:r>
            <a:endParaRPr lang="zh-CN" altLang="en-US" sz="2400" b="0" baseline="0" dirty="0">
              <a:latin typeface="宋体" panose="02010600030101010101" pitchFamily="2" charset="-122"/>
              <a:ea typeface="宋体" panose="02010600030101010101" pitchFamily="2" charset="-122"/>
            </a:endParaRPr>
          </a:p>
          <a:p>
            <a:pPr lvl="0" indent="0" algn="just">
              <a:lnSpc>
                <a:spcPct val="160000"/>
              </a:lnSpc>
              <a:spcBef>
                <a:spcPct val="20000"/>
              </a:spcBef>
              <a:buClr>
                <a:srgbClr val="FFFF66"/>
              </a:buClr>
              <a:buSzPct val="120000"/>
              <a:buFont typeface="Wingdings" panose="05000000000000000000" pitchFamily="2" charset="2"/>
              <a:buNone/>
            </a:pPr>
            <a:r>
              <a:rPr lang="zh-CN" altLang="en-US" sz="2400" b="0" baseline="0" dirty="0">
                <a:solidFill>
                  <a:schemeClr val="tx1"/>
                </a:solidFill>
                <a:latin typeface="宋体" panose="02010600030101010101" pitchFamily="2" charset="-122"/>
                <a:ea typeface="Courier New" panose="02070309020205020404" pitchFamily="49" charset="0"/>
              </a:rPr>
              <a:t>    如果由于技术或施工组织上的原因，不能对混凝土结构一次连续浇筑完毕，而必须停歇较长的时间，其停歇时间已超过混凝土的初凝时间，致使混凝土已初凝；当继续浇混凝土时，形</a:t>
            </a:r>
            <a:r>
              <a:rPr lang="zh-CN" altLang="en-US" sz="2400" b="0" baseline="0" dirty="0">
                <a:solidFill>
                  <a:schemeClr val="tx1"/>
                </a:solidFill>
                <a:latin typeface="Times New Roman" panose="02020603050405020304" pitchFamily="18" charset="0"/>
                <a:ea typeface="宋体" panose="02010600030101010101" pitchFamily="2" charset="-122"/>
              </a:rPr>
              <a:t>成了接缝，即为</a:t>
            </a:r>
            <a:r>
              <a:rPr lang="zh-CN" altLang="en-US" sz="2400" baseline="0" dirty="0">
                <a:latin typeface="Times New Roman" panose="02020603050405020304" pitchFamily="18" charset="0"/>
                <a:ea typeface="宋体" panose="02010600030101010101" pitchFamily="2" charset="-122"/>
              </a:rPr>
              <a:t>施工缝</a:t>
            </a:r>
            <a:r>
              <a:rPr lang="zh-CN" altLang="en-US" sz="2400" b="0" baseline="0" dirty="0">
                <a:solidFill>
                  <a:schemeClr val="tx1"/>
                </a:solidFill>
                <a:latin typeface="Times New Roman" panose="02020603050405020304" pitchFamily="18" charset="0"/>
                <a:ea typeface="宋体" panose="02010600030101010101" pitchFamily="2" charset="-122"/>
              </a:rPr>
              <a:t>。</a:t>
            </a:r>
            <a:r>
              <a:rPr lang="zh-CN" altLang="en-US" sz="2400" b="0" baseline="0" dirty="0">
                <a:solidFill>
                  <a:schemeClr val="tx1"/>
                </a:solidFill>
                <a:latin typeface="宋体" panose="02010600030101010101" pitchFamily="2" charset="-122"/>
                <a:ea typeface="Courier New" panose="02070309020205020404" pitchFamily="49" charset="0"/>
              </a:rPr>
              <a:t> </a:t>
            </a:r>
            <a:endParaRPr lang="zh-CN" altLang="en-US" sz="2400" b="0" baseline="0" dirty="0">
              <a:solidFill>
                <a:schemeClr val="tx1"/>
              </a:solidFill>
              <a:latin typeface="宋体" panose="02010600030101010101" pitchFamily="2" charset="-122"/>
              <a:ea typeface="Courier New" panose="02070309020205020404" pitchFamily="49" charset="0"/>
            </a:endParaRPr>
          </a:p>
        </p:txBody>
      </p:sp>
      <p:sp>
        <p:nvSpPr>
          <p:cNvPr id="39938" name="矩形 157698"/>
          <p:cNvSpPr/>
          <p:nvPr/>
        </p:nvSpPr>
        <p:spPr>
          <a:xfrm>
            <a:off x="755650" y="3429000"/>
            <a:ext cx="7391400" cy="3384550"/>
          </a:xfrm>
          <a:prstGeom prst="rect">
            <a:avLst/>
          </a:prstGeom>
          <a:noFill/>
          <a:ln w="9525">
            <a:noFill/>
          </a:ln>
        </p:spPr>
        <p:txBody>
          <a:bodyPr wrap="square" anchor="t"/>
          <a:p>
            <a:pPr lvl="0" indent="0" algn="just">
              <a:lnSpc>
                <a:spcPct val="160000"/>
              </a:lnSpc>
              <a:spcBef>
                <a:spcPct val="20000"/>
              </a:spcBef>
              <a:buClr>
                <a:srgbClr val="FFFF66"/>
              </a:buClr>
              <a:buSzPct val="120000"/>
              <a:buFont typeface="Wingdings" panose="05000000000000000000" pitchFamily="2" charset="2"/>
              <a:buNone/>
            </a:pPr>
            <a:r>
              <a:rPr lang="zh-CN" altLang="en-US" sz="2400" b="0" baseline="0" dirty="0">
                <a:latin typeface="宋体" panose="02010600030101010101" pitchFamily="2" charset="-122"/>
                <a:ea typeface="宋体" panose="02010600030101010101" pitchFamily="2" charset="-122"/>
              </a:rPr>
              <a:t>(2) </a:t>
            </a:r>
            <a:r>
              <a:rPr lang="zh-CN" altLang="en-US" sz="2400" b="0" baseline="0" dirty="0">
                <a:latin typeface="Times New Roman" panose="02020603050405020304" pitchFamily="18" charset="0"/>
                <a:ea typeface="宋体" panose="02010600030101010101" pitchFamily="2" charset="-122"/>
              </a:rPr>
              <a:t>初凝时间和终凝时间</a:t>
            </a:r>
            <a:r>
              <a:rPr lang="zh-CN" altLang="en-US" sz="2400" b="0" baseline="0" dirty="0">
                <a:latin typeface="宋体" panose="02010600030101010101" pitchFamily="2" charset="-122"/>
                <a:ea typeface="宋体" panose="02010600030101010101" pitchFamily="2" charset="-122"/>
              </a:rPr>
              <a:t> </a:t>
            </a:r>
            <a:endParaRPr lang="zh-CN" altLang="en-US" sz="2400" b="0" baseline="0" dirty="0">
              <a:latin typeface="宋体" panose="02010600030101010101" pitchFamily="2" charset="-122"/>
              <a:ea typeface="宋体" panose="02010600030101010101" pitchFamily="2" charset="-122"/>
            </a:endParaRPr>
          </a:p>
          <a:p>
            <a:pPr lvl="0" indent="0" algn="just">
              <a:lnSpc>
                <a:spcPct val="160000"/>
              </a:lnSpc>
              <a:spcBef>
                <a:spcPct val="20000"/>
              </a:spcBef>
              <a:buClr>
                <a:srgbClr val="FFFF66"/>
              </a:buClr>
              <a:buSzPct val="120000"/>
              <a:buFont typeface="Wingdings" panose="05000000000000000000" pitchFamily="2" charset="2"/>
              <a:buNone/>
            </a:pPr>
            <a:r>
              <a:rPr lang="zh-CN" altLang="en-US" sz="2400" b="0" baseline="0" dirty="0">
                <a:solidFill>
                  <a:schemeClr val="tx1"/>
                </a:solidFill>
                <a:latin typeface="宋体" panose="02010600030101010101" pitchFamily="2" charset="-122"/>
                <a:ea typeface="Courier New" panose="02070309020205020404" pitchFamily="49" charset="0"/>
                <a:sym typeface="Arial" panose="020B0604020202020204" pitchFamily="34" charset="0"/>
              </a:rPr>
              <a:t>    工程上，初凝表示施工时间极限，终凝表示混凝土力学强度开始发展。</a:t>
            </a:r>
            <a:endParaRPr lang="zh-CN" altLang="en-US" sz="2400" b="0" baseline="0" dirty="0">
              <a:solidFill>
                <a:schemeClr val="tx1"/>
              </a:solidFill>
              <a:latin typeface="宋体" panose="02010600030101010101" pitchFamily="2" charset="-122"/>
              <a:ea typeface="Courier New" panose="02070309020205020404" pitchFamily="49" charset="0"/>
              <a:sym typeface="Arial" panose="020B0604020202020204" pitchFamily="34" charset="0"/>
            </a:endParaRPr>
          </a:p>
          <a:p>
            <a:pPr lvl="0" indent="0" algn="just">
              <a:lnSpc>
                <a:spcPct val="160000"/>
              </a:lnSpc>
              <a:spcBef>
                <a:spcPct val="20000"/>
              </a:spcBef>
              <a:buClr>
                <a:srgbClr val="FFFF66"/>
              </a:buClr>
              <a:buSzPct val="120000"/>
              <a:buFont typeface="Wingdings" panose="05000000000000000000" pitchFamily="2" charset="2"/>
              <a:buNone/>
            </a:pPr>
            <a:r>
              <a:rPr lang="zh-CN" altLang="en-US" sz="2400" b="0" baseline="0" dirty="0">
                <a:solidFill>
                  <a:schemeClr val="tx1"/>
                </a:solidFill>
                <a:latin typeface="宋体" panose="02010600030101010101" pitchFamily="2" charset="-122"/>
                <a:ea typeface="Courier New" panose="02070309020205020404" pitchFamily="49" charset="0"/>
              </a:rPr>
              <a:t>    </a:t>
            </a:r>
            <a:endParaRPr lang="zh-CN" altLang="en-US" sz="2400" b="0" baseline="0" dirty="0">
              <a:solidFill>
                <a:schemeClr val="tx1"/>
              </a:solidFill>
              <a:latin typeface="宋体" panose="02010600030101010101" pitchFamily="2" charset="-122"/>
              <a:ea typeface="Courier New" panose="02070309020205020404" pitchFamily="49" charset="0"/>
              <a:sym typeface="Arial" panose="020B0604020202020204" pitchFamily="34" charset="0"/>
            </a:endParaRPr>
          </a:p>
        </p:txBody>
      </p:sp>
    </p:spTree>
  </p:cSld>
  <p:clrMapOvr>
    <a:masterClrMapping/>
  </p:clrMapOvr>
  <p:transition advTm="11100">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矩形 158721"/>
          <p:cNvSpPr/>
          <p:nvPr/>
        </p:nvSpPr>
        <p:spPr>
          <a:xfrm>
            <a:off x="828675" y="765175"/>
            <a:ext cx="7391400" cy="5832475"/>
          </a:xfrm>
          <a:prstGeom prst="rect">
            <a:avLst/>
          </a:prstGeom>
          <a:noFill/>
          <a:ln w="9525">
            <a:noFill/>
          </a:ln>
        </p:spPr>
        <p:txBody>
          <a:bodyPr wrap="square" anchor="t"/>
          <a:p>
            <a:pPr lvl="0" indent="0" algn="just">
              <a:lnSpc>
                <a:spcPct val="160000"/>
              </a:lnSpc>
              <a:spcBef>
                <a:spcPct val="20000"/>
              </a:spcBef>
              <a:buClr>
                <a:srgbClr val="FFFF66"/>
              </a:buClr>
              <a:buSzPct val="120000"/>
              <a:buFont typeface="Wingdings" panose="05000000000000000000" pitchFamily="2" charset="2"/>
              <a:buNone/>
            </a:pPr>
            <a:r>
              <a:rPr lang="zh-CN" altLang="en-US" sz="2400" b="0" baseline="0" dirty="0">
                <a:latin typeface="宋体" panose="02010600030101010101" pitchFamily="2" charset="-122"/>
                <a:ea typeface="宋体" panose="02010600030101010101" pitchFamily="2" charset="-122"/>
              </a:rPr>
              <a:t>(2) </a:t>
            </a:r>
            <a:r>
              <a:rPr lang="zh-CN" altLang="en-US" sz="2400" b="0" baseline="0" dirty="0">
                <a:latin typeface="Times New Roman" panose="02020603050405020304" pitchFamily="18" charset="0"/>
                <a:ea typeface="宋体" panose="02010600030101010101" pitchFamily="2" charset="-122"/>
              </a:rPr>
              <a:t>初凝时间和终凝时间</a:t>
            </a:r>
            <a:r>
              <a:rPr lang="zh-CN" altLang="en-US" sz="2400" b="0" baseline="0" dirty="0">
                <a:latin typeface="宋体" panose="02010600030101010101" pitchFamily="2" charset="-122"/>
                <a:ea typeface="宋体" panose="02010600030101010101" pitchFamily="2" charset="-122"/>
              </a:rPr>
              <a:t> </a:t>
            </a:r>
            <a:endParaRPr lang="zh-CN" altLang="en-US" sz="2400" b="0" baseline="0" dirty="0">
              <a:latin typeface="宋体" panose="02010600030101010101" pitchFamily="2" charset="-122"/>
              <a:ea typeface="宋体" panose="02010600030101010101" pitchFamily="2" charset="-122"/>
            </a:endParaRPr>
          </a:p>
          <a:p>
            <a:pPr lvl="0" indent="0" algn="just">
              <a:lnSpc>
                <a:spcPct val="160000"/>
              </a:lnSpc>
              <a:spcBef>
                <a:spcPct val="20000"/>
              </a:spcBef>
              <a:buClr>
                <a:srgbClr val="FFFF66"/>
              </a:buClr>
              <a:buSzPct val="120000"/>
              <a:buFont typeface="Wingdings" panose="05000000000000000000" pitchFamily="2" charset="2"/>
              <a:buNone/>
            </a:pPr>
            <a:r>
              <a:rPr lang="zh-CN" altLang="en-US" sz="2400" b="0" baseline="0" dirty="0">
                <a:solidFill>
                  <a:schemeClr val="tx1"/>
                </a:solidFill>
                <a:latin typeface="宋体" panose="02010600030101010101" pitchFamily="2" charset="-122"/>
                <a:ea typeface="Courier New" panose="02070309020205020404" pitchFamily="49" charset="0"/>
                <a:sym typeface="Arial" panose="020B0604020202020204" pitchFamily="34" charset="0"/>
              </a:rPr>
              <a:t>    初凝时间：拌合物加水拌合起至开始失去塑性所需时间；</a:t>
            </a:r>
            <a:endParaRPr lang="zh-CN" altLang="en-US" sz="2400" b="0" baseline="0" dirty="0">
              <a:solidFill>
                <a:schemeClr val="tx1"/>
              </a:solidFill>
              <a:latin typeface="宋体" panose="02010600030101010101" pitchFamily="2" charset="-122"/>
              <a:ea typeface="Courier New" panose="02070309020205020404" pitchFamily="49" charset="0"/>
              <a:sym typeface="Arial" panose="020B0604020202020204" pitchFamily="34" charset="0"/>
            </a:endParaRPr>
          </a:p>
          <a:p>
            <a:pPr lvl="0" indent="0" algn="just">
              <a:lnSpc>
                <a:spcPct val="160000"/>
              </a:lnSpc>
              <a:spcBef>
                <a:spcPct val="20000"/>
              </a:spcBef>
              <a:buClr>
                <a:srgbClr val="FFFF66"/>
              </a:buClr>
              <a:buSzPct val="120000"/>
              <a:buFont typeface="Wingdings" panose="05000000000000000000" pitchFamily="2" charset="2"/>
              <a:buNone/>
            </a:pPr>
            <a:r>
              <a:rPr lang="zh-CN" altLang="en-US" sz="2400" b="0" baseline="0" dirty="0">
                <a:solidFill>
                  <a:schemeClr val="tx1"/>
                </a:solidFill>
                <a:latin typeface="宋体" panose="02010600030101010101" pitchFamily="2" charset="-122"/>
                <a:ea typeface="Courier New" panose="02070309020205020404" pitchFamily="49" charset="0"/>
                <a:sym typeface="Arial" panose="020B0604020202020204" pitchFamily="34" charset="0"/>
              </a:rPr>
              <a:t>    终凝时间：拌合物加水拌合起至完全失去塑性并产生一定的强度所需时间；</a:t>
            </a:r>
            <a:endParaRPr lang="zh-CN" altLang="en-US" sz="2400" b="0" baseline="0" dirty="0">
              <a:solidFill>
                <a:schemeClr val="tx1"/>
              </a:solidFill>
              <a:latin typeface="宋体" panose="02010600030101010101" pitchFamily="2" charset="-122"/>
              <a:ea typeface="Courier New" panose="02070309020205020404" pitchFamily="49" charset="0"/>
              <a:sym typeface="Arial" panose="020B0604020202020204" pitchFamily="34" charset="0"/>
            </a:endParaRPr>
          </a:p>
          <a:p>
            <a:pPr lvl="0" indent="0" algn="just">
              <a:lnSpc>
                <a:spcPct val="160000"/>
              </a:lnSpc>
              <a:spcBef>
                <a:spcPct val="20000"/>
              </a:spcBef>
              <a:buClr>
                <a:srgbClr val="FFFF66"/>
              </a:buClr>
              <a:buSzPct val="120000"/>
              <a:buFont typeface="Wingdings" panose="05000000000000000000" pitchFamily="2" charset="2"/>
              <a:buNone/>
            </a:pPr>
            <a:r>
              <a:rPr lang="zh-CN" altLang="en-US" sz="2400" b="0" baseline="0" dirty="0">
                <a:solidFill>
                  <a:schemeClr val="tx1"/>
                </a:solidFill>
                <a:latin typeface="宋体" panose="02010600030101010101" pitchFamily="2" charset="-122"/>
                <a:ea typeface="Courier New" panose="02070309020205020404" pitchFamily="49" charset="0"/>
                <a:sym typeface="Arial" panose="020B0604020202020204" pitchFamily="34" charset="0"/>
              </a:rPr>
              <a:t>    混凝土初凝时间一般为6～10h，终凝时间一般为10～14h。冬季除外。</a:t>
            </a:r>
            <a:endParaRPr lang="zh-CN" altLang="en-US" sz="2400" b="0" baseline="0" dirty="0">
              <a:solidFill>
                <a:schemeClr val="tx1"/>
              </a:solidFill>
              <a:latin typeface="宋体" panose="02010600030101010101" pitchFamily="2" charset="-122"/>
              <a:ea typeface="Courier New" panose="02070309020205020404" pitchFamily="49" charset="0"/>
              <a:sym typeface="Arial" panose="020B0604020202020204" pitchFamily="34" charset="0"/>
            </a:endParaRPr>
          </a:p>
          <a:p>
            <a:pPr lvl="0" indent="0" algn="just">
              <a:lnSpc>
                <a:spcPct val="160000"/>
              </a:lnSpc>
              <a:spcBef>
                <a:spcPct val="20000"/>
              </a:spcBef>
              <a:buClr>
                <a:srgbClr val="FFFF66"/>
              </a:buClr>
              <a:buSzPct val="120000"/>
              <a:buFont typeface="Wingdings" panose="05000000000000000000" pitchFamily="2" charset="2"/>
              <a:buNone/>
            </a:pPr>
            <a:r>
              <a:rPr lang="zh-CN" altLang="en-US" sz="2400" b="0" baseline="0" dirty="0">
                <a:solidFill>
                  <a:schemeClr val="tx1"/>
                </a:solidFill>
                <a:latin typeface="宋体" panose="02010600030101010101" pitchFamily="2" charset="-122"/>
                <a:ea typeface="Courier New" panose="02070309020205020404" pitchFamily="49" charset="0"/>
                <a:sym typeface="Arial" panose="020B0604020202020204" pitchFamily="34" charset="0"/>
              </a:rPr>
              <a:t>    混凝土初凝时间还与所用材料（如外加剂）相关，混凝土的初凝时间不宜过短，终凝时间不宜过长。</a:t>
            </a:r>
            <a:endParaRPr lang="zh-CN" altLang="en-US" sz="2400" b="0" baseline="0" dirty="0">
              <a:solidFill>
                <a:schemeClr val="tx1"/>
              </a:solidFill>
              <a:latin typeface="宋体" panose="02010600030101010101" pitchFamily="2" charset="-122"/>
              <a:ea typeface="Courier New" panose="02070309020205020404" pitchFamily="49" charset="0"/>
              <a:sym typeface="Arial" panose="020B0604020202020204" pitchFamily="34" charset="0"/>
            </a:endParaRPr>
          </a:p>
          <a:p>
            <a:pPr lvl="0" indent="0" algn="just">
              <a:lnSpc>
                <a:spcPct val="160000"/>
              </a:lnSpc>
              <a:spcBef>
                <a:spcPct val="20000"/>
              </a:spcBef>
              <a:buClr>
                <a:srgbClr val="FFFF66"/>
              </a:buClr>
              <a:buSzPct val="120000"/>
              <a:buFont typeface="Wingdings" panose="05000000000000000000" pitchFamily="2" charset="2"/>
              <a:buNone/>
            </a:pPr>
            <a:endParaRPr lang="zh-CN" altLang="en-US" sz="2400" b="0" baseline="0" dirty="0">
              <a:solidFill>
                <a:schemeClr val="tx1"/>
              </a:solidFill>
              <a:latin typeface="宋体" panose="02010600030101010101" pitchFamily="2" charset="-122"/>
              <a:ea typeface="Courier New" panose="02070309020205020404" pitchFamily="49" charset="0"/>
              <a:sym typeface="Arial" panose="020B0604020202020204" pitchFamily="34" charset="0"/>
            </a:endParaRPr>
          </a:p>
          <a:p>
            <a:pPr lvl="0" indent="0" algn="just">
              <a:lnSpc>
                <a:spcPct val="160000"/>
              </a:lnSpc>
              <a:spcBef>
                <a:spcPct val="20000"/>
              </a:spcBef>
              <a:buClr>
                <a:srgbClr val="FFFF66"/>
              </a:buClr>
              <a:buSzPct val="120000"/>
              <a:buFont typeface="Wingdings" panose="05000000000000000000" pitchFamily="2" charset="2"/>
              <a:buNone/>
            </a:pPr>
            <a:r>
              <a:rPr lang="zh-CN" altLang="en-US" sz="2400" b="0" baseline="0" dirty="0">
                <a:solidFill>
                  <a:schemeClr val="tx1"/>
                </a:solidFill>
                <a:latin typeface="宋体" panose="02010600030101010101" pitchFamily="2" charset="-122"/>
                <a:ea typeface="Courier New" panose="02070309020205020404" pitchFamily="49" charset="0"/>
              </a:rPr>
              <a:t>   </a:t>
            </a:r>
            <a:endParaRPr lang="zh-CN" altLang="en-US" sz="2400" b="0" baseline="0" dirty="0">
              <a:solidFill>
                <a:schemeClr val="tx1"/>
              </a:solidFill>
              <a:latin typeface="宋体" panose="02010600030101010101" pitchFamily="2" charset="-122"/>
              <a:ea typeface="Courier New" panose="02070309020205020404" pitchFamily="49" charset="0"/>
              <a:sym typeface="Arial" panose="020B0604020202020204" pitchFamily="34" charset="0"/>
            </a:endParaRPr>
          </a:p>
        </p:txBody>
      </p:sp>
    </p:spTree>
  </p:cSld>
  <p:clrMapOvr>
    <a:masterClrMapping/>
  </p:clrMapOvr>
  <p:transition advTm="11100">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矩形 159745"/>
          <p:cNvSpPr/>
          <p:nvPr/>
        </p:nvSpPr>
        <p:spPr>
          <a:xfrm>
            <a:off x="900113" y="1268413"/>
            <a:ext cx="7265987" cy="4335462"/>
          </a:xfrm>
          <a:prstGeom prst="rect">
            <a:avLst/>
          </a:prstGeom>
          <a:noFill/>
          <a:ln w="9525">
            <a:noFill/>
          </a:ln>
        </p:spPr>
        <p:txBody>
          <a:bodyPr anchor="t"/>
          <a:p>
            <a:pPr marL="285750" lvl="0" indent="-285750" algn="just">
              <a:lnSpc>
                <a:spcPct val="160000"/>
              </a:lnSpc>
              <a:spcBef>
                <a:spcPct val="20000"/>
              </a:spcBef>
              <a:buClr>
                <a:srgbClr val="FFFF66"/>
              </a:buClr>
              <a:buSzPct val="120000"/>
              <a:buFont typeface="Wingdings" panose="05000000000000000000" pitchFamily="2" charset="2"/>
              <a:buNone/>
            </a:pPr>
            <a:r>
              <a:rPr lang="zh-CN" altLang="en-US" sz="2400" b="0" baseline="0" dirty="0">
                <a:latin typeface="Times New Roman" panose="02020603050405020304" pitchFamily="18" charset="0"/>
                <a:ea typeface="宋体" panose="02010600030101010101" pitchFamily="2" charset="-122"/>
              </a:rPr>
              <a:t>① 施工缝的留设位置</a:t>
            </a:r>
            <a:r>
              <a:rPr lang="zh-CN" altLang="en-US" sz="2400" b="0" baseline="0" dirty="0">
                <a:solidFill>
                  <a:schemeClr val="tx1"/>
                </a:solidFill>
                <a:latin typeface="宋体" panose="02010600030101010101" pitchFamily="2" charset="-122"/>
                <a:ea typeface="Courier New" panose="02070309020205020404" pitchFamily="49" charset="0"/>
              </a:rPr>
              <a:t> </a:t>
            </a:r>
            <a:endParaRPr lang="zh-CN" altLang="en-US" sz="2400" b="0" baseline="0" dirty="0">
              <a:solidFill>
                <a:schemeClr val="tx1"/>
              </a:solidFill>
              <a:latin typeface="宋体" panose="02010600030101010101" pitchFamily="2" charset="-122"/>
              <a:ea typeface="Courier New" panose="02070309020205020404" pitchFamily="49" charset="0"/>
            </a:endParaRPr>
          </a:p>
          <a:p>
            <a:pPr marL="285750" lvl="0" indent="-285750" algn="just">
              <a:lnSpc>
                <a:spcPct val="160000"/>
              </a:lnSpc>
              <a:spcBef>
                <a:spcPct val="20000"/>
              </a:spcBef>
              <a:buClr>
                <a:srgbClr val="FFFF66"/>
              </a:buClr>
              <a:buSzPct val="120000"/>
              <a:buFont typeface="Wingdings" panose="05000000000000000000" pitchFamily="2" charset="2"/>
              <a:buChar char="§"/>
            </a:pPr>
            <a:r>
              <a:rPr lang="zh-CN" altLang="en-US" sz="2400" b="0" baseline="0" dirty="0">
                <a:solidFill>
                  <a:schemeClr val="tx1"/>
                </a:solidFill>
                <a:latin typeface="Times New Roman" panose="02020603050405020304" pitchFamily="18" charset="0"/>
                <a:ea typeface="宋体" panose="02010600030101010101" pitchFamily="2" charset="-122"/>
              </a:rPr>
              <a:t>施工缝设置的</a:t>
            </a:r>
            <a:r>
              <a:rPr lang="zh-CN" altLang="en-US" sz="2400" b="0" baseline="0" dirty="0">
                <a:latin typeface="Times New Roman" panose="02020603050405020304" pitchFamily="18" charset="0"/>
                <a:ea typeface="宋体" panose="02010600030101010101" pitchFamily="2" charset="-122"/>
              </a:rPr>
              <a:t>原则</a:t>
            </a:r>
            <a:r>
              <a:rPr lang="zh-CN" altLang="en-US" sz="2400" b="0" baseline="0" dirty="0">
                <a:solidFill>
                  <a:schemeClr val="tx1"/>
                </a:solidFill>
                <a:latin typeface="Times New Roman" panose="02020603050405020304" pitchFamily="18" charset="0"/>
                <a:ea typeface="宋体" panose="02010600030101010101" pitchFamily="2" charset="-122"/>
              </a:rPr>
              <a:t>，一般宜留在结构受力(剪力)较小且便于施工的部位。</a:t>
            </a:r>
            <a:r>
              <a:rPr lang="zh-CN" altLang="en-US" sz="2400" b="0" baseline="0" dirty="0">
                <a:solidFill>
                  <a:schemeClr val="tx1"/>
                </a:solidFill>
                <a:latin typeface="宋体" panose="02010600030101010101" pitchFamily="2" charset="-122"/>
                <a:ea typeface="Courier New" panose="02070309020205020404" pitchFamily="49" charset="0"/>
              </a:rPr>
              <a:t> </a:t>
            </a:r>
            <a:endParaRPr lang="zh-CN" altLang="en-US" sz="2400" b="0" baseline="0" dirty="0">
              <a:solidFill>
                <a:schemeClr val="tx1"/>
              </a:solidFill>
              <a:latin typeface="宋体" panose="02010600030101010101" pitchFamily="2" charset="-122"/>
              <a:ea typeface="Courier New" panose="02070309020205020404" pitchFamily="49" charset="0"/>
            </a:endParaRPr>
          </a:p>
          <a:p>
            <a:pPr marL="285750" lvl="0" indent="-285750" algn="just">
              <a:lnSpc>
                <a:spcPct val="160000"/>
              </a:lnSpc>
              <a:spcBef>
                <a:spcPct val="20000"/>
              </a:spcBef>
              <a:buClr>
                <a:srgbClr val="FFFF66"/>
              </a:buClr>
              <a:buSzPct val="120000"/>
              <a:buFont typeface="Wingdings" panose="05000000000000000000" pitchFamily="2" charset="2"/>
              <a:buChar char="§"/>
            </a:pPr>
            <a:r>
              <a:rPr lang="zh-CN" altLang="en-US" sz="2400" b="0" baseline="0" dirty="0">
                <a:solidFill>
                  <a:schemeClr val="tx1"/>
                </a:solidFill>
                <a:latin typeface="宋体" panose="02010600030101010101" pitchFamily="2" charset="-122"/>
                <a:ea typeface="Courier New" panose="02070309020205020404" pitchFamily="49" charset="0"/>
              </a:rPr>
              <a:t>柱子的施工缝宜留在基础与柱子交接处的水平面上，或梁的下面，或吊车梁牛腿的下面、吊车梁的上面、无梁</a:t>
            </a:r>
            <a:r>
              <a:rPr lang="zh-CN" altLang="en-US" sz="2400" b="0" baseline="0" dirty="0">
                <a:solidFill>
                  <a:schemeClr val="tx1"/>
                </a:solidFill>
                <a:latin typeface="Times New Roman" panose="02020603050405020304" pitchFamily="18" charset="0"/>
                <a:ea typeface="宋体" panose="02010600030101010101" pitchFamily="2" charset="-122"/>
              </a:rPr>
              <a:t>楼盖柱帽的下面，如</a:t>
            </a:r>
            <a:r>
              <a:rPr lang="zh-CN" altLang="en-US" sz="2400" u="sng" baseline="0" dirty="0">
                <a:solidFill>
                  <a:srgbClr val="00FF00"/>
                </a:solidFill>
                <a:latin typeface="Times New Roman" panose="02020603050405020304" pitchFamily="18" charset="0"/>
                <a:ea typeface="宋体" panose="02010600030101010101" pitchFamily="2" charset="-122"/>
                <a:hlinkClick r:id="rId1" action="ppaction://hlinksldjump"/>
              </a:rPr>
              <a:t>图4.26</a:t>
            </a:r>
            <a:r>
              <a:rPr lang="zh-CN" altLang="en-US" sz="2400" b="0" baseline="0" dirty="0">
                <a:solidFill>
                  <a:schemeClr val="tx1"/>
                </a:solidFill>
                <a:latin typeface="Times New Roman" panose="02020603050405020304" pitchFamily="18" charset="0"/>
                <a:ea typeface="宋体" panose="02010600030101010101" pitchFamily="2" charset="-122"/>
              </a:rPr>
              <a:t>所示。</a:t>
            </a:r>
            <a:endParaRPr lang="zh-CN" altLang="en-US" sz="2400" b="0" baseline="0"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advTm="11100">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矩形 123905"/>
          <p:cNvSpPr/>
          <p:nvPr/>
        </p:nvSpPr>
        <p:spPr>
          <a:xfrm>
            <a:off x="684213" y="908050"/>
            <a:ext cx="7772400" cy="4752975"/>
          </a:xfrm>
          <a:prstGeom prst="rect">
            <a:avLst/>
          </a:prstGeom>
          <a:noFill/>
          <a:ln w="9525">
            <a:noFill/>
          </a:ln>
        </p:spPr>
        <p:txBody>
          <a:bodyPr anchor="t"/>
          <a:p>
            <a:pPr marL="285750" lvl="0" indent="-285750" algn="just">
              <a:lnSpc>
                <a:spcPct val="170000"/>
              </a:lnSpc>
              <a:spcBef>
                <a:spcPct val="30000"/>
              </a:spcBef>
              <a:buClr>
                <a:srgbClr val="FFFF66"/>
              </a:buClr>
              <a:buSzPct val="120000"/>
              <a:buFont typeface="Wingdings" panose="05000000000000000000" pitchFamily="2" charset="2"/>
              <a:buChar char="§"/>
            </a:pPr>
            <a:r>
              <a:rPr lang="zh-CN" altLang="en-US" sz="2400" b="0" baseline="0" dirty="0">
                <a:solidFill>
                  <a:schemeClr val="tx1"/>
                </a:solidFill>
                <a:latin typeface="宋体" panose="02010600030101010101" pitchFamily="2" charset="-122"/>
                <a:ea typeface="Courier New" panose="02070309020205020404" pitchFamily="49" charset="0"/>
              </a:rPr>
              <a:t>普通混凝土所用的</a:t>
            </a:r>
            <a:r>
              <a:rPr lang="zh-CN" altLang="en-US" sz="2400" b="0" baseline="0" dirty="0">
                <a:latin typeface="宋体" panose="02010600030101010101" pitchFamily="2" charset="-122"/>
                <a:ea typeface="Courier New" panose="02070309020205020404" pitchFamily="49" charset="0"/>
              </a:rPr>
              <a:t>粗、细骨料</a:t>
            </a:r>
            <a:r>
              <a:rPr lang="zh-CN" altLang="en-US" sz="2400" b="0" baseline="0" dirty="0">
                <a:solidFill>
                  <a:schemeClr val="tx1"/>
                </a:solidFill>
                <a:latin typeface="宋体" panose="02010600030101010101" pitchFamily="2" charset="-122"/>
                <a:ea typeface="Courier New" panose="02070309020205020404" pitchFamily="49" charset="0"/>
              </a:rPr>
              <a:t>的质量应符合《普通混凝土用碎石或卵石质量标准及检验方法</a:t>
            </a:r>
            <a:r>
              <a:rPr lang="zh-CN" altLang="en-US" sz="2400" b="0" baseline="0" dirty="0">
                <a:solidFill>
                  <a:schemeClr val="tx1"/>
                </a:solidFill>
                <a:latin typeface="宋体" panose="02010600030101010101" pitchFamily="2" charset="-122"/>
                <a:ea typeface="宋体" panose="02010600030101010101" pitchFamily="2" charset="-122"/>
              </a:rPr>
              <a:t>》</a:t>
            </a:r>
            <a:r>
              <a:rPr lang="zh-CN" altLang="en-US" sz="2400" b="0" baseline="0" dirty="0">
                <a:solidFill>
                  <a:schemeClr val="tx1"/>
                </a:solidFill>
                <a:latin typeface="Times New Roman" panose="02020603050405020304" pitchFamily="18" charset="0"/>
                <a:ea typeface="Times New Roman" panose="02020603050405020304" pitchFamily="18" charset="0"/>
              </a:rPr>
              <a:t>(</a:t>
            </a:r>
            <a:r>
              <a:rPr lang="en-US" altLang="x-none" sz="2400" b="0" baseline="0" dirty="0">
                <a:solidFill>
                  <a:schemeClr val="tx1"/>
                </a:solidFill>
                <a:latin typeface="Times New Roman" panose="02020603050405020304" pitchFamily="18" charset="0"/>
                <a:ea typeface="Times New Roman" panose="02020603050405020304" pitchFamily="18" charset="0"/>
              </a:rPr>
              <a:t>JGJ 53)</a:t>
            </a:r>
            <a:r>
              <a:rPr lang="en-US" altLang="x-none" sz="2400" b="0" baseline="0" dirty="0">
                <a:solidFill>
                  <a:schemeClr val="tx1"/>
                </a:solidFill>
                <a:latin typeface="宋体" panose="02010600030101010101" pitchFamily="2" charset="-122"/>
                <a:ea typeface="宋体" panose="02010600030101010101" pitchFamily="2" charset="-122"/>
              </a:rPr>
              <a:t>、《</a:t>
            </a:r>
            <a:r>
              <a:rPr lang="zh-CN" altLang="en-US" sz="2400" b="0" baseline="0" dirty="0">
                <a:solidFill>
                  <a:schemeClr val="tx1"/>
                </a:solidFill>
                <a:latin typeface="宋体" panose="02010600030101010101" pitchFamily="2" charset="-122"/>
                <a:ea typeface="宋体" panose="02010600030101010101" pitchFamily="2" charset="-122"/>
              </a:rPr>
              <a:t>普通混凝土用砂质量标准及检验方法》</a:t>
            </a:r>
            <a:r>
              <a:rPr lang="zh-CN" altLang="en-US" sz="2400" b="0" baseline="0" dirty="0">
                <a:solidFill>
                  <a:schemeClr val="tx1"/>
                </a:solidFill>
                <a:latin typeface="Times New Roman" panose="02020603050405020304" pitchFamily="18" charset="0"/>
                <a:ea typeface="Times New Roman" panose="02020603050405020304" pitchFamily="18" charset="0"/>
              </a:rPr>
              <a:t>(</a:t>
            </a:r>
            <a:r>
              <a:rPr lang="en-US" altLang="x-none" sz="2400" b="0" baseline="0" dirty="0">
                <a:solidFill>
                  <a:schemeClr val="tx1"/>
                </a:solidFill>
                <a:latin typeface="Times New Roman" panose="02020603050405020304" pitchFamily="18" charset="0"/>
                <a:ea typeface="Times New Roman" panose="02020603050405020304" pitchFamily="18" charset="0"/>
              </a:rPr>
              <a:t>JGJ 52)</a:t>
            </a:r>
            <a:r>
              <a:rPr lang="zh-CN" altLang="en-US" sz="2400" b="0" baseline="0" dirty="0">
                <a:solidFill>
                  <a:schemeClr val="tx1"/>
                </a:solidFill>
                <a:latin typeface="宋体" panose="02010600030101010101" pitchFamily="2" charset="-122"/>
                <a:ea typeface="宋体" panose="02010600030101010101" pitchFamily="2" charset="-122"/>
              </a:rPr>
              <a:t>的规定。 </a:t>
            </a:r>
            <a:endParaRPr lang="zh-CN" altLang="en-US" sz="2400" b="0" baseline="0" dirty="0">
              <a:solidFill>
                <a:schemeClr val="tx1"/>
              </a:solidFill>
              <a:latin typeface="宋体" panose="02010600030101010101" pitchFamily="2" charset="-122"/>
              <a:ea typeface="宋体" panose="02010600030101010101" pitchFamily="2" charset="-122"/>
            </a:endParaRPr>
          </a:p>
          <a:p>
            <a:pPr marL="285750" lvl="0" indent="-285750" algn="just">
              <a:lnSpc>
                <a:spcPct val="170000"/>
              </a:lnSpc>
              <a:spcBef>
                <a:spcPct val="30000"/>
              </a:spcBef>
              <a:buClr>
                <a:srgbClr val="FFFF66"/>
              </a:buClr>
              <a:buSzPct val="120000"/>
              <a:buFont typeface="Wingdings" panose="05000000000000000000" pitchFamily="2" charset="2"/>
              <a:buChar char="§"/>
            </a:pPr>
            <a:r>
              <a:rPr lang="zh-CN" altLang="en-US" sz="2400" b="0" baseline="0" dirty="0">
                <a:solidFill>
                  <a:schemeClr val="tx1"/>
                </a:solidFill>
                <a:latin typeface="宋体" panose="02010600030101010101" pitchFamily="2" charset="-122"/>
                <a:ea typeface="Courier New" panose="02070309020205020404" pitchFamily="49" charset="0"/>
              </a:rPr>
              <a:t>拌制混凝土</a:t>
            </a:r>
            <a:r>
              <a:rPr lang="zh-CN" altLang="en-US" sz="2400" b="0" baseline="0" dirty="0">
                <a:latin typeface="宋体" panose="02010600030101010101" pitchFamily="2" charset="-122"/>
                <a:ea typeface="Courier New" panose="02070309020205020404" pitchFamily="49" charset="0"/>
              </a:rPr>
              <a:t>宜采用饮用水</a:t>
            </a:r>
            <a:r>
              <a:rPr lang="zh-CN" altLang="en-US" sz="2400" b="0" baseline="0" dirty="0">
                <a:solidFill>
                  <a:schemeClr val="tx1"/>
                </a:solidFill>
                <a:latin typeface="宋体" panose="02010600030101010101" pitchFamily="2" charset="-122"/>
                <a:ea typeface="Courier New" panose="02070309020205020404" pitchFamily="49" charset="0"/>
              </a:rPr>
              <a:t>；当采用其他水源时，水质应符合国家标准《混凝土拌和用水标准</a:t>
            </a:r>
            <a:r>
              <a:rPr lang="zh-CN" altLang="en-US" sz="2400" b="0" baseline="0" dirty="0">
                <a:solidFill>
                  <a:schemeClr val="tx1"/>
                </a:solidFill>
                <a:latin typeface="宋体" panose="02010600030101010101" pitchFamily="2" charset="-122"/>
                <a:ea typeface="宋体" panose="02010600030101010101" pitchFamily="2" charset="-122"/>
              </a:rPr>
              <a:t>》</a:t>
            </a:r>
            <a:r>
              <a:rPr lang="zh-CN" altLang="en-US" sz="2400" b="0" baseline="0" dirty="0">
                <a:solidFill>
                  <a:schemeClr val="tx1"/>
                </a:solidFill>
                <a:latin typeface="Times New Roman" panose="02020603050405020304" pitchFamily="18" charset="0"/>
                <a:ea typeface="Times New Roman" panose="02020603050405020304" pitchFamily="18" charset="0"/>
              </a:rPr>
              <a:t>(</a:t>
            </a:r>
            <a:r>
              <a:rPr lang="en-US" altLang="x-none" sz="2400" b="0" baseline="0" dirty="0">
                <a:solidFill>
                  <a:schemeClr val="tx1"/>
                </a:solidFill>
                <a:latin typeface="Times New Roman" panose="02020603050405020304" pitchFamily="18" charset="0"/>
                <a:ea typeface="Times New Roman" panose="02020603050405020304" pitchFamily="18" charset="0"/>
              </a:rPr>
              <a:t>JGJ 63)</a:t>
            </a:r>
            <a:r>
              <a:rPr lang="zh-CN" altLang="en-US" sz="2400" b="0" baseline="0" dirty="0">
                <a:solidFill>
                  <a:schemeClr val="tx1"/>
                </a:solidFill>
                <a:latin typeface="宋体" panose="02010600030101010101" pitchFamily="2" charset="-122"/>
                <a:ea typeface="宋体" panose="02010600030101010101" pitchFamily="2" charset="-122"/>
              </a:rPr>
              <a:t>的规定。</a:t>
            </a:r>
            <a:endParaRPr lang="zh-CN" altLang="en-US" sz="2400" b="0" baseline="0"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advTm="11100">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矩形 160769"/>
          <p:cNvSpPr/>
          <p:nvPr/>
        </p:nvSpPr>
        <p:spPr>
          <a:xfrm>
            <a:off x="755650" y="1268413"/>
            <a:ext cx="7339013" cy="4032250"/>
          </a:xfrm>
          <a:prstGeom prst="rect">
            <a:avLst/>
          </a:prstGeom>
          <a:noFill/>
          <a:ln w="9525">
            <a:noFill/>
          </a:ln>
        </p:spPr>
        <p:txBody>
          <a:bodyPr anchor="t"/>
          <a:p>
            <a:pPr marL="285750" lvl="0" indent="-285750" algn="just">
              <a:lnSpc>
                <a:spcPct val="170000"/>
              </a:lnSpc>
              <a:spcBef>
                <a:spcPct val="20000"/>
              </a:spcBef>
              <a:buClr>
                <a:srgbClr val="FFFF66"/>
              </a:buClr>
              <a:buSzPct val="120000"/>
              <a:buFont typeface="Wingdings" panose="05000000000000000000" pitchFamily="2" charset="2"/>
              <a:buChar char="§"/>
            </a:pPr>
            <a:r>
              <a:rPr lang="zh-CN" altLang="en-US" sz="2400" b="0" baseline="0" dirty="0">
                <a:solidFill>
                  <a:schemeClr val="tx1"/>
                </a:solidFill>
                <a:latin typeface="宋体" panose="02010600030101010101" pitchFamily="2" charset="-122"/>
                <a:ea typeface="Courier New" panose="02070309020205020404" pitchFamily="49" charset="0"/>
              </a:rPr>
              <a:t>高度大于1</a:t>
            </a:r>
            <a:r>
              <a:rPr lang="en-US" altLang="x-none" sz="2400" b="0" baseline="0" dirty="0">
                <a:solidFill>
                  <a:schemeClr val="tx1"/>
                </a:solidFill>
                <a:latin typeface="宋体" panose="02010600030101010101" pitchFamily="2" charset="-122"/>
                <a:ea typeface="Courier New" panose="02070309020205020404" pitchFamily="49" charset="0"/>
              </a:rPr>
              <a:t>m</a:t>
            </a:r>
            <a:r>
              <a:rPr lang="zh-CN" altLang="en-US" sz="2400" b="0" baseline="0" dirty="0">
                <a:solidFill>
                  <a:schemeClr val="tx1"/>
                </a:solidFill>
                <a:latin typeface="宋体" panose="02010600030101010101" pitchFamily="2" charset="-122"/>
                <a:ea typeface="Courier New" panose="02070309020205020404" pitchFamily="49" charset="0"/>
              </a:rPr>
              <a:t>的钢筋混凝土梁的水平施工缝，应留在楼板底面下20～30</a:t>
            </a:r>
            <a:r>
              <a:rPr lang="en-US" altLang="x-none" sz="2400" b="0" baseline="0" dirty="0">
                <a:solidFill>
                  <a:schemeClr val="tx1"/>
                </a:solidFill>
                <a:latin typeface="宋体" panose="02010600030101010101" pitchFamily="2" charset="-122"/>
                <a:ea typeface="Courier New" panose="02070309020205020404" pitchFamily="49" charset="0"/>
              </a:rPr>
              <a:t>mm</a:t>
            </a:r>
            <a:r>
              <a:rPr lang="zh-CN" altLang="en-US" sz="2400" b="0" baseline="0" dirty="0">
                <a:solidFill>
                  <a:schemeClr val="tx1"/>
                </a:solidFill>
                <a:latin typeface="宋体" panose="02010600030101010101" pitchFamily="2" charset="-122"/>
                <a:ea typeface="Courier New" panose="02070309020205020404" pitchFamily="49" charset="0"/>
              </a:rPr>
              <a:t>处，当板下有梁托时</a:t>
            </a:r>
            <a:r>
              <a:rPr lang="zh-CN" altLang="en-US" sz="2400" b="0" baseline="0" dirty="0">
                <a:solidFill>
                  <a:schemeClr val="tx1"/>
                </a:solidFill>
                <a:latin typeface="Times New Roman" panose="02020603050405020304" pitchFamily="18" charset="0"/>
                <a:ea typeface="宋体" panose="02010600030101010101" pitchFamily="2" charset="-122"/>
              </a:rPr>
              <a:t>，留在梁托下部；单向平板的施工缝，可留在平行于短边的任何位置处；</a:t>
            </a:r>
            <a:r>
              <a:rPr lang="zh-CN" altLang="en-US" sz="2400" b="0" baseline="0" dirty="0">
                <a:solidFill>
                  <a:schemeClr val="tx1"/>
                </a:solidFill>
                <a:latin typeface="宋体" panose="02010600030101010101" pitchFamily="2" charset="-122"/>
                <a:ea typeface="Courier New" panose="02070309020205020404" pitchFamily="49" charset="0"/>
              </a:rPr>
              <a:t>对于有主次梁的楼</a:t>
            </a:r>
            <a:r>
              <a:rPr lang="zh-CN" altLang="en-US" sz="2400" b="0" baseline="0" dirty="0">
                <a:solidFill>
                  <a:schemeClr val="tx1"/>
                </a:solidFill>
                <a:latin typeface="Times New Roman" panose="02020603050405020304" pitchFamily="18" charset="0"/>
                <a:ea typeface="宋体" panose="02010600030101010101" pitchFamily="2" charset="-122"/>
              </a:rPr>
              <a:t>板结构，宜顺着次梁方向浇筑，施工缝应留在次梁跨度的中间1/3范围内，如</a:t>
            </a:r>
            <a:r>
              <a:rPr lang="zh-CN" altLang="en-US" sz="2400" u="sng" baseline="0" dirty="0">
                <a:solidFill>
                  <a:srgbClr val="00FF00"/>
                </a:solidFill>
                <a:latin typeface="Times New Roman" panose="02020603050405020304" pitchFamily="18" charset="0"/>
                <a:ea typeface="宋体" panose="02010600030101010101" pitchFamily="2" charset="-122"/>
                <a:hlinkClick r:id="rId1" action="ppaction://hlinksldjump"/>
              </a:rPr>
              <a:t>图4.27</a:t>
            </a:r>
            <a:r>
              <a:rPr lang="zh-CN" altLang="en-US" sz="2400" b="0" baseline="0" dirty="0">
                <a:solidFill>
                  <a:schemeClr val="tx1"/>
                </a:solidFill>
                <a:latin typeface="Times New Roman" panose="02020603050405020304" pitchFamily="18" charset="0"/>
                <a:ea typeface="宋体" panose="02010600030101010101" pitchFamily="2" charset="-122"/>
              </a:rPr>
              <a:t>所示。</a:t>
            </a:r>
            <a:r>
              <a:rPr lang="zh-CN" altLang="en-US" sz="2400" b="0" baseline="0" dirty="0">
                <a:solidFill>
                  <a:schemeClr val="tx1"/>
                </a:solidFill>
                <a:latin typeface="宋体" panose="02010600030101010101" pitchFamily="2" charset="-122"/>
                <a:ea typeface="Courier New" panose="02070309020205020404" pitchFamily="49" charset="0"/>
              </a:rPr>
              <a:t> </a:t>
            </a:r>
            <a:endParaRPr lang="zh-CN" altLang="en-US" sz="2400" b="0" baseline="0" dirty="0">
              <a:solidFill>
                <a:schemeClr val="tx1"/>
              </a:solidFill>
              <a:latin typeface="宋体" panose="02010600030101010101" pitchFamily="2" charset="-122"/>
              <a:ea typeface="Courier New" panose="02070309020205020404" pitchFamily="49" charset="0"/>
            </a:endParaRPr>
          </a:p>
        </p:txBody>
      </p:sp>
    </p:spTree>
  </p:cSld>
  <p:clrMapOvr>
    <a:masterClrMapping/>
  </p:clrMapOvr>
  <p:transition advTm="11100">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4033" name="图片 161793" descr="图4"/>
          <p:cNvPicPr>
            <a:picLocks noChangeAspect="1"/>
          </p:cNvPicPr>
          <p:nvPr/>
        </p:nvPicPr>
        <p:blipFill>
          <a:blip r:embed="rId1"/>
          <a:stretch>
            <a:fillRect/>
          </a:stretch>
        </p:blipFill>
        <p:spPr>
          <a:xfrm>
            <a:off x="838200" y="914400"/>
            <a:ext cx="7543800" cy="5303838"/>
          </a:xfrm>
          <a:prstGeom prst="rect">
            <a:avLst/>
          </a:prstGeom>
          <a:noFill/>
          <a:ln w="9525">
            <a:noFill/>
          </a:ln>
        </p:spPr>
      </p:pic>
      <p:pic>
        <p:nvPicPr>
          <p:cNvPr id="44034" name="图片 161794" descr="返回">
            <a:hlinkClick r:id="rId2" action="ppaction://hlinksldjump"/>
          </p:cNvPr>
          <p:cNvPicPr>
            <a:picLocks noChangeAspect="1"/>
          </p:cNvPicPr>
          <p:nvPr/>
        </p:nvPicPr>
        <p:blipFill>
          <a:blip r:embed="rId3"/>
          <a:stretch>
            <a:fillRect/>
          </a:stretch>
        </p:blipFill>
        <p:spPr>
          <a:xfrm>
            <a:off x="8101013" y="6324600"/>
            <a:ext cx="506412" cy="533400"/>
          </a:xfrm>
          <a:prstGeom prst="rect">
            <a:avLst/>
          </a:prstGeom>
          <a:noFill/>
          <a:ln w="15875" cap="flat" cmpd="sng">
            <a:solidFill>
              <a:srgbClr val="FF00FF"/>
            </a:solidFill>
            <a:prstDash val="solid"/>
            <a:miter/>
            <a:headEnd type="none" w="med" len="med"/>
            <a:tailEnd type="none" w="med" len="med"/>
          </a:ln>
        </p:spPr>
      </p:pic>
    </p:spTree>
  </p:cSld>
  <p:clrMapOvr>
    <a:masterClrMapping/>
  </p:clrMapOvr>
  <p:transition advTm="11100">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5057" name="图片 162817" descr="图4"/>
          <p:cNvPicPr>
            <a:picLocks noChangeAspect="1"/>
          </p:cNvPicPr>
          <p:nvPr/>
        </p:nvPicPr>
        <p:blipFill>
          <a:blip r:embed="rId1"/>
          <a:stretch>
            <a:fillRect/>
          </a:stretch>
        </p:blipFill>
        <p:spPr>
          <a:xfrm>
            <a:off x="1905000" y="609600"/>
            <a:ext cx="4800600" cy="5638800"/>
          </a:xfrm>
          <a:prstGeom prst="rect">
            <a:avLst/>
          </a:prstGeom>
          <a:noFill/>
          <a:ln w="9525">
            <a:noFill/>
          </a:ln>
        </p:spPr>
      </p:pic>
      <p:pic>
        <p:nvPicPr>
          <p:cNvPr id="45058" name="图片 162818" descr="返回">
            <a:hlinkClick r:id="rId2" action="ppaction://hlinksldjump"/>
          </p:cNvPr>
          <p:cNvPicPr>
            <a:picLocks noChangeAspect="1"/>
          </p:cNvPicPr>
          <p:nvPr/>
        </p:nvPicPr>
        <p:blipFill>
          <a:blip r:embed="rId3"/>
          <a:stretch>
            <a:fillRect/>
          </a:stretch>
        </p:blipFill>
        <p:spPr>
          <a:xfrm>
            <a:off x="8101013" y="6324600"/>
            <a:ext cx="506412" cy="533400"/>
          </a:xfrm>
          <a:prstGeom prst="rect">
            <a:avLst/>
          </a:prstGeom>
          <a:noFill/>
          <a:ln w="15875" cap="flat" cmpd="sng">
            <a:solidFill>
              <a:srgbClr val="FF00FF"/>
            </a:solidFill>
            <a:prstDash val="solid"/>
            <a:miter/>
            <a:headEnd type="none" w="med" len="med"/>
            <a:tailEnd type="none" w="med" len="med"/>
          </a:ln>
        </p:spPr>
      </p:pic>
    </p:spTree>
  </p:cSld>
  <p:clrMapOvr>
    <a:masterClrMapping/>
  </p:clrMapOvr>
  <p:transition advTm="11100">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矩形 163841"/>
          <p:cNvSpPr/>
          <p:nvPr/>
        </p:nvSpPr>
        <p:spPr>
          <a:xfrm>
            <a:off x="684213" y="620713"/>
            <a:ext cx="7704137" cy="5486400"/>
          </a:xfrm>
          <a:prstGeom prst="rect">
            <a:avLst/>
          </a:prstGeom>
          <a:noFill/>
          <a:ln w="9525">
            <a:noFill/>
          </a:ln>
        </p:spPr>
        <p:txBody>
          <a:bodyPr anchor="t"/>
          <a:p>
            <a:pPr marL="285750" lvl="0" indent="-285750" algn="just">
              <a:lnSpc>
                <a:spcPct val="135000"/>
              </a:lnSpc>
              <a:spcBef>
                <a:spcPct val="20000"/>
              </a:spcBef>
              <a:buClr>
                <a:srgbClr val="FFFF66"/>
              </a:buClr>
              <a:buSzPct val="120000"/>
              <a:buFont typeface="Wingdings" panose="05000000000000000000" pitchFamily="2" charset="2"/>
              <a:buNone/>
            </a:pPr>
            <a:r>
              <a:rPr lang="zh-CN" altLang="en-US" sz="2400" b="0" baseline="0" dirty="0">
                <a:latin typeface="Times New Roman" panose="02020603050405020304" pitchFamily="18" charset="0"/>
                <a:ea typeface="宋体" panose="02010600030101010101" pitchFamily="2" charset="-122"/>
              </a:rPr>
              <a:t>② 施工缝的处理 </a:t>
            </a:r>
            <a:endParaRPr lang="zh-CN" altLang="en-US" sz="2400" b="0" baseline="0" dirty="0">
              <a:solidFill>
                <a:schemeClr val="tx1"/>
              </a:solidFill>
              <a:latin typeface="宋体" panose="02010600030101010101" pitchFamily="2" charset="-122"/>
              <a:ea typeface="Courier New" panose="02070309020205020404" pitchFamily="49" charset="0"/>
            </a:endParaRPr>
          </a:p>
          <a:p>
            <a:pPr marL="285750" lvl="0" indent="-285750" algn="just">
              <a:lnSpc>
                <a:spcPct val="135000"/>
              </a:lnSpc>
              <a:spcBef>
                <a:spcPct val="20000"/>
              </a:spcBef>
              <a:buClr>
                <a:srgbClr val="FFFF66"/>
              </a:buClr>
              <a:buSzPct val="120000"/>
              <a:buFont typeface="Wingdings" panose="05000000000000000000" pitchFamily="2" charset="2"/>
              <a:buChar char="§"/>
            </a:pPr>
            <a:r>
              <a:rPr lang="zh-CN" altLang="en-US" sz="2400" b="0" baseline="0" dirty="0">
                <a:solidFill>
                  <a:schemeClr val="tx1"/>
                </a:solidFill>
                <a:latin typeface="Times New Roman" panose="02020603050405020304" pitchFamily="18" charset="0"/>
                <a:ea typeface="宋体" panose="02010600030101010101" pitchFamily="2" charset="-122"/>
              </a:rPr>
              <a:t>施工缝处继续浇筑混凝土时，应待混凝土的抗压强度不小于1.2</a:t>
            </a:r>
            <a:r>
              <a:rPr lang="en-US" altLang="x-none" sz="2400" b="0" baseline="0" dirty="0">
                <a:solidFill>
                  <a:schemeClr val="tx1"/>
                </a:solidFill>
                <a:latin typeface="Times New Roman" panose="02020603050405020304" pitchFamily="18" charset="0"/>
                <a:ea typeface="宋体" panose="02010600030101010101" pitchFamily="2" charset="-122"/>
              </a:rPr>
              <a:t>MPa</a:t>
            </a:r>
            <a:r>
              <a:rPr lang="zh-CN" altLang="en-US" sz="2400" b="0" baseline="0" dirty="0">
                <a:solidFill>
                  <a:schemeClr val="tx1"/>
                </a:solidFill>
                <a:latin typeface="Times New Roman" panose="02020603050405020304" pitchFamily="18" charset="0"/>
                <a:ea typeface="宋体" panose="02010600030101010101" pitchFamily="2" charset="-122"/>
              </a:rPr>
              <a:t>方可进行。 </a:t>
            </a:r>
            <a:endParaRPr lang="zh-CN" altLang="en-US" sz="2400" b="0" baseline="0" dirty="0">
              <a:solidFill>
                <a:schemeClr val="tx1"/>
              </a:solidFill>
              <a:latin typeface="宋体" panose="02010600030101010101" pitchFamily="2" charset="-122"/>
              <a:ea typeface="Courier New" panose="02070309020205020404" pitchFamily="49" charset="0"/>
            </a:endParaRPr>
          </a:p>
          <a:p>
            <a:pPr marL="285750" lvl="0" indent="-285750" algn="just">
              <a:lnSpc>
                <a:spcPct val="135000"/>
              </a:lnSpc>
              <a:spcBef>
                <a:spcPct val="20000"/>
              </a:spcBef>
              <a:buClr>
                <a:srgbClr val="FFFF66"/>
              </a:buClr>
              <a:buSzPct val="120000"/>
              <a:buFont typeface="Wingdings" panose="05000000000000000000" pitchFamily="2" charset="2"/>
              <a:buChar char="§"/>
            </a:pPr>
            <a:r>
              <a:rPr lang="zh-CN" altLang="en-US" sz="2400" b="0" baseline="0" dirty="0">
                <a:solidFill>
                  <a:schemeClr val="tx1"/>
                </a:solidFill>
                <a:latin typeface="Times New Roman" panose="02020603050405020304" pitchFamily="18" charset="0"/>
                <a:ea typeface="宋体" panose="02010600030101010101" pitchFamily="2" charset="-122"/>
              </a:rPr>
              <a:t>施工缝浇筑混凝土之前，应除去施工缝表面的水泥薄膜、松动石子和软弱的混凝土层，并加以充分湿润和冲洗干净，不得有积水。</a:t>
            </a:r>
            <a:endParaRPr lang="zh-CN" altLang="en-US" sz="2400" b="0" baseline="0" dirty="0">
              <a:solidFill>
                <a:schemeClr val="tx1"/>
              </a:solidFill>
              <a:latin typeface="宋体" panose="02010600030101010101" pitchFamily="2" charset="-122"/>
              <a:ea typeface="Courier New" panose="02070309020205020404" pitchFamily="49" charset="0"/>
            </a:endParaRPr>
          </a:p>
          <a:p>
            <a:pPr marL="285750" lvl="0" indent="-285750" algn="just">
              <a:lnSpc>
                <a:spcPct val="135000"/>
              </a:lnSpc>
              <a:spcBef>
                <a:spcPct val="20000"/>
              </a:spcBef>
              <a:buClr>
                <a:srgbClr val="FFFF66"/>
              </a:buClr>
              <a:buSzPct val="120000"/>
              <a:buFont typeface="Wingdings" panose="05000000000000000000" pitchFamily="2" charset="2"/>
              <a:buChar char="§"/>
            </a:pPr>
            <a:r>
              <a:rPr lang="zh-CN" altLang="en-US" sz="2400" b="0" baseline="0" dirty="0">
                <a:solidFill>
                  <a:schemeClr val="tx1"/>
                </a:solidFill>
                <a:latin typeface="宋体" panose="02010600030101010101" pitchFamily="2" charset="-122"/>
                <a:ea typeface="Courier New" panose="02070309020205020404" pitchFamily="49" charset="0"/>
              </a:rPr>
              <a:t>浇筑时，施工缝处宜先铺水泥浆(水泥∶水=1∶0.4)</a:t>
            </a:r>
            <a:r>
              <a:rPr lang="zh-CN" altLang="en-US" sz="2400" b="0" baseline="0" dirty="0">
                <a:solidFill>
                  <a:schemeClr val="tx1"/>
                </a:solidFill>
                <a:latin typeface="Times New Roman" panose="02020603050405020304" pitchFamily="18" charset="0"/>
                <a:ea typeface="宋体" panose="02010600030101010101" pitchFamily="2" charset="-122"/>
              </a:rPr>
              <a:t>，或与混凝土成分相同的水泥砂浆一层，厚度为30～50</a:t>
            </a:r>
            <a:r>
              <a:rPr lang="en-US" altLang="x-none" sz="2400" b="0" baseline="0" dirty="0">
                <a:solidFill>
                  <a:schemeClr val="tx1"/>
                </a:solidFill>
                <a:latin typeface="Times New Roman" panose="02020603050405020304" pitchFamily="18" charset="0"/>
                <a:ea typeface="宋体" panose="02010600030101010101" pitchFamily="2" charset="-122"/>
              </a:rPr>
              <a:t>mm，</a:t>
            </a:r>
            <a:r>
              <a:rPr lang="zh-CN" altLang="en-US" sz="2400" b="0" baseline="0" dirty="0">
                <a:solidFill>
                  <a:schemeClr val="tx1"/>
                </a:solidFill>
                <a:latin typeface="Times New Roman" panose="02020603050405020304" pitchFamily="18" charset="0"/>
                <a:ea typeface="宋体" panose="02010600030101010101" pitchFamily="2" charset="-122"/>
              </a:rPr>
              <a:t>以保证接缝的质量。</a:t>
            </a:r>
            <a:r>
              <a:rPr lang="zh-CN" altLang="en-US" sz="2400" b="0" baseline="0" dirty="0">
                <a:solidFill>
                  <a:schemeClr val="tx1"/>
                </a:solidFill>
                <a:latin typeface="宋体" panose="02010600030101010101" pitchFamily="2" charset="-122"/>
                <a:ea typeface="Courier New" panose="02070309020205020404" pitchFamily="49" charset="0"/>
              </a:rPr>
              <a:t> </a:t>
            </a:r>
            <a:endParaRPr lang="zh-CN" altLang="en-US" sz="2400" b="0" baseline="0" dirty="0">
              <a:solidFill>
                <a:schemeClr val="tx1"/>
              </a:solidFill>
              <a:latin typeface="宋体" panose="02010600030101010101" pitchFamily="2" charset="-122"/>
              <a:ea typeface="Courier New" panose="02070309020205020404" pitchFamily="49" charset="0"/>
            </a:endParaRPr>
          </a:p>
          <a:p>
            <a:pPr marL="285750" lvl="0" indent="-285750" algn="just">
              <a:lnSpc>
                <a:spcPct val="135000"/>
              </a:lnSpc>
              <a:spcBef>
                <a:spcPct val="20000"/>
              </a:spcBef>
              <a:buClr>
                <a:srgbClr val="FFFF66"/>
              </a:buClr>
              <a:buSzPct val="120000"/>
              <a:buFont typeface="Wingdings" panose="05000000000000000000" pitchFamily="2" charset="2"/>
              <a:buChar char="§"/>
            </a:pPr>
            <a:r>
              <a:rPr lang="zh-CN" altLang="en-US" sz="2400" b="0" baseline="0" dirty="0">
                <a:solidFill>
                  <a:schemeClr val="tx1"/>
                </a:solidFill>
                <a:latin typeface="宋体" panose="02010600030101010101" pitchFamily="2" charset="-122"/>
                <a:ea typeface="Courier New" panose="02070309020205020404" pitchFamily="49" charset="0"/>
              </a:rPr>
              <a:t>浇筑过程中</a:t>
            </a:r>
            <a:r>
              <a:rPr lang="zh-CN" altLang="en-US" sz="2400" b="0" baseline="0" dirty="0">
                <a:solidFill>
                  <a:schemeClr val="tx1"/>
                </a:solidFill>
                <a:latin typeface="Times New Roman" panose="02020603050405020304" pitchFamily="18" charset="0"/>
                <a:ea typeface="宋体" panose="02010600030101010101" pitchFamily="2" charset="-122"/>
              </a:rPr>
              <a:t>，施工缝应细致捣实，使其紧密结合。</a:t>
            </a:r>
            <a:r>
              <a:rPr lang="zh-CN" altLang="en-US" sz="2400" b="0" baseline="0" dirty="0">
                <a:solidFill>
                  <a:schemeClr val="tx1"/>
                </a:solidFill>
                <a:latin typeface="宋体" panose="02010600030101010101" pitchFamily="2" charset="-122"/>
                <a:ea typeface="Courier New" panose="02070309020205020404" pitchFamily="49" charset="0"/>
              </a:rPr>
              <a:t> </a:t>
            </a:r>
            <a:endParaRPr lang="zh-CN" altLang="en-US" sz="2400" b="0" baseline="0" dirty="0">
              <a:solidFill>
                <a:schemeClr val="tx1"/>
              </a:solidFill>
              <a:latin typeface="宋体" panose="02010600030101010101" pitchFamily="2" charset="-122"/>
              <a:ea typeface="Courier New" panose="02070309020205020404" pitchFamily="49" charset="0"/>
            </a:endParaRPr>
          </a:p>
        </p:txBody>
      </p:sp>
    </p:spTree>
  </p:cSld>
  <p:clrMapOvr>
    <a:masterClrMapping/>
  </p:clrMapOvr>
  <p:transition advTm="11100">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矩形 164865"/>
          <p:cNvSpPr/>
          <p:nvPr/>
        </p:nvSpPr>
        <p:spPr>
          <a:xfrm>
            <a:off x="838200" y="762000"/>
            <a:ext cx="7550150" cy="5475288"/>
          </a:xfrm>
          <a:prstGeom prst="rect">
            <a:avLst/>
          </a:prstGeom>
          <a:noFill/>
          <a:ln w="9525">
            <a:noFill/>
          </a:ln>
        </p:spPr>
        <p:txBody>
          <a:bodyPr anchor="t"/>
          <a:p>
            <a:pPr marL="449580" lvl="0" indent="-449580" algn="just">
              <a:lnSpc>
                <a:spcPct val="160000"/>
              </a:lnSpc>
              <a:spcBef>
                <a:spcPct val="30000"/>
              </a:spcBef>
              <a:buClr>
                <a:srgbClr val="FFFF66"/>
              </a:buClr>
              <a:buSzPct val="120000"/>
              <a:buFont typeface="Wingdings" panose="05000000000000000000" pitchFamily="2" charset="2"/>
              <a:buNone/>
            </a:pPr>
            <a:r>
              <a:rPr lang="zh-CN" altLang="en-US" sz="2400" b="0" baseline="0" dirty="0">
                <a:latin typeface="Times New Roman" panose="02020603050405020304" pitchFamily="18" charset="0"/>
                <a:ea typeface="宋体" panose="02010600030101010101" pitchFamily="2" charset="-122"/>
              </a:rPr>
              <a:t>(3) 混凝土的浇筑方法</a:t>
            </a:r>
            <a:endParaRPr lang="zh-CN" altLang="en-US" sz="2400" b="0" baseline="0" dirty="0">
              <a:latin typeface="Times New Roman" panose="02020603050405020304" pitchFamily="18" charset="0"/>
              <a:ea typeface="宋体" panose="02010600030101010101" pitchFamily="2" charset="-122"/>
            </a:endParaRPr>
          </a:p>
          <a:p>
            <a:pPr marL="449580" lvl="0" indent="-449580" algn="just">
              <a:lnSpc>
                <a:spcPct val="160000"/>
              </a:lnSpc>
              <a:spcBef>
                <a:spcPct val="30000"/>
              </a:spcBef>
              <a:buClr>
                <a:srgbClr val="FFFF66"/>
              </a:buClr>
              <a:buSzPct val="120000"/>
              <a:buFont typeface="Wingdings" panose="05000000000000000000" pitchFamily="2" charset="2"/>
              <a:buNone/>
            </a:pPr>
            <a:r>
              <a:rPr lang="zh-CN" altLang="en-US" sz="2400" b="0" baseline="0" dirty="0">
                <a:latin typeface="Times New Roman" panose="02020603050405020304" pitchFamily="18" charset="0"/>
                <a:ea typeface="宋体" panose="02010600030101010101" pitchFamily="2" charset="-122"/>
              </a:rPr>
              <a:t>① 多层钢筋混凝土框架结构的浇筑</a:t>
            </a:r>
            <a:endParaRPr lang="zh-CN" altLang="en-US" sz="2400" b="0" baseline="0" dirty="0">
              <a:latin typeface="Times New Roman" panose="02020603050405020304" pitchFamily="18" charset="0"/>
              <a:ea typeface="宋体" panose="02010600030101010101" pitchFamily="2" charset="-122"/>
            </a:endParaRPr>
          </a:p>
          <a:p>
            <a:pPr marL="449580" lvl="0" indent="-449580" algn="just">
              <a:lnSpc>
                <a:spcPct val="160000"/>
              </a:lnSpc>
              <a:spcBef>
                <a:spcPct val="30000"/>
              </a:spcBef>
              <a:buClr>
                <a:srgbClr val="FFFF66"/>
              </a:buClr>
              <a:buSzPct val="120000"/>
              <a:buFont typeface="Wingdings" panose="05000000000000000000" pitchFamily="2" charset="2"/>
              <a:buChar char="§"/>
            </a:pPr>
            <a:r>
              <a:rPr lang="zh-CN" altLang="en-US" sz="2400" b="0" baseline="0" dirty="0">
                <a:solidFill>
                  <a:schemeClr val="tx1"/>
                </a:solidFill>
                <a:latin typeface="宋体" panose="02010600030101010101" pitchFamily="2" charset="-122"/>
                <a:ea typeface="Courier New" panose="02070309020205020404" pitchFamily="49" charset="0"/>
              </a:rPr>
              <a:t>浇筑框架结构首先要划分施工层和施工段，施工层一般按结构层划分，而每一施工层的施工段划分，则要考虑工序数量、技术要求、结构特点等。</a:t>
            </a:r>
            <a:endParaRPr lang="zh-CN" altLang="en-US" sz="2400" b="0" baseline="0" dirty="0">
              <a:solidFill>
                <a:schemeClr val="tx1"/>
              </a:solidFill>
              <a:latin typeface="宋体" panose="02010600030101010101" pitchFamily="2" charset="-122"/>
              <a:ea typeface="Courier New" panose="02070309020205020404" pitchFamily="49" charset="0"/>
            </a:endParaRPr>
          </a:p>
          <a:p>
            <a:pPr marL="449580" lvl="0" indent="-449580" algn="just">
              <a:lnSpc>
                <a:spcPct val="160000"/>
              </a:lnSpc>
              <a:spcBef>
                <a:spcPct val="30000"/>
              </a:spcBef>
              <a:buClr>
                <a:srgbClr val="FFFF66"/>
              </a:buClr>
              <a:buSzPct val="120000"/>
              <a:buFont typeface="Wingdings" panose="05000000000000000000" pitchFamily="2" charset="2"/>
              <a:buChar char="§"/>
            </a:pPr>
            <a:r>
              <a:rPr lang="zh-CN" altLang="en-US" sz="2400" b="0" baseline="0" dirty="0">
                <a:solidFill>
                  <a:schemeClr val="tx1"/>
                </a:solidFill>
                <a:latin typeface="宋体" panose="02010600030101010101" pitchFamily="2" charset="-122"/>
                <a:ea typeface="Courier New" panose="02070309020205020404" pitchFamily="49" charset="0"/>
              </a:rPr>
              <a:t>混凝土的浇筑顺序：先浇捣柱子，在柱子浇捣完毕后，停歇1～1.5</a:t>
            </a:r>
            <a:r>
              <a:rPr lang="en-US" altLang="x-none" sz="2400" b="0" baseline="0" dirty="0">
                <a:solidFill>
                  <a:schemeClr val="tx1"/>
                </a:solidFill>
                <a:latin typeface="宋体" panose="02010600030101010101" pitchFamily="2" charset="-122"/>
                <a:ea typeface="Courier New" panose="02070309020205020404" pitchFamily="49" charset="0"/>
              </a:rPr>
              <a:t>h，</a:t>
            </a:r>
            <a:r>
              <a:rPr lang="zh-CN" altLang="en-US" sz="2400" b="0" baseline="0" dirty="0">
                <a:solidFill>
                  <a:schemeClr val="tx1"/>
                </a:solidFill>
                <a:latin typeface="宋体" panose="02010600030101010101" pitchFamily="2" charset="-122"/>
                <a:ea typeface="Courier New" panose="02070309020205020404" pitchFamily="49" charset="0"/>
              </a:rPr>
              <a:t>使混凝土达到一定强</a:t>
            </a:r>
            <a:r>
              <a:rPr lang="zh-CN" altLang="en-US" sz="2400" b="0" baseline="0" dirty="0">
                <a:solidFill>
                  <a:schemeClr val="tx1"/>
                </a:solidFill>
                <a:latin typeface="Times New Roman" panose="02020603050405020304" pitchFamily="18" charset="0"/>
                <a:ea typeface="宋体" panose="02010600030101010101" pitchFamily="2" charset="-122"/>
              </a:rPr>
              <a:t>度后，再浇捣梁和板。</a:t>
            </a:r>
            <a:r>
              <a:rPr lang="zh-CN" altLang="en-US" sz="2400" b="0" baseline="0" dirty="0">
                <a:solidFill>
                  <a:schemeClr val="tx1"/>
                </a:solidFill>
                <a:latin typeface="宋体" panose="02010600030101010101" pitchFamily="2" charset="-122"/>
                <a:ea typeface="Courier New" panose="02070309020205020404" pitchFamily="49" charset="0"/>
              </a:rPr>
              <a:t> </a:t>
            </a:r>
            <a:endParaRPr lang="zh-CN" altLang="en-US" sz="2400" b="0" baseline="0" dirty="0">
              <a:solidFill>
                <a:schemeClr val="tx1"/>
              </a:solidFill>
              <a:latin typeface="宋体" panose="02010600030101010101" pitchFamily="2" charset="-122"/>
              <a:ea typeface="Courier New" panose="02070309020205020404" pitchFamily="49" charset="0"/>
            </a:endParaRPr>
          </a:p>
        </p:txBody>
      </p:sp>
    </p:spTree>
  </p:cSld>
  <p:clrMapOvr>
    <a:masterClrMapping/>
  </p:clrMapOvr>
  <p:transition advTm="11100">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矩形 165889"/>
          <p:cNvSpPr/>
          <p:nvPr/>
        </p:nvSpPr>
        <p:spPr>
          <a:xfrm>
            <a:off x="827088" y="1125538"/>
            <a:ext cx="7239000" cy="4916487"/>
          </a:xfrm>
          <a:prstGeom prst="rect">
            <a:avLst/>
          </a:prstGeom>
          <a:noFill/>
          <a:ln w="9525">
            <a:noFill/>
          </a:ln>
        </p:spPr>
        <p:txBody>
          <a:bodyPr anchor="t"/>
          <a:p>
            <a:pPr marL="285750" lvl="0" indent="-285750" algn="just">
              <a:lnSpc>
                <a:spcPct val="160000"/>
              </a:lnSpc>
              <a:spcBef>
                <a:spcPct val="25000"/>
              </a:spcBef>
              <a:buClr>
                <a:srgbClr val="FFFF66"/>
              </a:buClr>
              <a:buSzPct val="120000"/>
              <a:buFont typeface="Wingdings" panose="05000000000000000000" pitchFamily="2" charset="2"/>
              <a:buNone/>
            </a:pPr>
            <a:r>
              <a:rPr lang="zh-CN" altLang="en-US" sz="2400" b="0" baseline="0" dirty="0">
                <a:latin typeface="Times New Roman" panose="02020603050405020304" pitchFamily="18" charset="0"/>
                <a:ea typeface="宋体" panose="02010600030101010101" pitchFamily="2" charset="-122"/>
              </a:rPr>
              <a:t>② 大体积钢筋混凝土结构的浇筑</a:t>
            </a:r>
            <a:endParaRPr lang="zh-CN" altLang="en-US" sz="2400" b="0" baseline="0" dirty="0">
              <a:latin typeface="Times New Roman" panose="02020603050405020304" pitchFamily="18" charset="0"/>
              <a:ea typeface="宋体" panose="02010600030101010101" pitchFamily="2" charset="-122"/>
            </a:endParaRPr>
          </a:p>
          <a:p>
            <a:pPr marL="285750" lvl="0" indent="-285750" algn="just">
              <a:lnSpc>
                <a:spcPct val="160000"/>
              </a:lnSpc>
              <a:spcBef>
                <a:spcPct val="25000"/>
              </a:spcBef>
              <a:buClr>
                <a:srgbClr val="FFFF66"/>
              </a:buClr>
              <a:buSzPct val="120000"/>
              <a:buFont typeface="Wingdings" panose="05000000000000000000" pitchFamily="2" charset="2"/>
              <a:buChar char="§"/>
            </a:pPr>
            <a:r>
              <a:rPr lang="zh-CN" altLang="en-US" sz="2400" b="0" baseline="0" dirty="0">
                <a:solidFill>
                  <a:schemeClr val="tx1"/>
                </a:solidFill>
                <a:latin typeface="宋体" panose="02010600030101010101" pitchFamily="2" charset="-122"/>
                <a:ea typeface="Courier New" panose="02070309020205020404" pitchFamily="49" charset="0"/>
              </a:rPr>
              <a:t>大体积钢筋混凝土结构多为工业建筑中的设备基础及高层建筑中厚大的桩基承台或基础底板</a:t>
            </a:r>
            <a:r>
              <a:rPr lang="zh-CN" altLang="en-US" sz="2400" b="0" baseline="0" dirty="0">
                <a:solidFill>
                  <a:schemeClr val="tx1"/>
                </a:solidFill>
                <a:latin typeface="Times New Roman" panose="02020603050405020304" pitchFamily="18" charset="0"/>
                <a:ea typeface="宋体" panose="02010600030101010101" pitchFamily="2" charset="-122"/>
              </a:rPr>
              <a:t>等。</a:t>
            </a:r>
            <a:r>
              <a:rPr lang="zh-CN" altLang="en-US" sz="2400" b="0" baseline="0" dirty="0">
                <a:solidFill>
                  <a:schemeClr val="tx1"/>
                </a:solidFill>
                <a:latin typeface="宋体" panose="02010600030101010101" pitchFamily="2" charset="-122"/>
                <a:ea typeface="Courier New" panose="02070309020205020404" pitchFamily="49" charset="0"/>
              </a:rPr>
              <a:t> </a:t>
            </a:r>
            <a:endParaRPr lang="zh-CN" altLang="en-US" sz="2400" b="0" baseline="0" dirty="0">
              <a:solidFill>
                <a:schemeClr val="tx1"/>
              </a:solidFill>
              <a:latin typeface="宋体" panose="02010600030101010101" pitchFamily="2" charset="-122"/>
              <a:ea typeface="Courier New" panose="02070309020205020404" pitchFamily="49" charset="0"/>
            </a:endParaRPr>
          </a:p>
          <a:p>
            <a:pPr marL="285750" lvl="0" indent="-285750" algn="just">
              <a:lnSpc>
                <a:spcPct val="160000"/>
              </a:lnSpc>
              <a:spcBef>
                <a:spcPct val="25000"/>
              </a:spcBef>
              <a:buClr>
                <a:srgbClr val="FFFF66"/>
              </a:buClr>
              <a:buSzPct val="120000"/>
              <a:buFont typeface="Wingdings" panose="05000000000000000000" pitchFamily="2" charset="2"/>
              <a:buChar char="§"/>
            </a:pPr>
            <a:r>
              <a:rPr lang="zh-CN" altLang="en-US" sz="2400" b="0" baseline="0" dirty="0">
                <a:solidFill>
                  <a:schemeClr val="tx1"/>
                </a:solidFill>
                <a:latin typeface="宋体" panose="02010600030101010101" pitchFamily="2" charset="-122"/>
                <a:ea typeface="Courier New" panose="02070309020205020404" pitchFamily="49" charset="0"/>
              </a:rPr>
              <a:t>特点是混凝土浇筑面和浇筑量大，整体性要求高，不能留施工缝，以及浇筑后水泥的</a:t>
            </a:r>
            <a:r>
              <a:rPr lang="zh-CN" altLang="en-US" sz="2400" b="0" baseline="0" dirty="0">
                <a:solidFill>
                  <a:schemeClr val="tx1"/>
                </a:solidFill>
                <a:latin typeface="Times New Roman" panose="02020603050405020304" pitchFamily="18" charset="0"/>
                <a:ea typeface="宋体" panose="02010600030101010101" pitchFamily="2" charset="-122"/>
              </a:rPr>
              <a:t>水化热量大且聚集在构件内部，形成较大的内外温差，易造成混凝土表面产生收缩裂缝等。</a:t>
            </a:r>
            <a:r>
              <a:rPr lang="zh-CN" altLang="en-US" sz="2400" b="0" baseline="0" dirty="0">
                <a:solidFill>
                  <a:schemeClr val="tx1"/>
                </a:solidFill>
                <a:latin typeface="宋体" panose="02010600030101010101" pitchFamily="2" charset="-122"/>
                <a:ea typeface="Courier New" panose="02070309020205020404" pitchFamily="49" charset="0"/>
              </a:rPr>
              <a:t> </a:t>
            </a:r>
            <a:endParaRPr lang="zh-CN" altLang="en-US" sz="2400" b="0" baseline="0" dirty="0">
              <a:solidFill>
                <a:schemeClr val="tx1"/>
              </a:solidFill>
              <a:latin typeface="宋体" panose="02010600030101010101" pitchFamily="2" charset="-122"/>
              <a:ea typeface="Courier New" panose="02070309020205020404" pitchFamily="49" charset="0"/>
            </a:endParaRPr>
          </a:p>
        </p:txBody>
      </p:sp>
    </p:spTree>
  </p:cSld>
  <p:clrMapOvr>
    <a:masterClrMapping/>
  </p:clrMapOvr>
  <p:transition advTm="11100">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矩形 166913"/>
          <p:cNvSpPr/>
          <p:nvPr/>
        </p:nvSpPr>
        <p:spPr>
          <a:xfrm>
            <a:off x="755650" y="765175"/>
            <a:ext cx="7239000" cy="1943100"/>
          </a:xfrm>
          <a:prstGeom prst="rect">
            <a:avLst/>
          </a:prstGeom>
          <a:noFill/>
          <a:ln w="9525">
            <a:noFill/>
          </a:ln>
        </p:spPr>
        <p:txBody>
          <a:bodyPr anchor="t"/>
          <a:p>
            <a:pPr marL="285750" lvl="0" indent="-285750" algn="just">
              <a:lnSpc>
                <a:spcPct val="160000"/>
              </a:lnSpc>
              <a:spcBef>
                <a:spcPct val="30000"/>
              </a:spcBef>
              <a:buClr>
                <a:srgbClr val="FFFF66"/>
              </a:buClr>
              <a:buSzPct val="120000"/>
              <a:buFont typeface="Wingdings" panose="05000000000000000000" pitchFamily="2" charset="2"/>
              <a:buChar char="§"/>
            </a:pPr>
            <a:r>
              <a:rPr lang="zh-CN" altLang="en-US" sz="2400" b="0" baseline="0" dirty="0">
                <a:solidFill>
                  <a:schemeClr val="tx1"/>
                </a:solidFill>
                <a:latin typeface="宋体" panose="02010600030101010101" pitchFamily="2" charset="-122"/>
                <a:ea typeface="Courier New" panose="02070309020205020404" pitchFamily="49" charset="0"/>
              </a:rPr>
              <a:t>为保证混凝土浇筑工作连续进行，不留施工缝，应在下一层混凝土初凝之前，将上一层混凝</a:t>
            </a:r>
            <a:r>
              <a:rPr lang="zh-CN" altLang="en-US" sz="2400" b="0" baseline="0" dirty="0">
                <a:solidFill>
                  <a:schemeClr val="tx1"/>
                </a:solidFill>
                <a:latin typeface="Times New Roman" panose="02020603050405020304" pitchFamily="18" charset="0"/>
                <a:ea typeface="宋体" panose="02010600030101010101" pitchFamily="2" charset="-122"/>
              </a:rPr>
              <a:t>土浇筑完毕。要求混凝土按不小于下述的浇筑量进行浇筑：</a:t>
            </a:r>
            <a:endParaRPr lang="zh-CN" altLang="en-US" sz="2400" b="0" baseline="0" dirty="0">
              <a:solidFill>
                <a:schemeClr val="tx1"/>
              </a:solidFill>
              <a:latin typeface="Times New Roman" panose="02020603050405020304" pitchFamily="18" charset="0"/>
              <a:ea typeface="宋体" panose="02010600030101010101" pitchFamily="2" charset="-122"/>
            </a:endParaRPr>
          </a:p>
        </p:txBody>
      </p:sp>
      <p:graphicFrame>
        <p:nvGraphicFramePr>
          <p:cNvPr id="49154" name="对象 166914"/>
          <p:cNvGraphicFramePr>
            <a:graphicFrameLocks noChangeAspect="1"/>
          </p:cNvGraphicFramePr>
          <p:nvPr/>
        </p:nvGraphicFramePr>
        <p:xfrm>
          <a:off x="2627313" y="2852738"/>
          <a:ext cx="1512887" cy="1066800"/>
        </p:xfrm>
        <a:graphic>
          <a:graphicData uri="http://schemas.openxmlformats.org/presentationml/2006/ole">
            <mc:AlternateContent xmlns:mc="http://schemas.openxmlformats.org/markup-compatibility/2006">
              <mc:Choice xmlns:v="urn:schemas-microsoft-com:vml" Requires="v">
                <p:oleObj spid="_x0000_s3083" name="" r:id="rId1" imgW="560070" imgH="394335" progId="">
                  <p:embed/>
                </p:oleObj>
              </mc:Choice>
              <mc:Fallback>
                <p:oleObj name="" r:id="rId1" imgW="560070" imgH="394335" progId="">
                  <p:embed/>
                  <p:pic>
                    <p:nvPicPr>
                      <p:cNvPr id="0" name="图片 3082"/>
                      <p:cNvPicPr/>
                      <p:nvPr/>
                    </p:nvPicPr>
                    <p:blipFill>
                      <a:blip r:embed="rId2"/>
                      <a:stretch>
                        <a:fillRect/>
                      </a:stretch>
                    </p:blipFill>
                    <p:spPr>
                      <a:xfrm>
                        <a:off x="2627313" y="2852738"/>
                        <a:ext cx="1512887" cy="1066800"/>
                      </a:xfrm>
                      <a:prstGeom prst="rect">
                        <a:avLst/>
                      </a:prstGeom>
                      <a:noFill/>
                      <a:ln w="38100">
                        <a:noFill/>
                        <a:miter/>
                      </a:ln>
                    </p:spPr>
                  </p:pic>
                </p:oleObj>
              </mc:Fallback>
            </mc:AlternateContent>
          </a:graphicData>
        </a:graphic>
      </p:graphicFrame>
      <p:sp>
        <p:nvSpPr>
          <p:cNvPr id="49155" name="矩形 166915"/>
          <p:cNvSpPr/>
          <p:nvPr/>
        </p:nvSpPr>
        <p:spPr>
          <a:xfrm>
            <a:off x="971550" y="3933825"/>
            <a:ext cx="6985000" cy="1997075"/>
          </a:xfrm>
          <a:prstGeom prst="rect">
            <a:avLst/>
          </a:prstGeom>
          <a:noFill/>
          <a:ln w="9525">
            <a:noFill/>
          </a:ln>
        </p:spPr>
        <p:txBody>
          <a:bodyPr anchor="t">
            <a:spAutoFit/>
          </a:bodyPr>
          <a:p>
            <a:pPr lvl="0" indent="0" algn="just">
              <a:lnSpc>
                <a:spcPct val="125000"/>
              </a:lnSpc>
            </a:pPr>
            <a:r>
              <a:rPr lang="zh-CN" altLang="en-US" sz="2000" b="0" baseline="0" dirty="0">
                <a:solidFill>
                  <a:schemeClr val="tx1"/>
                </a:solidFill>
                <a:latin typeface="宋体" panose="02010600030101010101" pitchFamily="2" charset="-122"/>
                <a:ea typeface="宋体" panose="02010600030101010101" pitchFamily="2" charset="-122"/>
              </a:rPr>
              <a:t>式中  </a:t>
            </a:r>
            <a:r>
              <a:rPr lang="en-US" altLang="x-none" sz="2000" b="0" baseline="0" dirty="0">
                <a:solidFill>
                  <a:schemeClr val="tx1"/>
                </a:solidFill>
                <a:latin typeface="宋体" panose="02010600030101010101" pitchFamily="2" charset="-122"/>
                <a:ea typeface="宋体" panose="02010600030101010101" pitchFamily="2" charset="-122"/>
              </a:rPr>
              <a:t>Q——</a:t>
            </a:r>
            <a:r>
              <a:rPr lang="zh-CN" altLang="en-US" sz="2000" b="0" baseline="0" dirty="0">
                <a:solidFill>
                  <a:schemeClr val="tx1"/>
                </a:solidFill>
                <a:latin typeface="宋体" panose="02010600030101010101" pitchFamily="2" charset="-122"/>
                <a:ea typeface="宋体" panose="02010600030101010101" pitchFamily="2" charset="-122"/>
              </a:rPr>
              <a:t>混凝土最小浇筑量，</a:t>
            </a:r>
            <a:r>
              <a:rPr lang="en-US" altLang="x-none" sz="2000" b="0" baseline="0" dirty="0">
                <a:solidFill>
                  <a:schemeClr val="tx1"/>
                </a:solidFill>
                <a:latin typeface="宋体" panose="02010600030101010101" pitchFamily="2" charset="-122"/>
                <a:ea typeface="宋体" panose="02010600030101010101" pitchFamily="2" charset="-122"/>
              </a:rPr>
              <a:t>m</a:t>
            </a:r>
            <a:r>
              <a:rPr lang="en-US" altLang="x-none" sz="2000" b="0" baseline="30000" dirty="0">
                <a:solidFill>
                  <a:schemeClr val="tx1"/>
                </a:solidFill>
                <a:latin typeface="宋体" panose="02010600030101010101" pitchFamily="2" charset="-122"/>
                <a:ea typeface="宋体" panose="02010600030101010101" pitchFamily="2" charset="-122"/>
              </a:rPr>
              <a:t>3</a:t>
            </a:r>
            <a:r>
              <a:rPr lang="en-US" altLang="x-none" sz="2000" b="0" baseline="0" dirty="0">
                <a:solidFill>
                  <a:schemeClr val="tx1"/>
                </a:solidFill>
                <a:latin typeface="宋体" panose="02010600030101010101" pitchFamily="2" charset="-122"/>
                <a:ea typeface="宋体" panose="02010600030101010101" pitchFamily="2" charset="-122"/>
              </a:rPr>
              <a:t>/h；</a:t>
            </a:r>
            <a:endParaRPr lang="en-US" altLang="x-none" sz="2000" b="0" baseline="0" dirty="0">
              <a:solidFill>
                <a:schemeClr val="tx1"/>
              </a:solidFill>
              <a:latin typeface="宋体" panose="02010600030101010101" pitchFamily="2" charset="-122"/>
              <a:ea typeface="宋体" panose="02010600030101010101" pitchFamily="2" charset="-122"/>
            </a:endParaRPr>
          </a:p>
          <a:p>
            <a:pPr lvl="0" indent="0" algn="just" eaLnBrk="0" hangingPunct="0">
              <a:lnSpc>
                <a:spcPct val="125000"/>
              </a:lnSpc>
            </a:pPr>
            <a:r>
              <a:rPr lang="en-US" altLang="x-none" sz="2000" b="0" baseline="0" dirty="0">
                <a:solidFill>
                  <a:schemeClr val="tx1"/>
                </a:solidFill>
                <a:latin typeface="宋体" panose="02010600030101010101" pitchFamily="2" charset="-122"/>
                <a:ea typeface="宋体" panose="02010600030101010101" pitchFamily="2" charset="-122"/>
              </a:rPr>
              <a:t>    F——</a:t>
            </a:r>
            <a:r>
              <a:rPr lang="zh-CN" altLang="en-US" sz="2000" b="0" baseline="0" dirty="0">
                <a:solidFill>
                  <a:schemeClr val="tx1"/>
                </a:solidFill>
                <a:latin typeface="宋体" panose="02010600030101010101" pitchFamily="2" charset="-122"/>
                <a:ea typeface="宋体" panose="02010600030101010101" pitchFamily="2" charset="-122"/>
              </a:rPr>
              <a:t>混凝土浇筑区的面积，</a:t>
            </a:r>
            <a:r>
              <a:rPr lang="en-US" altLang="x-none" sz="2000" b="0" baseline="0" dirty="0">
                <a:solidFill>
                  <a:schemeClr val="tx1"/>
                </a:solidFill>
                <a:latin typeface="宋体" panose="02010600030101010101" pitchFamily="2" charset="-122"/>
                <a:ea typeface="宋体" panose="02010600030101010101" pitchFamily="2" charset="-122"/>
              </a:rPr>
              <a:t>m</a:t>
            </a:r>
            <a:r>
              <a:rPr lang="en-US" altLang="x-none" sz="2000" b="0" baseline="30000" dirty="0">
                <a:solidFill>
                  <a:schemeClr val="tx1"/>
                </a:solidFill>
                <a:latin typeface="宋体" panose="02010600030101010101" pitchFamily="2" charset="-122"/>
                <a:ea typeface="宋体" panose="02010600030101010101" pitchFamily="2" charset="-122"/>
              </a:rPr>
              <a:t>2</a:t>
            </a:r>
            <a:r>
              <a:rPr lang="en-US" altLang="x-none" sz="2000" b="0" baseline="0" dirty="0">
                <a:solidFill>
                  <a:schemeClr val="tx1"/>
                </a:solidFill>
                <a:latin typeface="宋体" panose="02010600030101010101" pitchFamily="2" charset="-122"/>
                <a:ea typeface="宋体" panose="02010600030101010101" pitchFamily="2" charset="-122"/>
              </a:rPr>
              <a:t>；</a:t>
            </a:r>
            <a:endParaRPr lang="en-US" altLang="x-none" sz="2000" b="0" baseline="0" dirty="0">
              <a:solidFill>
                <a:schemeClr val="tx1"/>
              </a:solidFill>
              <a:latin typeface="宋体" panose="02010600030101010101" pitchFamily="2" charset="-122"/>
              <a:ea typeface="宋体" panose="02010600030101010101" pitchFamily="2" charset="-122"/>
            </a:endParaRPr>
          </a:p>
          <a:p>
            <a:pPr lvl="0" indent="0" algn="just" eaLnBrk="0" hangingPunct="0">
              <a:lnSpc>
                <a:spcPct val="125000"/>
              </a:lnSpc>
            </a:pPr>
            <a:r>
              <a:rPr lang="en-US" altLang="x-none" sz="2000" b="0" baseline="0" dirty="0">
                <a:solidFill>
                  <a:schemeClr val="tx1"/>
                </a:solidFill>
                <a:latin typeface="宋体" panose="02010600030101010101" pitchFamily="2" charset="-122"/>
                <a:ea typeface="宋体" panose="02010600030101010101" pitchFamily="2" charset="-122"/>
              </a:rPr>
              <a:t>    H——</a:t>
            </a:r>
            <a:r>
              <a:rPr lang="zh-CN" altLang="en-US" sz="2000" b="0" baseline="0" dirty="0">
                <a:solidFill>
                  <a:schemeClr val="tx1"/>
                </a:solidFill>
                <a:latin typeface="宋体" panose="02010600030101010101" pitchFamily="2" charset="-122"/>
                <a:ea typeface="宋体" panose="02010600030101010101" pitchFamily="2" charset="-122"/>
              </a:rPr>
              <a:t>浇筑层厚度，</a:t>
            </a:r>
            <a:r>
              <a:rPr lang="en-US" altLang="x-none" sz="2000" b="0" baseline="0" dirty="0">
                <a:solidFill>
                  <a:schemeClr val="tx1"/>
                </a:solidFill>
                <a:latin typeface="宋体" panose="02010600030101010101" pitchFamily="2" charset="-122"/>
                <a:ea typeface="宋体" panose="02010600030101010101" pitchFamily="2" charset="-122"/>
              </a:rPr>
              <a:t>m；</a:t>
            </a:r>
            <a:endParaRPr lang="en-US" altLang="x-none" sz="2000" b="0" baseline="0" dirty="0">
              <a:solidFill>
                <a:schemeClr val="tx1"/>
              </a:solidFill>
              <a:latin typeface="宋体" panose="02010600030101010101" pitchFamily="2" charset="-122"/>
              <a:ea typeface="宋体" panose="02010600030101010101" pitchFamily="2" charset="-122"/>
            </a:endParaRPr>
          </a:p>
          <a:p>
            <a:pPr lvl="0" indent="0" eaLnBrk="0" hangingPunct="0">
              <a:lnSpc>
                <a:spcPct val="125000"/>
              </a:lnSpc>
            </a:pPr>
            <a:r>
              <a:rPr lang="en-US" altLang="x-none" sz="2000" b="0" baseline="0" dirty="0">
                <a:solidFill>
                  <a:schemeClr val="tx1"/>
                </a:solidFill>
                <a:latin typeface="宋体" panose="02010600030101010101" pitchFamily="2" charset="-122"/>
                <a:ea typeface="宋体" panose="02010600030101010101" pitchFamily="2" charset="-122"/>
              </a:rPr>
              <a:t>    </a:t>
            </a:r>
            <a:r>
              <a:rPr lang="en-US" altLang="x-none" sz="2000" b="0" baseline="0" dirty="0">
                <a:solidFill>
                  <a:schemeClr val="tx1"/>
                </a:solidFill>
                <a:latin typeface="Times New Roman" panose="02020603050405020304" pitchFamily="18" charset="0"/>
                <a:ea typeface="宋体" panose="02010600030101010101" pitchFamily="2" charset="-122"/>
              </a:rPr>
              <a:t>T</a:t>
            </a:r>
            <a:r>
              <a:rPr lang="en-US" altLang="x-none" sz="2000" b="0" baseline="0" dirty="0">
                <a:solidFill>
                  <a:schemeClr val="tx1"/>
                </a:solidFill>
                <a:latin typeface="宋体" panose="02010600030101010101" pitchFamily="2" charset="-122"/>
                <a:ea typeface="宋体" panose="02010600030101010101" pitchFamily="2" charset="-122"/>
              </a:rPr>
              <a:t>——</a:t>
            </a:r>
            <a:r>
              <a:rPr lang="zh-CN" altLang="en-US" sz="2000" b="0" baseline="0" dirty="0">
                <a:solidFill>
                  <a:schemeClr val="tx1"/>
                </a:solidFill>
                <a:latin typeface="宋体" panose="02010600030101010101" pitchFamily="2" charset="-122"/>
                <a:ea typeface="宋体" panose="02010600030101010101" pitchFamily="2" charset="-122"/>
              </a:rPr>
              <a:t>下层混凝土从开始浇筑到初凝所容许的时间间隔，</a:t>
            </a:r>
            <a:r>
              <a:rPr lang="en-US" altLang="x-none" sz="2000" b="0" baseline="0" dirty="0">
                <a:solidFill>
                  <a:schemeClr val="tx1"/>
                </a:solidFill>
                <a:latin typeface="Times New Roman" panose="02020603050405020304" pitchFamily="18" charset="0"/>
                <a:ea typeface="宋体" panose="02010600030101010101" pitchFamily="2" charset="-122"/>
              </a:rPr>
              <a:t>h</a:t>
            </a:r>
            <a:r>
              <a:rPr lang="en-US" altLang="x-none" sz="2000" b="0" baseline="0" dirty="0">
                <a:solidFill>
                  <a:schemeClr val="tx1"/>
                </a:solidFill>
                <a:latin typeface="宋体" panose="02010600030101010101" pitchFamily="2" charset="-122"/>
                <a:ea typeface="宋体" panose="02010600030101010101" pitchFamily="2" charset="-122"/>
              </a:rPr>
              <a:t>。</a:t>
            </a:r>
            <a:r>
              <a:rPr lang="en-US" altLang="x-none" sz="2000" b="0" baseline="0" dirty="0">
                <a:solidFill>
                  <a:schemeClr val="tx1"/>
                </a:solidFill>
                <a:latin typeface="Times New Roman" panose="02020603050405020304" pitchFamily="18" charset="0"/>
                <a:ea typeface="黑体" panose="02010609060101010101" pitchFamily="49" charset="-122"/>
              </a:rPr>
              <a:t> </a:t>
            </a:r>
            <a:endParaRPr lang="en-US" altLang="x-none" sz="2000" b="0" baseline="0"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advTm="11100">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7" name="矩形 167937"/>
          <p:cNvSpPr/>
          <p:nvPr/>
        </p:nvSpPr>
        <p:spPr>
          <a:xfrm>
            <a:off x="609600" y="762000"/>
            <a:ext cx="8066088" cy="5105400"/>
          </a:xfrm>
          <a:prstGeom prst="rect">
            <a:avLst/>
          </a:prstGeom>
          <a:noFill/>
          <a:ln w="9525">
            <a:noFill/>
          </a:ln>
        </p:spPr>
        <p:txBody>
          <a:bodyPr anchor="t"/>
          <a:p>
            <a:pPr marL="285750" lvl="0" indent="-285750" algn="just">
              <a:lnSpc>
                <a:spcPct val="160000"/>
              </a:lnSpc>
              <a:spcBef>
                <a:spcPct val="30000"/>
              </a:spcBef>
              <a:buClr>
                <a:srgbClr val="FFFF66"/>
              </a:buClr>
              <a:buSzPct val="120000"/>
              <a:buFont typeface="Wingdings" panose="05000000000000000000" pitchFamily="2" charset="2"/>
              <a:buChar char="§"/>
            </a:pPr>
            <a:r>
              <a:rPr lang="zh-CN" altLang="en-US" sz="2400" b="0" baseline="0" dirty="0">
                <a:solidFill>
                  <a:schemeClr val="tx1"/>
                </a:solidFill>
                <a:latin typeface="宋体" panose="02010600030101010101" pitchFamily="2" charset="-122"/>
                <a:ea typeface="Courier New" panose="02070309020205020404" pitchFamily="49" charset="0"/>
              </a:rPr>
              <a:t>大体积钢筋混凝土结构的浇筑方案，一般分为全面分层、分段分层和斜面分层三种，如</a:t>
            </a:r>
            <a:r>
              <a:rPr lang="zh-CN" altLang="en-US" sz="2400" u="sng" baseline="0" dirty="0">
                <a:solidFill>
                  <a:srgbClr val="00FF00"/>
                </a:solidFill>
                <a:latin typeface="宋体" panose="02010600030101010101" pitchFamily="2" charset="-122"/>
                <a:ea typeface="Courier New" panose="02070309020205020404" pitchFamily="49" charset="0"/>
                <a:hlinkClick r:id="rId1" action="ppaction://hlinksldjump"/>
              </a:rPr>
              <a:t>图4.</a:t>
            </a:r>
            <a:r>
              <a:rPr lang="zh-CN" altLang="en-US" sz="2400" u="sng" baseline="0" dirty="0">
                <a:solidFill>
                  <a:srgbClr val="00FF00"/>
                </a:solidFill>
                <a:latin typeface="Times New Roman" panose="02020603050405020304" pitchFamily="18" charset="0"/>
                <a:ea typeface="宋体" panose="02010600030101010101" pitchFamily="2" charset="-122"/>
                <a:hlinkClick r:id="rId1" action="ppaction://hlinksldjump"/>
              </a:rPr>
              <a:t>28</a:t>
            </a:r>
            <a:r>
              <a:rPr lang="zh-CN" altLang="en-US" sz="2400" b="0" baseline="0" dirty="0">
                <a:solidFill>
                  <a:schemeClr val="tx1"/>
                </a:solidFill>
                <a:latin typeface="Times New Roman" panose="02020603050405020304" pitchFamily="18" charset="0"/>
                <a:ea typeface="宋体" panose="02010600030101010101" pitchFamily="2" charset="-122"/>
              </a:rPr>
              <a:t>所示。</a:t>
            </a:r>
            <a:endParaRPr lang="zh-CN" altLang="en-US" sz="2400" b="0" baseline="0" dirty="0">
              <a:solidFill>
                <a:schemeClr val="tx1"/>
              </a:solidFill>
              <a:latin typeface="Times New Roman" panose="02020603050405020304" pitchFamily="18" charset="0"/>
              <a:ea typeface="宋体" panose="02010600030101010101" pitchFamily="2" charset="-122"/>
            </a:endParaRPr>
          </a:p>
          <a:p>
            <a:pPr marL="762000" lvl="1" indent="-285750" algn="just">
              <a:lnSpc>
                <a:spcPct val="160000"/>
              </a:lnSpc>
              <a:spcBef>
                <a:spcPct val="30000"/>
              </a:spcBef>
              <a:buClr>
                <a:schemeClr val="folHlink"/>
              </a:buClr>
              <a:buSzPct val="80000"/>
              <a:buFont typeface="Wingdings" panose="05000000000000000000" pitchFamily="2" charset="2"/>
              <a:buChar char="v"/>
            </a:pPr>
            <a:r>
              <a:rPr lang="zh-CN" altLang="en-US" sz="2400" b="0" baseline="0" dirty="0">
                <a:solidFill>
                  <a:schemeClr val="tx2"/>
                </a:solidFill>
                <a:latin typeface="Times New Roman" panose="02020603050405020304" pitchFamily="18" charset="0"/>
                <a:ea typeface="宋体" panose="02010600030101010101" pitchFamily="2" charset="-122"/>
              </a:rPr>
              <a:t>全面分层</a:t>
            </a:r>
            <a:r>
              <a:rPr lang="zh-CN" altLang="en-US" sz="2400" b="0" baseline="0" dirty="0">
                <a:solidFill>
                  <a:schemeClr val="tx1"/>
                </a:solidFill>
                <a:latin typeface="Times New Roman" panose="02020603050405020304" pitchFamily="18" charset="0"/>
                <a:ea typeface="宋体" panose="02010600030101010101" pitchFamily="2" charset="-122"/>
              </a:rPr>
              <a:t>    即在第一层浇筑完毕后，再回头浇筑第二层，如此逐层浇筑，直至完工为止。</a:t>
            </a:r>
            <a:endParaRPr lang="zh-CN" altLang="en-US" sz="2400" b="0" baseline="0" dirty="0">
              <a:solidFill>
                <a:schemeClr val="tx1"/>
              </a:solidFill>
              <a:latin typeface="Times New Roman" panose="02020603050405020304" pitchFamily="18" charset="0"/>
              <a:ea typeface="宋体" panose="02010600030101010101" pitchFamily="2" charset="-122"/>
            </a:endParaRPr>
          </a:p>
          <a:p>
            <a:pPr marL="762000" lvl="1" indent="-285750" algn="just">
              <a:lnSpc>
                <a:spcPct val="160000"/>
              </a:lnSpc>
              <a:spcBef>
                <a:spcPct val="30000"/>
              </a:spcBef>
              <a:buClr>
                <a:schemeClr val="folHlink"/>
              </a:buClr>
              <a:buSzPct val="80000"/>
              <a:buFont typeface="Wingdings" panose="05000000000000000000" pitchFamily="2" charset="2"/>
              <a:buChar char="v"/>
            </a:pPr>
            <a:r>
              <a:rPr lang="zh-CN" altLang="en-US" sz="2400" b="0" baseline="0" dirty="0">
                <a:solidFill>
                  <a:schemeClr val="tx2"/>
                </a:solidFill>
                <a:latin typeface="Times New Roman" panose="02020603050405020304" pitchFamily="18" charset="0"/>
                <a:ea typeface="宋体" panose="02010600030101010101" pitchFamily="2" charset="-122"/>
              </a:rPr>
              <a:t>分段分层</a:t>
            </a:r>
            <a:r>
              <a:rPr lang="zh-CN" altLang="en-US" sz="2400" b="0" baseline="0" dirty="0">
                <a:solidFill>
                  <a:schemeClr val="tx1"/>
                </a:solidFill>
                <a:latin typeface="Times New Roman" panose="02020603050405020304" pitchFamily="18" charset="0"/>
                <a:ea typeface="宋体" panose="02010600030101010101" pitchFamily="2" charset="-122"/>
              </a:rPr>
              <a:t>   混凝土从底层开始浇筑，进行2～3</a:t>
            </a:r>
            <a:r>
              <a:rPr lang="en-US" altLang="x-none" sz="2400" b="0" baseline="0" dirty="0">
                <a:solidFill>
                  <a:schemeClr val="tx1"/>
                </a:solidFill>
                <a:latin typeface="Times New Roman" panose="02020603050405020304" pitchFamily="18" charset="0"/>
                <a:ea typeface="宋体" panose="02010600030101010101" pitchFamily="2" charset="-122"/>
              </a:rPr>
              <a:t>m</a:t>
            </a:r>
            <a:r>
              <a:rPr lang="zh-CN" altLang="en-US" sz="2400" b="0" baseline="0" dirty="0">
                <a:solidFill>
                  <a:schemeClr val="tx1"/>
                </a:solidFill>
                <a:latin typeface="Times New Roman" panose="02020603050405020304" pitchFamily="18" charset="0"/>
                <a:ea typeface="宋体" panose="02010600030101010101" pitchFamily="2" charset="-122"/>
              </a:rPr>
              <a:t>后再回头浇第二层，同样依次浇筑各层。</a:t>
            </a:r>
            <a:endParaRPr lang="zh-CN" altLang="en-US" sz="2400" b="0" baseline="0" dirty="0">
              <a:solidFill>
                <a:schemeClr val="tx1"/>
              </a:solidFill>
              <a:latin typeface="Times New Roman" panose="02020603050405020304" pitchFamily="18" charset="0"/>
              <a:ea typeface="宋体" panose="02010600030101010101" pitchFamily="2" charset="-122"/>
            </a:endParaRPr>
          </a:p>
          <a:p>
            <a:pPr marL="762000" lvl="1" indent="-285750" algn="just">
              <a:lnSpc>
                <a:spcPct val="160000"/>
              </a:lnSpc>
              <a:spcBef>
                <a:spcPct val="30000"/>
              </a:spcBef>
              <a:buClr>
                <a:schemeClr val="folHlink"/>
              </a:buClr>
              <a:buSzPct val="80000"/>
              <a:buFont typeface="Wingdings" panose="05000000000000000000" pitchFamily="2" charset="2"/>
              <a:buChar char="v"/>
            </a:pPr>
            <a:r>
              <a:rPr lang="zh-CN" altLang="en-US" sz="2400" b="0" baseline="0" dirty="0">
                <a:solidFill>
                  <a:schemeClr val="tx2"/>
                </a:solidFill>
                <a:latin typeface="Times New Roman" panose="02020603050405020304" pitchFamily="18" charset="0"/>
                <a:ea typeface="宋体" panose="02010600030101010101" pitchFamily="2" charset="-122"/>
              </a:rPr>
              <a:t>斜面分层</a:t>
            </a:r>
            <a:r>
              <a:rPr lang="zh-CN" altLang="en-US" sz="2400" b="0" baseline="0" dirty="0">
                <a:solidFill>
                  <a:schemeClr val="tx1"/>
                </a:solidFill>
                <a:latin typeface="Times New Roman" panose="02020603050405020304" pitchFamily="18" charset="0"/>
                <a:ea typeface="宋体" panose="02010600030101010101" pitchFamily="2" charset="-122"/>
              </a:rPr>
              <a:t>    要求斜坡坡度不大于1/3，适用于结构长度大大超过厚度3倍的情况。 </a:t>
            </a:r>
            <a:endParaRPr lang="zh-CN" altLang="en-US" sz="2400" b="0" baseline="0"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advTm="11100">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01" name="图片 168961" descr="图4"/>
          <p:cNvPicPr>
            <a:picLocks noChangeAspect="1"/>
          </p:cNvPicPr>
          <p:nvPr/>
        </p:nvPicPr>
        <p:blipFill>
          <a:blip r:embed="rId1"/>
          <a:stretch>
            <a:fillRect/>
          </a:stretch>
        </p:blipFill>
        <p:spPr>
          <a:xfrm>
            <a:off x="304800" y="2057400"/>
            <a:ext cx="8610600" cy="3429000"/>
          </a:xfrm>
          <a:prstGeom prst="rect">
            <a:avLst/>
          </a:prstGeom>
          <a:noFill/>
          <a:ln w="9525">
            <a:noFill/>
          </a:ln>
        </p:spPr>
      </p:pic>
      <p:pic>
        <p:nvPicPr>
          <p:cNvPr id="51202" name="图片 168962" descr="返回">
            <a:hlinkClick r:id="rId2" action="ppaction://hlinksldjump"/>
          </p:cNvPr>
          <p:cNvPicPr>
            <a:picLocks noChangeAspect="1"/>
          </p:cNvPicPr>
          <p:nvPr/>
        </p:nvPicPr>
        <p:blipFill>
          <a:blip r:embed="rId3"/>
          <a:stretch>
            <a:fillRect/>
          </a:stretch>
        </p:blipFill>
        <p:spPr>
          <a:xfrm>
            <a:off x="8101013" y="6324600"/>
            <a:ext cx="506412" cy="533400"/>
          </a:xfrm>
          <a:prstGeom prst="rect">
            <a:avLst/>
          </a:prstGeom>
          <a:noFill/>
          <a:ln w="15875" cap="flat" cmpd="sng">
            <a:solidFill>
              <a:srgbClr val="FF00FF"/>
            </a:solidFill>
            <a:prstDash val="solid"/>
            <a:miter/>
            <a:headEnd type="none" w="med" len="med"/>
            <a:tailEnd type="none" w="med" len="med"/>
          </a:ln>
        </p:spPr>
      </p:pic>
    </p:spTree>
  </p:cSld>
  <p:clrMapOvr>
    <a:masterClrMapping/>
  </p:clrMapOvr>
  <p:transition advTm="11100">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文本框 169985">
            <a:hlinkClick r:id="" action="ppaction://hlinkshowjump?jump=nextslide"/>
          </p:cNvPr>
          <p:cNvSpPr txBox="1"/>
          <p:nvPr/>
        </p:nvSpPr>
        <p:spPr>
          <a:xfrm>
            <a:off x="539750" y="549275"/>
            <a:ext cx="4398963" cy="521970"/>
          </a:xfrm>
          <a:prstGeom prst="rect">
            <a:avLst/>
          </a:prstGeom>
          <a:noFill/>
          <a:ln w="9525">
            <a:noFill/>
          </a:ln>
        </p:spPr>
        <p:txBody>
          <a:bodyPr anchor="t">
            <a:spAutoFit/>
          </a:bodyPr>
          <a:p>
            <a:pPr lvl="0" indent="0">
              <a:spcBef>
                <a:spcPct val="50000"/>
              </a:spcBef>
            </a:pPr>
            <a:r>
              <a:rPr lang="en-US" altLang="x-none" baseline="0" dirty="0">
                <a:latin typeface="楷体_GB2312" pitchFamily="1" charset="-122"/>
                <a:ea typeface="楷体_GB2312" pitchFamily="1" charset="-122"/>
              </a:rPr>
              <a:t>3.5.3 </a:t>
            </a:r>
            <a:r>
              <a:rPr lang="zh-CN" altLang="en-US" baseline="0" dirty="0">
                <a:latin typeface="楷体_GB2312" pitchFamily="1" charset="-122"/>
                <a:ea typeface="楷体_GB2312" pitchFamily="1" charset="-122"/>
              </a:rPr>
              <a:t>混凝土的振捣</a:t>
            </a:r>
            <a:endParaRPr lang="zh-CN" altLang="en-US" baseline="0" dirty="0">
              <a:latin typeface="楷体_GB2312" pitchFamily="1" charset="-122"/>
              <a:ea typeface="楷体_GB2312" pitchFamily="1" charset="-122"/>
            </a:endParaRPr>
          </a:p>
        </p:txBody>
      </p:sp>
      <p:sp>
        <p:nvSpPr>
          <p:cNvPr id="52226" name="矩形 169986"/>
          <p:cNvSpPr/>
          <p:nvPr/>
        </p:nvSpPr>
        <p:spPr>
          <a:xfrm>
            <a:off x="762000" y="990600"/>
            <a:ext cx="7772400" cy="5181600"/>
          </a:xfrm>
          <a:prstGeom prst="rect">
            <a:avLst/>
          </a:prstGeom>
          <a:noFill/>
          <a:ln w="9525">
            <a:noFill/>
          </a:ln>
        </p:spPr>
        <p:txBody>
          <a:bodyPr anchor="t"/>
          <a:p>
            <a:pPr marL="285750" lvl="0" indent="-285750" algn="just">
              <a:lnSpc>
                <a:spcPct val="150000"/>
              </a:lnSpc>
              <a:spcBef>
                <a:spcPct val="20000"/>
              </a:spcBef>
              <a:buClr>
                <a:srgbClr val="FFFF66"/>
              </a:buClr>
              <a:buSzPct val="120000"/>
              <a:buFont typeface="Wingdings" panose="05000000000000000000" pitchFamily="2" charset="2"/>
              <a:buChar char="§"/>
            </a:pPr>
            <a:r>
              <a:rPr lang="zh-CN" altLang="en-US" sz="2400" b="0" baseline="0" dirty="0">
                <a:solidFill>
                  <a:schemeClr val="tx1"/>
                </a:solidFill>
                <a:latin typeface="宋体" panose="02010600030101010101" pitchFamily="2" charset="-122"/>
                <a:ea typeface="宋体" panose="02010600030101010101" pitchFamily="2" charset="-122"/>
              </a:rPr>
              <a:t>振捣方式分为</a:t>
            </a:r>
            <a:r>
              <a:rPr lang="zh-CN" altLang="en-US" sz="2400" b="0" baseline="0" dirty="0">
                <a:latin typeface="宋体" panose="02010600030101010101" pitchFamily="2" charset="-122"/>
                <a:ea typeface="宋体" panose="02010600030101010101" pitchFamily="2" charset="-122"/>
              </a:rPr>
              <a:t>人工振捣</a:t>
            </a:r>
            <a:r>
              <a:rPr lang="zh-CN" altLang="en-US" sz="2400" b="0" baseline="0" dirty="0">
                <a:solidFill>
                  <a:schemeClr val="tx1"/>
                </a:solidFill>
                <a:latin typeface="宋体" panose="02010600030101010101" pitchFamily="2" charset="-122"/>
                <a:ea typeface="宋体" panose="02010600030101010101" pitchFamily="2" charset="-122"/>
              </a:rPr>
              <a:t>和</a:t>
            </a:r>
            <a:r>
              <a:rPr lang="zh-CN" altLang="en-US" sz="2400" b="0" baseline="0" dirty="0">
                <a:latin typeface="宋体" panose="02010600030101010101" pitchFamily="2" charset="-122"/>
                <a:ea typeface="宋体" panose="02010600030101010101" pitchFamily="2" charset="-122"/>
              </a:rPr>
              <a:t>机械振捣</a:t>
            </a:r>
            <a:r>
              <a:rPr lang="zh-CN" altLang="en-US" sz="2400" b="0" baseline="0" dirty="0">
                <a:solidFill>
                  <a:schemeClr val="tx1"/>
                </a:solidFill>
                <a:latin typeface="宋体" panose="02010600030101010101" pitchFamily="2" charset="-122"/>
                <a:ea typeface="宋体" panose="02010600030101010101" pitchFamily="2" charset="-122"/>
              </a:rPr>
              <a:t>两种。</a:t>
            </a:r>
            <a:endParaRPr lang="zh-CN" altLang="en-US" sz="2400" b="0" baseline="0" dirty="0">
              <a:solidFill>
                <a:schemeClr val="tx1"/>
              </a:solidFill>
              <a:latin typeface="宋体" panose="02010600030101010101" pitchFamily="2" charset="-122"/>
              <a:ea typeface="宋体" panose="02010600030101010101" pitchFamily="2" charset="-122"/>
            </a:endParaRPr>
          </a:p>
          <a:p>
            <a:pPr marL="762000" lvl="1" indent="-285750" algn="just">
              <a:lnSpc>
                <a:spcPct val="150000"/>
              </a:lnSpc>
              <a:spcBef>
                <a:spcPct val="20000"/>
              </a:spcBef>
              <a:buClr>
                <a:schemeClr val="folHlink"/>
              </a:buClr>
              <a:buSzPct val="80000"/>
              <a:buFont typeface="Wingdings" panose="05000000000000000000" pitchFamily="2" charset="2"/>
              <a:buChar char="v"/>
            </a:pPr>
            <a:r>
              <a:rPr lang="zh-CN" altLang="en-US" sz="2400" b="0" baseline="0" dirty="0">
                <a:solidFill>
                  <a:schemeClr val="tx2"/>
                </a:solidFill>
                <a:latin typeface="宋体" panose="02010600030101010101" pitchFamily="2" charset="-122"/>
                <a:ea typeface="Courier New" panose="02070309020205020404" pitchFamily="49" charset="0"/>
              </a:rPr>
              <a:t>人工振捣</a:t>
            </a:r>
            <a:r>
              <a:rPr lang="zh-CN" altLang="en-US" sz="2400" b="0" baseline="0" dirty="0">
                <a:solidFill>
                  <a:schemeClr val="tx1"/>
                </a:solidFill>
                <a:latin typeface="宋体" panose="02010600030101010101" pitchFamily="2" charset="-122"/>
                <a:ea typeface="Courier New" panose="02070309020205020404" pitchFamily="49" charset="0"/>
              </a:rPr>
              <a:t>是利用捣锤或插钎等工具的冲击力来使混凝土密实成型，其效率低、效果差；</a:t>
            </a:r>
            <a:endParaRPr lang="zh-CN" altLang="en-US" sz="2400" b="0" baseline="0" dirty="0">
              <a:solidFill>
                <a:schemeClr val="tx1"/>
              </a:solidFill>
              <a:latin typeface="宋体" panose="02010600030101010101" pitchFamily="2" charset="-122"/>
              <a:ea typeface="Courier New" panose="02070309020205020404" pitchFamily="49" charset="0"/>
            </a:endParaRPr>
          </a:p>
          <a:p>
            <a:pPr marL="762000" lvl="1" indent="-285750" algn="just">
              <a:lnSpc>
                <a:spcPct val="150000"/>
              </a:lnSpc>
              <a:spcBef>
                <a:spcPct val="20000"/>
              </a:spcBef>
              <a:buClr>
                <a:schemeClr val="folHlink"/>
              </a:buClr>
              <a:buSzPct val="80000"/>
              <a:buFont typeface="Wingdings" panose="05000000000000000000" pitchFamily="2" charset="2"/>
              <a:buChar char="v"/>
            </a:pPr>
            <a:r>
              <a:rPr lang="zh-CN" altLang="en-US" sz="2400" b="0" baseline="0" dirty="0">
                <a:solidFill>
                  <a:schemeClr val="tx2"/>
                </a:solidFill>
                <a:latin typeface="宋体" panose="02010600030101010101" pitchFamily="2" charset="-122"/>
                <a:ea typeface="Courier New" panose="02070309020205020404" pitchFamily="49" charset="0"/>
              </a:rPr>
              <a:t>机械振捣</a:t>
            </a:r>
            <a:r>
              <a:rPr lang="zh-CN" altLang="en-US" sz="2400" b="0" baseline="0" dirty="0">
                <a:solidFill>
                  <a:schemeClr val="tx1"/>
                </a:solidFill>
                <a:latin typeface="宋体" panose="02010600030101010101" pitchFamily="2" charset="-122"/>
                <a:ea typeface="Courier New" panose="02070309020205020404" pitchFamily="49" charset="0"/>
              </a:rPr>
              <a:t>是将振动器的振动力传给混凝土，使之发生强</a:t>
            </a:r>
            <a:r>
              <a:rPr lang="zh-CN" altLang="en-US" sz="2400" b="0" baseline="0" dirty="0">
                <a:solidFill>
                  <a:schemeClr val="tx1"/>
                </a:solidFill>
                <a:latin typeface="宋体" panose="02010600030101010101" pitchFamily="2" charset="-122"/>
                <a:ea typeface="宋体" panose="02010600030101010101" pitchFamily="2" charset="-122"/>
              </a:rPr>
              <a:t>迫振动而密实成型，其效率高、质量好。</a:t>
            </a:r>
            <a:endParaRPr lang="zh-CN" altLang="en-US" sz="2400" b="0" baseline="0" dirty="0">
              <a:solidFill>
                <a:schemeClr val="tx1"/>
              </a:solidFill>
              <a:latin typeface="宋体" panose="02010600030101010101" pitchFamily="2" charset="-122"/>
              <a:ea typeface="宋体" panose="02010600030101010101" pitchFamily="2" charset="-122"/>
            </a:endParaRPr>
          </a:p>
          <a:p>
            <a:pPr marL="285750" lvl="0" indent="-285750" algn="just">
              <a:lnSpc>
                <a:spcPct val="150000"/>
              </a:lnSpc>
              <a:spcBef>
                <a:spcPct val="20000"/>
              </a:spcBef>
              <a:buClr>
                <a:srgbClr val="FFFF66"/>
              </a:buClr>
              <a:buSzPct val="120000"/>
              <a:buFont typeface="Wingdings" panose="05000000000000000000" pitchFamily="2" charset="2"/>
              <a:buChar char="§"/>
            </a:pPr>
            <a:r>
              <a:rPr lang="zh-CN" altLang="en-US" sz="2400" b="0" baseline="0" dirty="0">
                <a:solidFill>
                  <a:schemeClr val="tx1"/>
                </a:solidFill>
                <a:latin typeface="宋体" panose="02010600030101010101" pitchFamily="2" charset="-122"/>
                <a:ea typeface="宋体" panose="02010600030101010101" pitchFamily="2" charset="-122"/>
              </a:rPr>
              <a:t>混凝土振动机械按其工作方式分为</a:t>
            </a:r>
            <a:r>
              <a:rPr lang="zh-CN" altLang="en-US" sz="2400" b="0" baseline="0" dirty="0">
                <a:latin typeface="宋体" panose="02010600030101010101" pitchFamily="2" charset="-122"/>
                <a:ea typeface="宋体" panose="02010600030101010101" pitchFamily="2" charset="-122"/>
              </a:rPr>
              <a:t>内部振动器</a:t>
            </a:r>
            <a:r>
              <a:rPr lang="zh-CN" altLang="en-US" sz="2400" b="0" baseline="0" dirty="0">
                <a:solidFill>
                  <a:schemeClr val="tx1"/>
                </a:solidFill>
                <a:latin typeface="宋体" panose="02010600030101010101" pitchFamily="2" charset="-122"/>
                <a:ea typeface="宋体" panose="02010600030101010101" pitchFamily="2" charset="-122"/>
              </a:rPr>
              <a:t>、</a:t>
            </a:r>
            <a:r>
              <a:rPr lang="zh-CN" altLang="en-US" sz="2400" b="0" baseline="0" dirty="0">
                <a:latin typeface="宋体" panose="02010600030101010101" pitchFamily="2" charset="-122"/>
                <a:ea typeface="宋体" panose="02010600030101010101" pitchFamily="2" charset="-122"/>
              </a:rPr>
              <a:t>表面振动器</a:t>
            </a:r>
            <a:r>
              <a:rPr lang="zh-CN" altLang="en-US" sz="2400" b="0" baseline="0" dirty="0">
                <a:solidFill>
                  <a:schemeClr val="tx1"/>
                </a:solidFill>
                <a:latin typeface="宋体" panose="02010600030101010101" pitchFamily="2" charset="-122"/>
                <a:ea typeface="宋体" panose="02010600030101010101" pitchFamily="2" charset="-122"/>
              </a:rPr>
              <a:t>和</a:t>
            </a:r>
            <a:r>
              <a:rPr lang="zh-CN" altLang="en-US" sz="2400" b="0" baseline="0" dirty="0">
                <a:latin typeface="宋体" panose="02010600030101010101" pitchFamily="2" charset="-122"/>
                <a:ea typeface="宋体" panose="02010600030101010101" pitchFamily="2" charset="-122"/>
              </a:rPr>
              <a:t>振动台</a:t>
            </a:r>
            <a:r>
              <a:rPr lang="zh-CN" altLang="en-US" sz="2400" b="0" baseline="0" dirty="0">
                <a:solidFill>
                  <a:schemeClr val="tx1"/>
                </a:solidFill>
                <a:latin typeface="宋体" panose="02010600030101010101" pitchFamily="2" charset="-122"/>
                <a:ea typeface="宋体" panose="02010600030101010101" pitchFamily="2" charset="-122"/>
              </a:rPr>
              <a:t>等，如</a:t>
            </a:r>
            <a:r>
              <a:rPr lang="zh-CN" altLang="en-US" sz="2400" u="sng" baseline="0" dirty="0">
                <a:solidFill>
                  <a:srgbClr val="00FF00"/>
                </a:solidFill>
                <a:latin typeface="宋体" panose="02010600030101010101" pitchFamily="2" charset="-122"/>
                <a:ea typeface="宋体" panose="02010600030101010101" pitchFamily="2" charset="-122"/>
                <a:hlinkClick r:id="rId1" action="ppaction://hlinksldjump"/>
              </a:rPr>
              <a:t>图</a:t>
            </a:r>
            <a:r>
              <a:rPr lang="zh-CN" altLang="en-US" sz="2400" u="sng" baseline="0" dirty="0">
                <a:solidFill>
                  <a:srgbClr val="00FF00"/>
                </a:solidFill>
                <a:latin typeface="Times New Roman" panose="02020603050405020304" pitchFamily="18" charset="0"/>
                <a:ea typeface="Times New Roman" panose="02020603050405020304" pitchFamily="18" charset="0"/>
                <a:hlinkClick r:id="rId1" action="ppaction://hlinksldjump"/>
              </a:rPr>
              <a:t>4</a:t>
            </a:r>
            <a:r>
              <a:rPr lang="zh-CN" altLang="en-US" sz="2400" u="sng" baseline="0" dirty="0">
                <a:solidFill>
                  <a:srgbClr val="00FF00"/>
                </a:solidFill>
                <a:latin typeface="宋体" panose="02010600030101010101" pitchFamily="2" charset="-122"/>
                <a:ea typeface="宋体" panose="02010600030101010101" pitchFamily="2" charset="-122"/>
                <a:hlinkClick r:id="rId1" action="ppaction://hlinksldjump"/>
              </a:rPr>
              <a:t>.</a:t>
            </a:r>
            <a:r>
              <a:rPr lang="zh-CN" altLang="en-US" sz="2400" u="sng" baseline="0" dirty="0">
                <a:solidFill>
                  <a:srgbClr val="00FF00"/>
                </a:solidFill>
                <a:latin typeface="Times New Roman" panose="02020603050405020304" pitchFamily="18" charset="0"/>
                <a:ea typeface="Times New Roman" panose="02020603050405020304" pitchFamily="18" charset="0"/>
                <a:hlinkClick r:id="rId1" action="ppaction://hlinksldjump"/>
              </a:rPr>
              <a:t>29</a:t>
            </a:r>
            <a:r>
              <a:rPr lang="zh-CN" altLang="en-US" sz="2400" b="0" baseline="0" dirty="0">
                <a:solidFill>
                  <a:schemeClr val="tx1"/>
                </a:solidFill>
                <a:latin typeface="宋体" panose="02010600030101010101" pitchFamily="2" charset="-122"/>
                <a:ea typeface="宋体" panose="02010600030101010101" pitchFamily="2" charset="-122"/>
              </a:rPr>
              <a:t>所示。</a:t>
            </a:r>
            <a:r>
              <a:rPr lang="zh-CN" altLang="en-US" sz="2400" b="0" baseline="0" dirty="0">
                <a:solidFill>
                  <a:schemeClr val="tx1"/>
                </a:solidFill>
                <a:latin typeface="宋体" panose="02010600030101010101" pitchFamily="2" charset="-122"/>
                <a:ea typeface="Courier New" panose="02070309020205020404" pitchFamily="49" charset="0"/>
              </a:rPr>
              <a:t>这些振动机械的构造原理，主要是利用偏心轴或偏心块的高速旋转，使振动器因离心力的作</a:t>
            </a:r>
            <a:r>
              <a:rPr lang="zh-CN" altLang="en-US" sz="2400" b="0" baseline="0" dirty="0">
                <a:solidFill>
                  <a:schemeClr val="tx1"/>
                </a:solidFill>
                <a:latin typeface="宋体" panose="02010600030101010101" pitchFamily="2" charset="-122"/>
                <a:ea typeface="宋体" panose="02010600030101010101" pitchFamily="2" charset="-122"/>
              </a:rPr>
              <a:t>用而振动。</a:t>
            </a:r>
            <a:r>
              <a:rPr lang="zh-CN" altLang="en-US" sz="2000" b="0" baseline="0" dirty="0">
                <a:solidFill>
                  <a:schemeClr val="tx1"/>
                </a:solidFill>
                <a:latin typeface="宋体" panose="02010600030101010101" pitchFamily="2" charset="-122"/>
                <a:ea typeface="宋体" panose="02010600030101010101" pitchFamily="2" charset="-122"/>
              </a:rPr>
              <a:t> </a:t>
            </a:r>
            <a:r>
              <a:rPr lang="zh-CN" altLang="en-US" sz="2000" b="0" baseline="0" dirty="0">
                <a:solidFill>
                  <a:schemeClr val="tx1"/>
                </a:solidFill>
                <a:latin typeface="宋体" panose="02010600030101010101" pitchFamily="2" charset="-122"/>
                <a:ea typeface="Courier New" panose="02070309020205020404" pitchFamily="49" charset="0"/>
              </a:rPr>
              <a:t> </a:t>
            </a:r>
            <a:endParaRPr lang="zh-CN" altLang="en-US" sz="2000" b="0" baseline="0" dirty="0">
              <a:solidFill>
                <a:schemeClr val="tx1"/>
              </a:solidFill>
              <a:latin typeface="宋体" panose="02010600030101010101" pitchFamily="2" charset="-122"/>
              <a:ea typeface="Courier New" panose="02070309020205020404" pitchFamily="49" charset="0"/>
            </a:endParaRPr>
          </a:p>
        </p:txBody>
      </p:sp>
    </p:spTree>
  </p:cSld>
  <p:clrMapOvr>
    <a:masterClrMapping/>
  </p:clrMapOvr>
  <p:transition advTm="11100">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矩形 124929"/>
          <p:cNvSpPr/>
          <p:nvPr/>
        </p:nvSpPr>
        <p:spPr>
          <a:xfrm>
            <a:off x="609600" y="762000"/>
            <a:ext cx="7772400" cy="685800"/>
          </a:xfrm>
          <a:prstGeom prst="rect">
            <a:avLst/>
          </a:prstGeom>
          <a:noFill/>
          <a:ln w="9525">
            <a:noFill/>
          </a:ln>
        </p:spPr>
        <p:txBody>
          <a:bodyPr anchor="t"/>
          <a:p>
            <a:pPr marL="285750" lvl="0" indent="-285750" algn="just">
              <a:lnSpc>
                <a:spcPct val="150000"/>
              </a:lnSpc>
              <a:spcBef>
                <a:spcPct val="10000"/>
              </a:spcBef>
              <a:buClr>
                <a:srgbClr val="FFFF66"/>
              </a:buClr>
              <a:buSzPct val="120000"/>
              <a:buFont typeface="Wingdings" panose="05000000000000000000" pitchFamily="2" charset="2"/>
              <a:buChar char="§"/>
            </a:pPr>
            <a:r>
              <a:rPr lang="zh-CN" altLang="en-US" sz="2400" b="0" baseline="0" dirty="0">
                <a:solidFill>
                  <a:schemeClr val="tx1"/>
                </a:solidFill>
                <a:latin typeface="宋体" panose="02010600030101010101" pitchFamily="2" charset="-122"/>
                <a:ea typeface="宋体" panose="02010600030101010101" pitchFamily="2" charset="-122"/>
              </a:rPr>
              <a:t>混凝土原材料每盘称量的偏差应符合</a:t>
            </a:r>
            <a:r>
              <a:rPr lang="zh-CN" altLang="en-US" sz="2400" baseline="0" dirty="0">
                <a:solidFill>
                  <a:srgbClr val="00FF00"/>
                </a:solidFill>
                <a:latin typeface="宋体" panose="02010600030101010101" pitchFamily="2" charset="-122"/>
                <a:ea typeface="宋体" panose="02010600030101010101" pitchFamily="2" charset="-122"/>
              </a:rPr>
              <a:t>表</a:t>
            </a:r>
            <a:r>
              <a:rPr lang="en-US" altLang="zh-CN" sz="2400" baseline="0" dirty="0">
                <a:solidFill>
                  <a:srgbClr val="00FF00"/>
                </a:solidFill>
                <a:latin typeface="Times New Roman" panose="02020603050405020304" pitchFamily="18" charset="0"/>
                <a:ea typeface="Times New Roman" panose="02020603050405020304" pitchFamily="18" charset="0"/>
              </a:rPr>
              <a:t>3</a:t>
            </a:r>
            <a:r>
              <a:rPr lang="zh-CN" altLang="en-US" sz="2400" baseline="0" dirty="0">
                <a:solidFill>
                  <a:srgbClr val="00FF00"/>
                </a:solidFill>
                <a:latin typeface="宋体" panose="02010600030101010101" pitchFamily="2" charset="-122"/>
                <a:ea typeface="宋体" panose="02010600030101010101" pitchFamily="2" charset="-122"/>
              </a:rPr>
              <a:t>.</a:t>
            </a:r>
            <a:r>
              <a:rPr lang="zh-CN" altLang="en-US" sz="2400" baseline="0" dirty="0">
                <a:solidFill>
                  <a:srgbClr val="00FF00"/>
                </a:solidFill>
                <a:latin typeface="Times New Roman" panose="02020603050405020304" pitchFamily="18" charset="0"/>
                <a:ea typeface="Times New Roman" panose="02020603050405020304" pitchFamily="18" charset="0"/>
              </a:rPr>
              <a:t>1</a:t>
            </a:r>
            <a:r>
              <a:rPr lang="zh-CN" altLang="en-US" sz="2400" b="0" baseline="0" dirty="0">
                <a:solidFill>
                  <a:schemeClr val="tx1"/>
                </a:solidFill>
                <a:latin typeface="宋体" panose="02010600030101010101" pitchFamily="2" charset="-122"/>
                <a:ea typeface="宋体" panose="02010600030101010101" pitchFamily="2" charset="-122"/>
              </a:rPr>
              <a:t>的规定。 </a:t>
            </a:r>
            <a:endParaRPr lang="zh-CN" altLang="en-US" sz="2400" b="0" baseline="0" dirty="0">
              <a:solidFill>
                <a:schemeClr val="tx1"/>
              </a:solidFill>
              <a:latin typeface="宋体" panose="02010600030101010101" pitchFamily="2" charset="-122"/>
              <a:ea typeface="宋体" panose="02010600030101010101" pitchFamily="2" charset="-122"/>
            </a:endParaRPr>
          </a:p>
        </p:txBody>
      </p:sp>
      <p:sp>
        <p:nvSpPr>
          <p:cNvPr id="7170" name="矩形 124930"/>
          <p:cNvSpPr/>
          <p:nvPr/>
        </p:nvSpPr>
        <p:spPr>
          <a:xfrm>
            <a:off x="1692275" y="2133600"/>
            <a:ext cx="5545138" cy="460375"/>
          </a:xfrm>
          <a:prstGeom prst="rect">
            <a:avLst/>
          </a:prstGeom>
          <a:noFill/>
          <a:ln w="9525">
            <a:noFill/>
          </a:ln>
        </p:spPr>
        <p:txBody>
          <a:bodyPr anchor="t">
            <a:spAutoFit/>
          </a:bodyPr>
          <a:p>
            <a:pPr lvl="0" indent="0"/>
            <a:r>
              <a:rPr lang="zh-CN" altLang="en-US" sz="2400" b="0" baseline="0" dirty="0">
                <a:solidFill>
                  <a:srgbClr val="00FF00"/>
                </a:solidFill>
                <a:latin typeface="宋体" panose="02010600030101010101" pitchFamily="2" charset="-122"/>
                <a:ea typeface="宋体" panose="02010600030101010101" pitchFamily="2" charset="-122"/>
              </a:rPr>
              <a:t>表</a:t>
            </a:r>
            <a:r>
              <a:rPr lang="en-US" altLang="zh-CN" sz="2400" b="0" baseline="0" dirty="0">
                <a:solidFill>
                  <a:srgbClr val="00FF00"/>
                </a:solidFill>
                <a:latin typeface="Times New Roman" panose="02020603050405020304" pitchFamily="18" charset="0"/>
                <a:ea typeface="宋体" panose="02010600030101010101" pitchFamily="2" charset="-122"/>
              </a:rPr>
              <a:t>3</a:t>
            </a:r>
            <a:r>
              <a:rPr lang="zh-CN" altLang="en-US" sz="2400" b="0" baseline="0" dirty="0">
                <a:solidFill>
                  <a:srgbClr val="00FF00"/>
                </a:solidFill>
                <a:latin typeface="宋体" panose="02010600030101010101" pitchFamily="2" charset="-122"/>
                <a:ea typeface="宋体" panose="02010600030101010101" pitchFamily="2" charset="-122"/>
              </a:rPr>
              <a:t>.</a:t>
            </a:r>
            <a:r>
              <a:rPr lang="zh-CN" altLang="en-US" sz="2400" b="0" baseline="0" dirty="0">
                <a:solidFill>
                  <a:srgbClr val="00FF00"/>
                </a:solidFill>
                <a:latin typeface="Times New Roman" panose="02020603050405020304" pitchFamily="18" charset="0"/>
                <a:ea typeface="宋体" panose="02010600030101010101" pitchFamily="2" charset="-122"/>
              </a:rPr>
              <a:t>1　</a:t>
            </a:r>
            <a:r>
              <a:rPr lang="zh-CN" altLang="en-US" sz="2400" b="0" baseline="0" dirty="0">
                <a:solidFill>
                  <a:srgbClr val="00FF00"/>
                </a:solidFill>
                <a:latin typeface="宋体" panose="02010600030101010101" pitchFamily="2" charset="-122"/>
                <a:ea typeface="宋体" panose="02010600030101010101" pitchFamily="2" charset="-122"/>
              </a:rPr>
              <a:t>原材料每盘称量的允许偏差</a:t>
            </a:r>
            <a:r>
              <a:rPr lang="zh-CN" altLang="en-US" sz="1100" b="0" baseline="0" dirty="0">
                <a:solidFill>
                  <a:schemeClr val="tx1"/>
                </a:solidFill>
                <a:latin typeface="Times New Roman" panose="02020603050405020304" pitchFamily="18" charset="0"/>
                <a:ea typeface="黑体" panose="02010609060101010101" pitchFamily="49" charset="-122"/>
              </a:rPr>
              <a:t> </a:t>
            </a:r>
            <a:endParaRPr lang="zh-CN" altLang="en-US" sz="2400" b="0" baseline="0" dirty="0">
              <a:solidFill>
                <a:schemeClr val="tx1"/>
              </a:solidFill>
              <a:latin typeface="Times New Roman" panose="02020603050405020304" pitchFamily="18" charset="0"/>
              <a:ea typeface="宋体" panose="02010600030101010101" pitchFamily="2" charset="-122"/>
            </a:endParaRPr>
          </a:p>
        </p:txBody>
      </p:sp>
      <p:graphicFrame>
        <p:nvGraphicFramePr>
          <p:cNvPr id="124932" name="表格 124931"/>
          <p:cNvGraphicFramePr/>
          <p:nvPr/>
        </p:nvGraphicFramePr>
        <p:xfrm>
          <a:off x="827088" y="2852738"/>
          <a:ext cx="6872288" cy="2565400"/>
        </p:xfrm>
        <a:graphic>
          <a:graphicData uri="http://schemas.openxmlformats.org/drawingml/2006/table">
            <a:tbl>
              <a:tblPr/>
              <a:tblGrid>
                <a:gridCol w="3435350"/>
                <a:gridCol w="3436938"/>
              </a:tblGrid>
              <a:tr h="641350">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buNone/>
                      </a:pPr>
                      <a:r>
                        <a:rPr lang="zh-CN" altLang="en-US" sz="2000">
                          <a:solidFill>
                            <a:schemeClr val="tx1"/>
                          </a:solidFill>
                          <a:latin typeface="宋体" panose="02010600030101010101" pitchFamily="2" charset="-122"/>
                          <a:ea typeface="宋体" panose="02010600030101010101" pitchFamily="2" charset="-122"/>
                        </a:rPr>
                        <a:t>材料名称</a:t>
                      </a:r>
                      <a:r>
                        <a:rPr lang="zh-CN" altLang="en-US" sz="2000">
                          <a:solidFill>
                            <a:schemeClr val="tx1"/>
                          </a:solidFill>
                          <a:ea typeface="宋体" panose="02010600030101010101" pitchFamily="2" charset="-122"/>
                        </a:rPr>
                        <a:t> </a:t>
                      </a:r>
                      <a:endParaRPr lang="zh-CN" altLang="en-US" sz="2000">
                        <a:solidFill>
                          <a:schemeClr val="tx1"/>
                        </a:solidFill>
                        <a:ea typeface="宋体" panose="02010600030101010101" pitchFamily="2" charset="-122"/>
                      </a:endParaRPr>
                    </a:p>
                  </a:txBody>
                  <a:tcPr vert="horz"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buNone/>
                      </a:pPr>
                      <a:r>
                        <a:rPr lang="zh-CN" altLang="en-US" sz="2000">
                          <a:solidFill>
                            <a:schemeClr val="tx1"/>
                          </a:solidFill>
                          <a:latin typeface="宋体" panose="02010600030101010101" pitchFamily="2" charset="-122"/>
                          <a:ea typeface="宋体" panose="02010600030101010101" pitchFamily="2" charset="-122"/>
                        </a:rPr>
                        <a:t>允许偏差</a:t>
                      </a:r>
                      <a:r>
                        <a:rPr lang="zh-CN" altLang="en-US" sz="2000">
                          <a:solidFill>
                            <a:schemeClr val="tx1"/>
                          </a:solidFill>
                          <a:ea typeface="宋体" panose="02010600030101010101" pitchFamily="2" charset="-122"/>
                        </a:rPr>
                        <a:t> </a:t>
                      </a:r>
                      <a:endParaRPr lang="zh-CN" altLang="en-US" sz="200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41350">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buNone/>
                      </a:pPr>
                      <a:r>
                        <a:rPr lang="zh-CN" altLang="en-US" sz="2000">
                          <a:solidFill>
                            <a:schemeClr val="tx1"/>
                          </a:solidFill>
                          <a:latin typeface="宋体" panose="02010600030101010101" pitchFamily="2" charset="-122"/>
                          <a:ea typeface="宋体" panose="02010600030101010101" pitchFamily="2" charset="-122"/>
                        </a:rPr>
                        <a:t>水泥、掺和料</a:t>
                      </a:r>
                      <a:r>
                        <a:rPr lang="zh-CN" altLang="en-US" sz="2000">
                          <a:solidFill>
                            <a:schemeClr val="tx1"/>
                          </a:solidFill>
                          <a:ea typeface="宋体" panose="02010600030101010101" pitchFamily="2" charset="-122"/>
                        </a:rPr>
                        <a:t> </a:t>
                      </a:r>
                      <a:endParaRPr lang="zh-CN" altLang="en-US" sz="2000">
                        <a:solidFill>
                          <a:schemeClr val="tx1"/>
                        </a:solidFill>
                        <a:ea typeface="宋体" panose="02010600030101010101" pitchFamily="2" charset="-122"/>
                      </a:endParaRPr>
                    </a:p>
                  </a:txBody>
                  <a:tcPr vert="horz"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buNone/>
                      </a:pPr>
                      <a:r>
                        <a:rPr lang="en-US" altLang="zh-CN" sz="2000">
                          <a:solidFill>
                            <a:schemeClr val="tx1"/>
                          </a:solidFill>
                          <a:latin typeface="宋体" panose="02010600030101010101" pitchFamily="2" charset="-122"/>
                          <a:ea typeface="宋体" panose="02010600030101010101" pitchFamily="2" charset="-122"/>
                        </a:rPr>
                        <a:t>±</a:t>
                      </a:r>
                      <a:r>
                        <a:rPr lang="en-US" altLang="zh-CN" sz="2000">
                          <a:solidFill>
                            <a:schemeClr val="tx1"/>
                          </a:solidFill>
                          <a:ea typeface="宋体" panose="02010600030101010101" pitchFamily="2" charset="-122"/>
                        </a:rPr>
                        <a:t>2% </a:t>
                      </a:r>
                      <a:endParaRPr lang="en-US" altLang="zh-CN" sz="200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41350">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buNone/>
                      </a:pPr>
                      <a:r>
                        <a:rPr lang="zh-CN" altLang="en-US" sz="2000">
                          <a:solidFill>
                            <a:schemeClr val="tx1"/>
                          </a:solidFill>
                          <a:latin typeface="宋体" panose="02010600030101010101" pitchFamily="2" charset="-122"/>
                          <a:ea typeface="宋体" panose="02010600030101010101" pitchFamily="2" charset="-122"/>
                        </a:rPr>
                        <a:t>粗、细骨料</a:t>
                      </a:r>
                      <a:r>
                        <a:rPr lang="zh-CN" altLang="en-US" sz="2000">
                          <a:solidFill>
                            <a:schemeClr val="tx1"/>
                          </a:solidFill>
                          <a:ea typeface="宋体" panose="02010600030101010101" pitchFamily="2" charset="-122"/>
                        </a:rPr>
                        <a:t> </a:t>
                      </a:r>
                      <a:endParaRPr lang="zh-CN" altLang="en-US" sz="2000">
                        <a:solidFill>
                          <a:schemeClr val="tx1"/>
                        </a:solidFill>
                        <a:ea typeface="宋体" panose="02010600030101010101" pitchFamily="2" charset="-122"/>
                      </a:endParaRPr>
                    </a:p>
                  </a:txBody>
                  <a:tcPr vert="horz"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buNone/>
                      </a:pPr>
                      <a:r>
                        <a:rPr lang="en-US" altLang="zh-CN" sz="2000">
                          <a:solidFill>
                            <a:schemeClr val="tx1"/>
                          </a:solidFill>
                          <a:latin typeface="宋体" panose="02010600030101010101" pitchFamily="2" charset="-122"/>
                          <a:ea typeface="宋体" panose="02010600030101010101" pitchFamily="2" charset="-122"/>
                        </a:rPr>
                        <a:t>±</a:t>
                      </a:r>
                      <a:r>
                        <a:rPr lang="en-US" altLang="zh-CN" sz="2000">
                          <a:solidFill>
                            <a:schemeClr val="tx1"/>
                          </a:solidFill>
                          <a:ea typeface="宋体" panose="02010600030101010101" pitchFamily="2" charset="-122"/>
                        </a:rPr>
                        <a:t>3% </a:t>
                      </a:r>
                      <a:endParaRPr lang="en-US" altLang="zh-CN" sz="200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41350">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buNone/>
                      </a:pPr>
                      <a:r>
                        <a:rPr lang="zh-CN" altLang="en-US" sz="2000">
                          <a:solidFill>
                            <a:schemeClr val="tx1"/>
                          </a:solidFill>
                          <a:latin typeface="宋体" panose="02010600030101010101" pitchFamily="2" charset="-122"/>
                          <a:ea typeface="宋体" panose="02010600030101010101" pitchFamily="2" charset="-122"/>
                        </a:rPr>
                        <a:t>水、外加剂</a:t>
                      </a:r>
                      <a:r>
                        <a:rPr lang="zh-CN" altLang="en-US" sz="2000">
                          <a:solidFill>
                            <a:schemeClr val="tx1"/>
                          </a:solidFill>
                          <a:ea typeface="宋体" panose="02010600030101010101" pitchFamily="2" charset="-122"/>
                        </a:rPr>
                        <a:t> </a:t>
                      </a:r>
                      <a:endParaRPr lang="zh-CN" altLang="en-US" sz="2000">
                        <a:solidFill>
                          <a:schemeClr val="tx1"/>
                        </a:solidFill>
                        <a:ea typeface="宋体" panose="02010600030101010101" pitchFamily="2" charset="-122"/>
                      </a:endParaRPr>
                    </a:p>
                  </a:txBody>
                  <a:tcPr vert="horz"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buNone/>
                      </a:pPr>
                      <a:r>
                        <a:rPr lang="en-US" altLang="zh-CN" sz="2000">
                          <a:solidFill>
                            <a:schemeClr val="tx1"/>
                          </a:solidFill>
                          <a:latin typeface="宋体" panose="02010600030101010101" pitchFamily="2" charset="-122"/>
                          <a:ea typeface="宋体" panose="02010600030101010101" pitchFamily="2" charset="-122"/>
                        </a:rPr>
                        <a:t>±</a:t>
                      </a:r>
                      <a:r>
                        <a:rPr lang="en-US" altLang="zh-CN" sz="2000">
                          <a:solidFill>
                            <a:schemeClr val="tx1"/>
                          </a:solidFill>
                          <a:ea typeface="宋体" panose="02010600030101010101" pitchFamily="2" charset="-122"/>
                        </a:rPr>
                        <a:t>2% </a:t>
                      </a:r>
                      <a:endParaRPr lang="en-US" altLang="zh-CN" sz="200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advTm="11100">
    <p:rand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3249" name="图片 171009" descr="图4"/>
          <p:cNvPicPr>
            <a:picLocks noChangeAspect="1"/>
          </p:cNvPicPr>
          <p:nvPr/>
        </p:nvPicPr>
        <p:blipFill>
          <a:blip r:embed="rId1"/>
          <a:stretch>
            <a:fillRect/>
          </a:stretch>
        </p:blipFill>
        <p:spPr>
          <a:xfrm>
            <a:off x="1143000" y="457200"/>
            <a:ext cx="7010400" cy="5784850"/>
          </a:xfrm>
          <a:prstGeom prst="rect">
            <a:avLst/>
          </a:prstGeom>
          <a:noFill/>
          <a:ln w="9525">
            <a:noFill/>
          </a:ln>
        </p:spPr>
      </p:pic>
      <p:pic>
        <p:nvPicPr>
          <p:cNvPr id="53250" name="图片 171010" descr="返回">
            <a:hlinkClick r:id="rId2" action="ppaction://hlinksldjump"/>
          </p:cNvPr>
          <p:cNvPicPr>
            <a:picLocks noChangeAspect="1"/>
          </p:cNvPicPr>
          <p:nvPr/>
        </p:nvPicPr>
        <p:blipFill>
          <a:blip r:embed="rId3"/>
          <a:stretch>
            <a:fillRect/>
          </a:stretch>
        </p:blipFill>
        <p:spPr>
          <a:xfrm>
            <a:off x="8101013" y="6324600"/>
            <a:ext cx="506412" cy="533400"/>
          </a:xfrm>
          <a:prstGeom prst="rect">
            <a:avLst/>
          </a:prstGeom>
          <a:noFill/>
          <a:ln w="15875" cap="flat" cmpd="sng">
            <a:solidFill>
              <a:srgbClr val="FF00FF"/>
            </a:solidFill>
            <a:prstDash val="solid"/>
            <a:miter/>
            <a:headEnd type="none" w="med" len="med"/>
            <a:tailEnd type="none" w="med" len="med"/>
          </a:ln>
        </p:spPr>
      </p:pic>
    </p:spTree>
  </p:cSld>
  <p:clrMapOvr>
    <a:masterClrMapping/>
  </p:clrMapOvr>
  <p:transition advTm="11100">
    <p:rand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矩形 172033"/>
          <p:cNvSpPr/>
          <p:nvPr/>
        </p:nvSpPr>
        <p:spPr>
          <a:xfrm>
            <a:off x="539750" y="914400"/>
            <a:ext cx="7848600" cy="4746625"/>
          </a:xfrm>
          <a:prstGeom prst="rect">
            <a:avLst/>
          </a:prstGeom>
          <a:noFill/>
          <a:ln w="9525">
            <a:noFill/>
          </a:ln>
        </p:spPr>
        <p:txBody>
          <a:bodyPr anchor="t"/>
          <a:p>
            <a:pPr marL="285750" lvl="0" indent="-285750" algn="just">
              <a:lnSpc>
                <a:spcPct val="160000"/>
              </a:lnSpc>
              <a:spcBef>
                <a:spcPct val="30000"/>
              </a:spcBef>
              <a:buClr>
                <a:srgbClr val="FFFF66"/>
              </a:buClr>
              <a:buSzPct val="120000"/>
              <a:buFont typeface="Wingdings" panose="05000000000000000000" pitchFamily="2" charset="2"/>
              <a:buNone/>
            </a:pPr>
            <a:r>
              <a:rPr lang="zh-CN" altLang="en-US" sz="2400" b="0" baseline="0" dirty="0">
                <a:latin typeface="Times New Roman" panose="02020603050405020304" pitchFamily="18" charset="0"/>
                <a:ea typeface="宋体" panose="02010600030101010101" pitchFamily="2" charset="-122"/>
              </a:rPr>
              <a:t>(1) </a:t>
            </a:r>
            <a:r>
              <a:rPr lang="zh-CN" altLang="en-US" sz="2400" b="0" baseline="0" dirty="0">
                <a:latin typeface="宋体" panose="02010600030101010101" pitchFamily="2" charset="-122"/>
                <a:ea typeface="宋体" panose="02010600030101010101" pitchFamily="2" charset="-122"/>
              </a:rPr>
              <a:t>内部振动器</a:t>
            </a:r>
            <a:r>
              <a:rPr lang="zh-CN" altLang="en-US" sz="2400" b="0" baseline="0" dirty="0">
                <a:latin typeface="Times New Roman" panose="02020603050405020304" pitchFamily="18" charset="0"/>
                <a:ea typeface="宋体" panose="02010600030101010101" pitchFamily="2" charset="-122"/>
              </a:rPr>
              <a:t> </a:t>
            </a:r>
            <a:endParaRPr lang="zh-CN" altLang="en-US" sz="2400" b="0" baseline="0" dirty="0">
              <a:latin typeface="Times New Roman" panose="02020603050405020304" pitchFamily="18" charset="0"/>
              <a:ea typeface="宋体" panose="02010600030101010101" pitchFamily="2" charset="-122"/>
            </a:endParaRPr>
          </a:p>
          <a:p>
            <a:pPr marL="285750" lvl="0" indent="-285750" algn="just">
              <a:lnSpc>
                <a:spcPct val="160000"/>
              </a:lnSpc>
              <a:spcBef>
                <a:spcPct val="30000"/>
              </a:spcBef>
              <a:buClr>
                <a:srgbClr val="FFFF66"/>
              </a:buClr>
              <a:buSzPct val="120000"/>
              <a:buFont typeface="Wingdings" panose="05000000000000000000" pitchFamily="2" charset="2"/>
              <a:buChar char="§"/>
            </a:pPr>
            <a:r>
              <a:rPr lang="zh-CN" altLang="en-US" sz="2400" b="0" baseline="0" dirty="0">
                <a:solidFill>
                  <a:schemeClr val="tx1"/>
                </a:solidFill>
                <a:latin typeface="宋体" panose="02010600030101010101" pitchFamily="2" charset="-122"/>
                <a:ea typeface="Courier New" panose="02070309020205020404" pitchFamily="49" charset="0"/>
              </a:rPr>
              <a:t>内部振动器又称</a:t>
            </a:r>
            <a:r>
              <a:rPr lang="zh-CN" altLang="en-US" sz="2400" b="0" baseline="0" dirty="0">
                <a:latin typeface="宋体" panose="02010600030101010101" pitchFamily="2" charset="-122"/>
                <a:ea typeface="Courier New" panose="02070309020205020404" pitchFamily="49" charset="0"/>
              </a:rPr>
              <a:t>插入式振动器</a:t>
            </a:r>
            <a:r>
              <a:rPr lang="zh-CN" altLang="en-US" sz="2400" b="0" baseline="0" dirty="0">
                <a:solidFill>
                  <a:schemeClr val="tx1"/>
                </a:solidFill>
                <a:latin typeface="宋体" panose="02010600030101010101" pitchFamily="2" charset="-122"/>
                <a:ea typeface="Courier New" panose="02070309020205020404" pitchFamily="49" charset="0"/>
              </a:rPr>
              <a:t>，其构造如</a:t>
            </a:r>
            <a:r>
              <a:rPr lang="zh-CN" altLang="en-US" sz="2400" u="sng" baseline="0" dirty="0">
                <a:solidFill>
                  <a:srgbClr val="00FF00"/>
                </a:solidFill>
                <a:latin typeface="宋体" panose="02010600030101010101" pitchFamily="2" charset="-122"/>
                <a:ea typeface="Courier New" panose="02070309020205020404" pitchFamily="49" charset="0"/>
                <a:hlinkClick r:id="rId1" action="ppaction://hlinksldjump"/>
              </a:rPr>
              <a:t>图4.30</a:t>
            </a:r>
            <a:r>
              <a:rPr lang="zh-CN" altLang="en-US" sz="2400" b="0" baseline="0" dirty="0">
                <a:solidFill>
                  <a:schemeClr val="tx1"/>
                </a:solidFill>
                <a:latin typeface="宋体" panose="02010600030101010101" pitchFamily="2" charset="-122"/>
                <a:ea typeface="Courier New" panose="02070309020205020404" pitchFamily="49" charset="0"/>
              </a:rPr>
              <a:t>所示。适用于振捣梁、柱、墙等构件和大</a:t>
            </a:r>
            <a:r>
              <a:rPr lang="zh-CN" altLang="en-US" sz="2400" b="0" baseline="0" dirty="0">
                <a:solidFill>
                  <a:schemeClr val="tx1"/>
                </a:solidFill>
                <a:latin typeface="宋体" panose="02010600030101010101" pitchFamily="2" charset="-122"/>
                <a:ea typeface="宋体" panose="02010600030101010101" pitchFamily="2" charset="-122"/>
              </a:rPr>
              <a:t>体积混凝土。</a:t>
            </a:r>
            <a:r>
              <a:rPr lang="zh-CN" altLang="en-US" sz="2400" b="0" baseline="0" dirty="0">
                <a:solidFill>
                  <a:schemeClr val="tx1"/>
                </a:solidFill>
                <a:latin typeface="宋体" panose="02010600030101010101" pitchFamily="2" charset="-122"/>
                <a:ea typeface="Courier New" panose="02070309020205020404" pitchFamily="49" charset="0"/>
              </a:rPr>
              <a:t> </a:t>
            </a:r>
            <a:endParaRPr lang="zh-CN" altLang="en-US" sz="2400" b="0" baseline="0" dirty="0">
              <a:solidFill>
                <a:schemeClr val="tx1"/>
              </a:solidFill>
              <a:latin typeface="宋体" panose="02010600030101010101" pitchFamily="2" charset="-122"/>
              <a:ea typeface="Courier New" panose="02070309020205020404" pitchFamily="49" charset="0"/>
            </a:endParaRPr>
          </a:p>
          <a:p>
            <a:pPr marL="285750" lvl="0" indent="-285750" algn="just">
              <a:lnSpc>
                <a:spcPct val="160000"/>
              </a:lnSpc>
              <a:spcBef>
                <a:spcPct val="30000"/>
              </a:spcBef>
              <a:buClr>
                <a:srgbClr val="FFFF66"/>
              </a:buClr>
              <a:buSzPct val="120000"/>
              <a:buFont typeface="Wingdings" panose="05000000000000000000" pitchFamily="2" charset="2"/>
              <a:buChar char="§"/>
            </a:pPr>
            <a:r>
              <a:rPr lang="zh-CN" altLang="en-US" sz="2400" b="0" baseline="0" dirty="0">
                <a:solidFill>
                  <a:schemeClr val="tx1"/>
                </a:solidFill>
                <a:latin typeface="宋体" panose="02010600030101010101" pitchFamily="2" charset="-122"/>
                <a:ea typeface="宋体" panose="02010600030101010101" pitchFamily="2" charset="-122"/>
              </a:rPr>
              <a:t>插入式振动器</a:t>
            </a:r>
            <a:r>
              <a:rPr lang="zh-CN" altLang="en-US" sz="2400" b="0" baseline="0" dirty="0">
                <a:latin typeface="宋体" panose="02010600030101010101" pitchFamily="2" charset="-122"/>
                <a:ea typeface="宋体" panose="02010600030101010101" pitchFamily="2" charset="-122"/>
              </a:rPr>
              <a:t>操作要点</a:t>
            </a:r>
            <a:r>
              <a:rPr lang="zh-CN" altLang="en-US" sz="2400" b="0" baseline="0" dirty="0">
                <a:solidFill>
                  <a:schemeClr val="tx1"/>
                </a:solidFill>
                <a:latin typeface="宋体" panose="02010600030101010101" pitchFamily="2" charset="-122"/>
                <a:ea typeface="宋体" panose="02010600030101010101" pitchFamily="2" charset="-122"/>
              </a:rPr>
              <a:t>：</a:t>
            </a:r>
            <a:r>
              <a:rPr lang="zh-CN" altLang="en-US" sz="2400" b="0" baseline="0" dirty="0">
                <a:solidFill>
                  <a:schemeClr val="tx1"/>
                </a:solidFill>
                <a:latin typeface="宋体" panose="02010600030101010101" pitchFamily="2" charset="-122"/>
                <a:ea typeface="Courier New" panose="02070309020205020404" pitchFamily="49" charset="0"/>
              </a:rPr>
              <a:t> </a:t>
            </a:r>
            <a:endParaRPr lang="zh-CN" altLang="en-US" sz="2400" b="0" baseline="0" dirty="0">
              <a:solidFill>
                <a:schemeClr val="tx1"/>
              </a:solidFill>
              <a:latin typeface="宋体" panose="02010600030101010101" pitchFamily="2" charset="-122"/>
              <a:ea typeface="Courier New" panose="02070309020205020404" pitchFamily="49" charset="0"/>
            </a:endParaRPr>
          </a:p>
          <a:p>
            <a:pPr marL="762000" lvl="1" indent="-285750" algn="just">
              <a:lnSpc>
                <a:spcPct val="160000"/>
              </a:lnSpc>
              <a:spcBef>
                <a:spcPct val="30000"/>
              </a:spcBef>
              <a:buClr>
                <a:schemeClr val="folHlink"/>
              </a:buClr>
              <a:buSzPct val="80000"/>
              <a:buFont typeface="Wingdings" panose="05000000000000000000" pitchFamily="2" charset="2"/>
              <a:buChar char="v"/>
            </a:pPr>
            <a:r>
              <a:rPr lang="zh-CN" altLang="en-US" sz="2400" b="0" baseline="0" dirty="0">
                <a:solidFill>
                  <a:schemeClr val="tx1"/>
                </a:solidFill>
                <a:latin typeface="宋体" panose="02010600030101010101" pitchFamily="2" charset="-122"/>
                <a:ea typeface="Courier New" panose="02070309020205020404" pitchFamily="49" charset="0"/>
              </a:rPr>
              <a:t>插入式振动器的振捣方法有两种：一是垂直振捣，即振动棒与混凝土表面垂直；二是斜</a:t>
            </a:r>
            <a:r>
              <a:rPr lang="zh-CN" altLang="en-US" sz="2400" b="0" baseline="0" dirty="0">
                <a:solidFill>
                  <a:schemeClr val="tx1"/>
                </a:solidFill>
                <a:latin typeface="宋体" panose="02010600030101010101" pitchFamily="2" charset="-122"/>
                <a:ea typeface="宋体" panose="02010600030101010101" pitchFamily="2" charset="-122"/>
              </a:rPr>
              <a:t>向振捣，即振动棒与混凝土表面成约为</a:t>
            </a:r>
            <a:r>
              <a:rPr lang="zh-CN" altLang="en-US" sz="2400" b="0" baseline="0" dirty="0">
                <a:solidFill>
                  <a:schemeClr val="tx1"/>
                </a:solidFill>
                <a:latin typeface="Times New Roman" panose="02020603050405020304" pitchFamily="18" charset="0"/>
                <a:ea typeface="Times New Roman" panose="02020603050405020304" pitchFamily="18" charset="0"/>
              </a:rPr>
              <a:t>40</a:t>
            </a:r>
            <a:r>
              <a:rPr lang="zh-CN" altLang="en-US" sz="2400" b="0" baseline="0" dirty="0">
                <a:solidFill>
                  <a:schemeClr val="tx1"/>
                </a:solidFill>
                <a:latin typeface="宋体" panose="02010600030101010101" pitchFamily="2" charset="-122"/>
                <a:ea typeface="宋体" panose="02010600030101010101" pitchFamily="2" charset="-122"/>
              </a:rPr>
              <a:t>°～</a:t>
            </a:r>
            <a:r>
              <a:rPr lang="zh-CN" altLang="en-US" sz="2400" b="0" baseline="0" dirty="0">
                <a:solidFill>
                  <a:schemeClr val="tx1"/>
                </a:solidFill>
                <a:latin typeface="Times New Roman" panose="02020603050405020304" pitchFamily="18" charset="0"/>
                <a:ea typeface="Times New Roman" panose="02020603050405020304" pitchFamily="18" charset="0"/>
              </a:rPr>
              <a:t>45</a:t>
            </a:r>
            <a:r>
              <a:rPr lang="zh-CN" altLang="en-US" sz="2400" b="0" baseline="0" dirty="0">
                <a:solidFill>
                  <a:schemeClr val="tx1"/>
                </a:solidFill>
                <a:latin typeface="宋体" panose="02010600030101010101" pitchFamily="2" charset="-122"/>
                <a:ea typeface="宋体" panose="02010600030101010101" pitchFamily="2" charset="-122"/>
              </a:rPr>
              <a:t>°。</a:t>
            </a:r>
            <a:r>
              <a:rPr lang="zh-CN" altLang="en-US" sz="2400" b="0" baseline="0" dirty="0">
                <a:solidFill>
                  <a:schemeClr val="tx1"/>
                </a:solidFill>
                <a:latin typeface="宋体" panose="02010600030101010101" pitchFamily="2" charset="-122"/>
                <a:ea typeface="Courier New" panose="02070309020205020404" pitchFamily="49" charset="0"/>
              </a:rPr>
              <a:t> </a:t>
            </a:r>
            <a:endParaRPr lang="zh-CN" altLang="en-US" sz="2400" b="0" baseline="0" dirty="0">
              <a:solidFill>
                <a:schemeClr val="tx1"/>
              </a:solidFill>
              <a:latin typeface="宋体" panose="02010600030101010101" pitchFamily="2" charset="-122"/>
              <a:ea typeface="Courier New" panose="02070309020205020404" pitchFamily="49" charset="0"/>
            </a:endParaRPr>
          </a:p>
        </p:txBody>
      </p:sp>
    </p:spTree>
  </p:cSld>
  <p:clrMapOvr>
    <a:masterClrMapping/>
  </p:clrMapOvr>
  <p:transition advTm="11100">
    <p:rand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矩形 173057"/>
          <p:cNvSpPr/>
          <p:nvPr/>
        </p:nvSpPr>
        <p:spPr>
          <a:xfrm>
            <a:off x="533400" y="304800"/>
            <a:ext cx="8142288" cy="5943600"/>
          </a:xfrm>
          <a:prstGeom prst="rect">
            <a:avLst/>
          </a:prstGeom>
          <a:noFill/>
          <a:ln w="9525">
            <a:noFill/>
          </a:ln>
        </p:spPr>
        <p:txBody>
          <a:bodyPr anchor="t"/>
          <a:p>
            <a:pPr marL="285750" lvl="0" indent="-285750" algn="just">
              <a:lnSpc>
                <a:spcPct val="140000"/>
              </a:lnSpc>
              <a:spcBef>
                <a:spcPct val="10000"/>
              </a:spcBef>
              <a:buClr>
                <a:srgbClr val="FFFF66"/>
              </a:buClr>
              <a:buSzPct val="120000"/>
              <a:buFont typeface="Wingdings" panose="05000000000000000000" pitchFamily="2" charset="2"/>
              <a:buNone/>
            </a:pPr>
            <a:r>
              <a:rPr lang="zh-CN" altLang="en-US" sz="1800" b="0" baseline="0" dirty="0">
                <a:solidFill>
                  <a:schemeClr val="tx1"/>
                </a:solidFill>
                <a:latin typeface="宋体" panose="02010600030101010101" pitchFamily="2" charset="-122"/>
                <a:ea typeface="Courier New" panose="02070309020205020404" pitchFamily="49" charset="0"/>
              </a:rPr>
              <a:t> </a:t>
            </a:r>
            <a:endParaRPr lang="zh-CN" altLang="en-US" sz="1800" b="0" baseline="0" dirty="0">
              <a:solidFill>
                <a:schemeClr val="tx1"/>
              </a:solidFill>
              <a:latin typeface="宋体" panose="02010600030101010101" pitchFamily="2" charset="-122"/>
              <a:ea typeface="Courier New" panose="02070309020205020404" pitchFamily="49" charset="0"/>
            </a:endParaRPr>
          </a:p>
          <a:p>
            <a:pPr marL="762000" lvl="1" indent="-285750" algn="just">
              <a:lnSpc>
                <a:spcPct val="155000"/>
              </a:lnSpc>
              <a:spcBef>
                <a:spcPct val="20000"/>
              </a:spcBef>
              <a:buClr>
                <a:schemeClr val="folHlink"/>
              </a:buClr>
              <a:buSzPct val="80000"/>
              <a:buFont typeface="Wingdings" panose="05000000000000000000" pitchFamily="2" charset="2"/>
              <a:buChar char="v"/>
            </a:pPr>
            <a:r>
              <a:rPr lang="zh-CN" altLang="en-US" sz="2400" b="0" baseline="0" dirty="0">
                <a:solidFill>
                  <a:schemeClr val="tx1"/>
                </a:solidFill>
                <a:latin typeface="宋体" panose="02010600030101010101" pitchFamily="2" charset="-122"/>
                <a:ea typeface="Courier New" panose="02070309020205020404" pitchFamily="49" charset="0"/>
              </a:rPr>
              <a:t>振捣器的操作要做到快插慢拔，插点要均匀，逐点移动，顺序进行，不得遗漏，达到均</a:t>
            </a:r>
            <a:r>
              <a:rPr lang="zh-CN" altLang="en-US" sz="2400" b="0" baseline="0" dirty="0">
                <a:solidFill>
                  <a:schemeClr val="tx1"/>
                </a:solidFill>
                <a:latin typeface="宋体" panose="02010600030101010101" pitchFamily="2" charset="-122"/>
                <a:ea typeface="宋体" panose="02010600030101010101" pitchFamily="2" charset="-122"/>
              </a:rPr>
              <a:t>匀振实。振动棒的移动，可采用行列式或交错式，如</a:t>
            </a:r>
            <a:r>
              <a:rPr lang="zh-CN" altLang="en-US" sz="2400" u="sng" baseline="0" dirty="0">
                <a:solidFill>
                  <a:srgbClr val="00FF00"/>
                </a:solidFill>
                <a:latin typeface="宋体" panose="02010600030101010101" pitchFamily="2" charset="-122"/>
                <a:ea typeface="宋体" panose="02010600030101010101" pitchFamily="2" charset="-122"/>
                <a:hlinkClick r:id="rId1" action="ppaction://hlinksldjump"/>
              </a:rPr>
              <a:t>图</a:t>
            </a:r>
            <a:r>
              <a:rPr lang="zh-CN" altLang="en-US" sz="2400" u="sng" baseline="0" dirty="0">
                <a:solidFill>
                  <a:srgbClr val="00FF00"/>
                </a:solidFill>
                <a:latin typeface="Times New Roman" panose="02020603050405020304" pitchFamily="18" charset="0"/>
                <a:ea typeface="Times New Roman" panose="02020603050405020304" pitchFamily="18" charset="0"/>
                <a:hlinkClick r:id="rId1" action="ppaction://hlinksldjump"/>
              </a:rPr>
              <a:t>4</a:t>
            </a:r>
            <a:r>
              <a:rPr lang="zh-CN" altLang="en-US" sz="2400" u="sng" baseline="0" dirty="0">
                <a:solidFill>
                  <a:srgbClr val="00FF00"/>
                </a:solidFill>
                <a:latin typeface="宋体" panose="02010600030101010101" pitchFamily="2" charset="-122"/>
                <a:ea typeface="宋体" panose="02010600030101010101" pitchFamily="2" charset="-122"/>
                <a:hlinkClick r:id="rId1" action="ppaction://hlinksldjump"/>
              </a:rPr>
              <a:t>.</a:t>
            </a:r>
            <a:r>
              <a:rPr lang="zh-CN" altLang="en-US" sz="2400" u="sng" baseline="0" dirty="0">
                <a:solidFill>
                  <a:srgbClr val="00FF00"/>
                </a:solidFill>
                <a:latin typeface="Times New Roman" panose="02020603050405020304" pitchFamily="18" charset="0"/>
                <a:ea typeface="Times New Roman" panose="02020603050405020304" pitchFamily="18" charset="0"/>
                <a:hlinkClick r:id="rId1" action="ppaction://hlinksldjump"/>
              </a:rPr>
              <a:t>31</a:t>
            </a:r>
            <a:r>
              <a:rPr lang="zh-CN" altLang="en-US" sz="2400" b="0" baseline="0" dirty="0">
                <a:solidFill>
                  <a:schemeClr val="tx1"/>
                </a:solidFill>
                <a:latin typeface="宋体" panose="02010600030101010101" pitchFamily="2" charset="-122"/>
                <a:ea typeface="宋体" panose="02010600030101010101" pitchFamily="2" charset="-122"/>
              </a:rPr>
              <a:t>所示。</a:t>
            </a:r>
            <a:endParaRPr lang="zh-CN" altLang="en-US" sz="2400" b="0" baseline="0" dirty="0">
              <a:solidFill>
                <a:schemeClr val="tx1"/>
              </a:solidFill>
              <a:latin typeface="宋体" panose="02010600030101010101" pitchFamily="2" charset="-122"/>
              <a:ea typeface="宋体" panose="02010600030101010101" pitchFamily="2" charset="-122"/>
            </a:endParaRPr>
          </a:p>
          <a:p>
            <a:pPr marL="762000" lvl="1" indent="-285750" algn="just">
              <a:lnSpc>
                <a:spcPct val="155000"/>
              </a:lnSpc>
              <a:spcBef>
                <a:spcPct val="20000"/>
              </a:spcBef>
              <a:buClr>
                <a:schemeClr val="folHlink"/>
              </a:buClr>
              <a:buSzPct val="80000"/>
              <a:buFont typeface="Wingdings" panose="05000000000000000000" pitchFamily="2" charset="2"/>
              <a:buChar char="v"/>
            </a:pPr>
            <a:r>
              <a:rPr lang="zh-CN" altLang="en-US" sz="2400" b="0" baseline="0" dirty="0">
                <a:solidFill>
                  <a:schemeClr val="tx1"/>
                </a:solidFill>
                <a:latin typeface="宋体" panose="02010600030101010101" pitchFamily="2" charset="-122"/>
                <a:ea typeface="Courier New" panose="02070309020205020404" pitchFamily="49" charset="0"/>
              </a:rPr>
              <a:t>混凝土分层浇筑时，应将振动棒上下来回抽动50～100</a:t>
            </a:r>
            <a:r>
              <a:rPr lang="en-US" altLang="x-none" sz="2400" b="0" baseline="0" dirty="0">
                <a:solidFill>
                  <a:schemeClr val="tx1"/>
                </a:solidFill>
                <a:latin typeface="宋体" panose="02010600030101010101" pitchFamily="2" charset="-122"/>
                <a:ea typeface="Courier New" panose="02070309020205020404" pitchFamily="49" charset="0"/>
              </a:rPr>
              <a:t>mm；</a:t>
            </a:r>
            <a:r>
              <a:rPr lang="zh-CN" altLang="en-US" sz="2400" b="0" baseline="0" dirty="0">
                <a:solidFill>
                  <a:schemeClr val="tx1"/>
                </a:solidFill>
                <a:latin typeface="宋体" panose="02010600030101010101" pitchFamily="2" charset="-122"/>
                <a:ea typeface="Courier New" panose="02070309020205020404" pitchFamily="49" charset="0"/>
              </a:rPr>
              <a:t>同时，还应将振动棒深入下层混凝土中50</a:t>
            </a:r>
            <a:r>
              <a:rPr lang="en-US" altLang="x-none" sz="2400" b="0" baseline="0" dirty="0">
                <a:solidFill>
                  <a:schemeClr val="tx1"/>
                </a:solidFill>
                <a:latin typeface="宋体" panose="02010600030101010101" pitchFamily="2" charset="-122"/>
                <a:ea typeface="Courier New" panose="02070309020205020404" pitchFamily="49" charset="0"/>
              </a:rPr>
              <a:t>mm</a:t>
            </a:r>
            <a:r>
              <a:rPr lang="zh-CN" altLang="en-US" sz="2400" b="0" baseline="0" dirty="0">
                <a:solidFill>
                  <a:schemeClr val="tx1"/>
                </a:solidFill>
                <a:latin typeface="宋体" panose="02010600030101010101" pitchFamily="2" charset="-122"/>
                <a:ea typeface="Courier New" panose="02070309020205020404" pitchFamily="49" charset="0"/>
              </a:rPr>
              <a:t>左右，如</a:t>
            </a:r>
            <a:r>
              <a:rPr lang="zh-CN" altLang="en-US" sz="2400" u="sng" baseline="0" dirty="0">
                <a:solidFill>
                  <a:srgbClr val="00FF00"/>
                </a:solidFill>
                <a:latin typeface="宋体" panose="02010600030101010101" pitchFamily="2" charset="-122"/>
                <a:ea typeface="Courier New" panose="02070309020205020404" pitchFamily="49" charset="0"/>
                <a:hlinkClick r:id="rId2" action="ppaction://hlinksldjump"/>
              </a:rPr>
              <a:t>图4.</a:t>
            </a:r>
            <a:r>
              <a:rPr lang="zh-CN" altLang="en-US" sz="2400" u="sng" baseline="0" dirty="0">
                <a:solidFill>
                  <a:srgbClr val="00FF00"/>
                </a:solidFill>
                <a:latin typeface="Times New Roman" panose="02020603050405020304" pitchFamily="18" charset="0"/>
                <a:ea typeface="Times New Roman" panose="02020603050405020304" pitchFamily="18" charset="0"/>
                <a:hlinkClick r:id="rId2" action="ppaction://hlinksldjump"/>
              </a:rPr>
              <a:t>32</a:t>
            </a:r>
            <a:r>
              <a:rPr lang="zh-CN" altLang="en-US" sz="2400" b="0" baseline="0" dirty="0">
                <a:solidFill>
                  <a:schemeClr val="tx1"/>
                </a:solidFill>
                <a:latin typeface="宋体" panose="02010600030101010101" pitchFamily="2" charset="-122"/>
                <a:ea typeface="宋体" panose="02010600030101010101" pitchFamily="2" charset="-122"/>
              </a:rPr>
              <a:t>所示。</a:t>
            </a:r>
            <a:endParaRPr lang="zh-CN" altLang="en-US" sz="2400" b="0" baseline="0" dirty="0">
              <a:solidFill>
                <a:schemeClr val="tx1"/>
              </a:solidFill>
              <a:latin typeface="宋体" panose="02010600030101010101" pitchFamily="2" charset="-122"/>
              <a:ea typeface="宋体" panose="02010600030101010101" pitchFamily="2" charset="-122"/>
            </a:endParaRPr>
          </a:p>
          <a:p>
            <a:pPr marL="762000" lvl="1" indent="-285750" algn="just">
              <a:lnSpc>
                <a:spcPct val="155000"/>
              </a:lnSpc>
              <a:spcBef>
                <a:spcPct val="20000"/>
              </a:spcBef>
              <a:buClr>
                <a:schemeClr val="folHlink"/>
              </a:buClr>
              <a:buSzPct val="80000"/>
              <a:buFont typeface="Wingdings" panose="05000000000000000000" pitchFamily="2" charset="2"/>
              <a:buChar char="v"/>
            </a:pPr>
            <a:r>
              <a:rPr lang="zh-CN" altLang="en-US" sz="2400" b="0" baseline="0" dirty="0">
                <a:solidFill>
                  <a:schemeClr val="tx1"/>
                </a:solidFill>
                <a:latin typeface="宋体" panose="02010600030101010101" pitchFamily="2" charset="-122"/>
                <a:ea typeface="宋体" panose="02010600030101010101" pitchFamily="2" charset="-122"/>
              </a:rPr>
              <a:t>每一振捣点的振捣时间一般为</a:t>
            </a:r>
            <a:r>
              <a:rPr lang="zh-CN" altLang="en-US" sz="2400" b="0" baseline="0" dirty="0">
                <a:solidFill>
                  <a:schemeClr val="tx1"/>
                </a:solidFill>
                <a:latin typeface="Times New Roman" panose="02020603050405020304" pitchFamily="18" charset="0"/>
                <a:ea typeface="Times New Roman" panose="02020603050405020304" pitchFamily="18" charset="0"/>
              </a:rPr>
              <a:t>20</a:t>
            </a:r>
            <a:r>
              <a:rPr lang="zh-CN" altLang="en-US" sz="2400" b="0" baseline="0" dirty="0">
                <a:solidFill>
                  <a:schemeClr val="tx1"/>
                </a:solidFill>
                <a:latin typeface="宋体" panose="02010600030101010101" pitchFamily="2" charset="-122"/>
                <a:ea typeface="宋体" panose="02010600030101010101" pitchFamily="2" charset="-122"/>
              </a:rPr>
              <a:t>～</a:t>
            </a:r>
            <a:r>
              <a:rPr lang="zh-CN" altLang="en-US" sz="2400" b="0" baseline="0" dirty="0">
                <a:solidFill>
                  <a:schemeClr val="tx1"/>
                </a:solidFill>
                <a:latin typeface="Times New Roman" panose="02020603050405020304" pitchFamily="18" charset="0"/>
                <a:ea typeface="Times New Roman" panose="02020603050405020304" pitchFamily="18" charset="0"/>
              </a:rPr>
              <a:t>30</a:t>
            </a:r>
            <a:r>
              <a:rPr lang="en-US" altLang="x-none" sz="2400" b="0" baseline="0" dirty="0">
                <a:solidFill>
                  <a:schemeClr val="tx1"/>
                </a:solidFill>
                <a:latin typeface="Times New Roman" panose="02020603050405020304" pitchFamily="18" charset="0"/>
                <a:ea typeface="Times New Roman" panose="02020603050405020304" pitchFamily="18" charset="0"/>
              </a:rPr>
              <a:t>s</a:t>
            </a:r>
            <a:r>
              <a:rPr lang="en-US" altLang="x-none" sz="2400" b="0" baseline="0" dirty="0">
                <a:solidFill>
                  <a:schemeClr val="tx1"/>
                </a:solidFill>
                <a:latin typeface="宋体" panose="02010600030101010101" pitchFamily="2" charset="-122"/>
                <a:ea typeface="宋体" panose="02010600030101010101" pitchFamily="2" charset="-122"/>
              </a:rPr>
              <a:t>。</a:t>
            </a:r>
            <a:endParaRPr lang="en-US" altLang="x-none" sz="2400" b="0" baseline="0" dirty="0">
              <a:solidFill>
                <a:schemeClr val="tx1"/>
              </a:solidFill>
              <a:latin typeface="宋体" panose="02010600030101010101" pitchFamily="2" charset="-122"/>
              <a:ea typeface="宋体" panose="02010600030101010101" pitchFamily="2" charset="-122"/>
            </a:endParaRPr>
          </a:p>
          <a:p>
            <a:pPr marL="762000" lvl="1" indent="-285750" algn="just">
              <a:lnSpc>
                <a:spcPct val="155000"/>
              </a:lnSpc>
              <a:spcBef>
                <a:spcPct val="20000"/>
              </a:spcBef>
              <a:buClr>
                <a:schemeClr val="folHlink"/>
              </a:buClr>
              <a:buSzPct val="80000"/>
              <a:buFont typeface="Wingdings" panose="05000000000000000000" pitchFamily="2" charset="2"/>
              <a:buChar char="v"/>
            </a:pPr>
            <a:r>
              <a:rPr lang="zh-CN" altLang="en-US" sz="2400" b="0" baseline="0" dirty="0">
                <a:solidFill>
                  <a:schemeClr val="tx1"/>
                </a:solidFill>
                <a:latin typeface="Times New Roman" panose="02020603050405020304" pitchFamily="18" charset="0"/>
                <a:ea typeface="Times New Roman" panose="02020603050405020304" pitchFamily="18" charset="0"/>
              </a:rPr>
              <a:t> </a:t>
            </a:r>
            <a:r>
              <a:rPr lang="zh-CN" altLang="en-US" sz="2400" b="0" baseline="0" dirty="0">
                <a:solidFill>
                  <a:schemeClr val="tx1"/>
                </a:solidFill>
                <a:latin typeface="宋体" panose="02010600030101010101" pitchFamily="2" charset="-122"/>
                <a:ea typeface="宋体" panose="02010600030101010101" pitchFamily="2" charset="-122"/>
              </a:rPr>
              <a:t>使用振动器时，不允许将其支承在结构钢筋上或碰撞钢筋，不宜紧靠模板振捣。</a:t>
            </a:r>
            <a:r>
              <a:rPr lang="zh-CN" altLang="en-US" sz="2400" b="0" baseline="0" dirty="0">
                <a:solidFill>
                  <a:schemeClr val="tx1"/>
                </a:solidFill>
                <a:latin typeface="宋体" panose="02010600030101010101" pitchFamily="2" charset="-122"/>
                <a:ea typeface="Courier New" panose="02070309020205020404" pitchFamily="49" charset="0"/>
              </a:rPr>
              <a:t> </a:t>
            </a:r>
            <a:endParaRPr lang="zh-CN" altLang="en-US" sz="2400" b="0" baseline="0" dirty="0">
              <a:solidFill>
                <a:schemeClr val="tx1"/>
              </a:solidFill>
              <a:latin typeface="宋体" panose="02010600030101010101" pitchFamily="2" charset="-122"/>
              <a:ea typeface="Courier New" panose="02070309020205020404" pitchFamily="49" charset="0"/>
            </a:endParaRPr>
          </a:p>
        </p:txBody>
      </p:sp>
    </p:spTree>
  </p:cSld>
  <p:clrMapOvr>
    <a:masterClrMapping/>
  </p:clrMapOvr>
  <p:transition advTm="11100">
    <p:rand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6321" name="图片 174081" descr="图4"/>
          <p:cNvPicPr>
            <a:picLocks noChangeAspect="1"/>
          </p:cNvPicPr>
          <p:nvPr/>
        </p:nvPicPr>
        <p:blipFill>
          <a:blip r:embed="rId1"/>
          <a:stretch>
            <a:fillRect/>
          </a:stretch>
        </p:blipFill>
        <p:spPr>
          <a:xfrm>
            <a:off x="609600" y="1219200"/>
            <a:ext cx="7924800" cy="4648200"/>
          </a:xfrm>
          <a:prstGeom prst="rect">
            <a:avLst/>
          </a:prstGeom>
          <a:noFill/>
          <a:ln w="9525">
            <a:noFill/>
          </a:ln>
        </p:spPr>
      </p:pic>
      <p:pic>
        <p:nvPicPr>
          <p:cNvPr id="56322" name="图片 174082" descr="返回">
            <a:hlinkClick r:id="rId2" action="ppaction://hlinksldjump"/>
          </p:cNvPr>
          <p:cNvPicPr>
            <a:picLocks noChangeAspect="1"/>
          </p:cNvPicPr>
          <p:nvPr/>
        </p:nvPicPr>
        <p:blipFill>
          <a:blip r:embed="rId3"/>
          <a:stretch>
            <a:fillRect/>
          </a:stretch>
        </p:blipFill>
        <p:spPr>
          <a:xfrm>
            <a:off x="8101013" y="6324600"/>
            <a:ext cx="506412" cy="533400"/>
          </a:xfrm>
          <a:prstGeom prst="rect">
            <a:avLst/>
          </a:prstGeom>
          <a:noFill/>
          <a:ln w="15875" cap="flat" cmpd="sng">
            <a:solidFill>
              <a:srgbClr val="FF00FF"/>
            </a:solidFill>
            <a:prstDash val="solid"/>
            <a:miter/>
            <a:headEnd type="none" w="med" len="med"/>
            <a:tailEnd type="none" w="med" len="med"/>
          </a:ln>
        </p:spPr>
      </p:pic>
    </p:spTree>
  </p:cSld>
  <p:clrMapOvr>
    <a:masterClrMapping/>
  </p:clrMapOvr>
  <p:transition advTm="11100">
    <p:rand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7345" name="图片 175105" descr="图4"/>
          <p:cNvPicPr>
            <a:picLocks noChangeAspect="1"/>
          </p:cNvPicPr>
          <p:nvPr/>
        </p:nvPicPr>
        <p:blipFill>
          <a:blip r:embed="rId1"/>
          <a:stretch>
            <a:fillRect/>
          </a:stretch>
        </p:blipFill>
        <p:spPr>
          <a:xfrm>
            <a:off x="2286000" y="685800"/>
            <a:ext cx="3733800" cy="5562600"/>
          </a:xfrm>
          <a:prstGeom prst="rect">
            <a:avLst/>
          </a:prstGeom>
          <a:noFill/>
          <a:ln w="9525">
            <a:noFill/>
          </a:ln>
        </p:spPr>
      </p:pic>
      <p:pic>
        <p:nvPicPr>
          <p:cNvPr id="57346" name="图片 175106" descr="返回">
            <a:hlinkClick r:id="rId2" action="ppaction://hlinksldjump"/>
          </p:cNvPr>
          <p:cNvPicPr>
            <a:picLocks noChangeAspect="1"/>
          </p:cNvPicPr>
          <p:nvPr/>
        </p:nvPicPr>
        <p:blipFill>
          <a:blip r:embed="rId3"/>
          <a:stretch>
            <a:fillRect/>
          </a:stretch>
        </p:blipFill>
        <p:spPr>
          <a:xfrm>
            <a:off x="8101013" y="6324600"/>
            <a:ext cx="506412" cy="533400"/>
          </a:xfrm>
          <a:prstGeom prst="rect">
            <a:avLst/>
          </a:prstGeom>
          <a:noFill/>
          <a:ln w="15875" cap="flat" cmpd="sng">
            <a:solidFill>
              <a:srgbClr val="FF00FF"/>
            </a:solidFill>
            <a:prstDash val="solid"/>
            <a:miter/>
            <a:headEnd type="none" w="med" len="med"/>
            <a:tailEnd type="none" w="med" len="med"/>
          </a:ln>
        </p:spPr>
      </p:pic>
    </p:spTree>
  </p:cSld>
  <p:clrMapOvr>
    <a:masterClrMapping/>
  </p:clrMapOvr>
  <p:transition advTm="11100">
    <p:rand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8369" name="图片 176129" descr="图4"/>
          <p:cNvPicPr>
            <a:picLocks noChangeAspect="1"/>
          </p:cNvPicPr>
          <p:nvPr/>
        </p:nvPicPr>
        <p:blipFill>
          <a:blip r:embed="rId1"/>
          <a:stretch>
            <a:fillRect/>
          </a:stretch>
        </p:blipFill>
        <p:spPr>
          <a:xfrm>
            <a:off x="990600" y="914400"/>
            <a:ext cx="7391400" cy="5348288"/>
          </a:xfrm>
          <a:prstGeom prst="rect">
            <a:avLst/>
          </a:prstGeom>
          <a:noFill/>
          <a:ln w="9525">
            <a:noFill/>
          </a:ln>
        </p:spPr>
      </p:pic>
      <p:pic>
        <p:nvPicPr>
          <p:cNvPr id="58370" name="图片 176130" descr="返回">
            <a:hlinkClick r:id="rId2" action="ppaction://hlinksldjump"/>
          </p:cNvPr>
          <p:cNvPicPr>
            <a:picLocks noChangeAspect="1"/>
          </p:cNvPicPr>
          <p:nvPr/>
        </p:nvPicPr>
        <p:blipFill>
          <a:blip r:embed="rId3"/>
          <a:stretch>
            <a:fillRect/>
          </a:stretch>
        </p:blipFill>
        <p:spPr>
          <a:xfrm>
            <a:off x="8101013" y="6324600"/>
            <a:ext cx="506412" cy="533400"/>
          </a:xfrm>
          <a:prstGeom prst="rect">
            <a:avLst/>
          </a:prstGeom>
          <a:noFill/>
          <a:ln w="15875" cap="flat" cmpd="sng">
            <a:solidFill>
              <a:srgbClr val="FF00FF"/>
            </a:solidFill>
            <a:prstDash val="solid"/>
            <a:miter/>
            <a:headEnd type="none" w="med" len="med"/>
            <a:tailEnd type="none" w="med" len="med"/>
          </a:ln>
        </p:spPr>
      </p:pic>
    </p:spTree>
  </p:cSld>
  <p:clrMapOvr>
    <a:masterClrMapping/>
  </p:clrMapOvr>
  <p:transition advTm="11100">
    <p:rand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矩形 177153"/>
          <p:cNvSpPr/>
          <p:nvPr/>
        </p:nvSpPr>
        <p:spPr>
          <a:xfrm>
            <a:off x="827088" y="1052513"/>
            <a:ext cx="7345362" cy="4348162"/>
          </a:xfrm>
          <a:prstGeom prst="rect">
            <a:avLst/>
          </a:prstGeom>
          <a:noFill/>
          <a:ln w="9525">
            <a:noFill/>
          </a:ln>
        </p:spPr>
        <p:txBody>
          <a:bodyPr anchor="t"/>
          <a:p>
            <a:pPr marL="381000" lvl="0" indent="-381000" algn="just">
              <a:lnSpc>
                <a:spcPct val="170000"/>
              </a:lnSpc>
              <a:spcBef>
                <a:spcPct val="35000"/>
              </a:spcBef>
              <a:buClr>
                <a:srgbClr val="FFFF66"/>
              </a:buClr>
              <a:buSzPct val="120000"/>
              <a:buFont typeface="Wingdings" panose="05000000000000000000" pitchFamily="2" charset="2"/>
              <a:buNone/>
            </a:pPr>
            <a:r>
              <a:rPr lang="zh-CN" altLang="en-US" sz="2400" b="0" baseline="0" dirty="0">
                <a:latin typeface="Times New Roman" panose="02020603050405020304" pitchFamily="18" charset="0"/>
                <a:ea typeface="宋体" panose="02010600030101010101" pitchFamily="2" charset="-122"/>
              </a:rPr>
              <a:t>(2) </a:t>
            </a:r>
            <a:r>
              <a:rPr lang="zh-CN" altLang="en-US" sz="2400" b="0" baseline="0" dirty="0">
                <a:latin typeface="宋体" panose="02010600030101010101" pitchFamily="2" charset="-122"/>
                <a:ea typeface="宋体" panose="02010600030101010101" pitchFamily="2" charset="-122"/>
              </a:rPr>
              <a:t>表面振动器</a:t>
            </a:r>
            <a:r>
              <a:rPr lang="zh-CN" altLang="en-US" sz="2400" b="0" baseline="0" dirty="0">
                <a:latin typeface="Times New Roman" panose="02020603050405020304" pitchFamily="18" charset="0"/>
                <a:ea typeface="宋体" panose="02010600030101010101" pitchFamily="2" charset="-122"/>
              </a:rPr>
              <a:t> </a:t>
            </a:r>
            <a:endParaRPr lang="zh-CN" altLang="en-US" sz="2400" b="0" baseline="0" dirty="0">
              <a:latin typeface="Times New Roman" panose="02020603050405020304" pitchFamily="18" charset="0"/>
              <a:ea typeface="宋体" panose="02010600030101010101" pitchFamily="2" charset="-122"/>
            </a:endParaRPr>
          </a:p>
          <a:p>
            <a:pPr marL="381000" lvl="0" indent="-381000" algn="just">
              <a:lnSpc>
                <a:spcPct val="170000"/>
              </a:lnSpc>
              <a:spcBef>
                <a:spcPct val="35000"/>
              </a:spcBef>
              <a:buClr>
                <a:srgbClr val="FFFF66"/>
              </a:buClr>
              <a:buSzPct val="120000"/>
              <a:buFont typeface="Wingdings" panose="05000000000000000000" pitchFamily="2" charset="2"/>
              <a:buChar char="§"/>
            </a:pPr>
            <a:r>
              <a:rPr lang="zh-CN" altLang="en-US" sz="2400" b="0" baseline="0" dirty="0">
                <a:solidFill>
                  <a:schemeClr val="tx1"/>
                </a:solidFill>
                <a:latin typeface="宋体" panose="02010600030101010101" pitchFamily="2" charset="-122"/>
                <a:ea typeface="Courier New" panose="02070309020205020404" pitchFamily="49" charset="0"/>
              </a:rPr>
              <a:t>表面振动器又称</a:t>
            </a:r>
            <a:r>
              <a:rPr lang="zh-CN" altLang="en-US" sz="2400" b="0" baseline="0" dirty="0">
                <a:latin typeface="宋体" panose="02010600030101010101" pitchFamily="2" charset="-122"/>
                <a:ea typeface="Courier New" panose="02070309020205020404" pitchFamily="49" charset="0"/>
              </a:rPr>
              <a:t>平板振动器</a:t>
            </a:r>
            <a:r>
              <a:rPr lang="zh-CN" altLang="en-US" sz="2400" b="0" baseline="0" dirty="0">
                <a:solidFill>
                  <a:schemeClr val="tx1"/>
                </a:solidFill>
                <a:latin typeface="宋体" panose="02010600030101010101" pitchFamily="2" charset="-122"/>
                <a:ea typeface="Courier New" panose="02070309020205020404" pitchFamily="49" charset="0"/>
              </a:rPr>
              <a:t>，是将电动机轴上装有左右两个偏心块的振动器固定在一块平</a:t>
            </a:r>
            <a:r>
              <a:rPr lang="zh-CN" altLang="en-US" sz="2400" b="0" baseline="0" dirty="0">
                <a:solidFill>
                  <a:schemeClr val="tx1"/>
                </a:solidFill>
                <a:latin typeface="宋体" panose="02010600030101010101" pitchFamily="2" charset="-122"/>
                <a:ea typeface="宋体" panose="02010600030101010101" pitchFamily="2" charset="-122"/>
              </a:rPr>
              <a:t>板上而成。其振动作用可直接传递于混凝土面层上。</a:t>
            </a:r>
            <a:r>
              <a:rPr lang="zh-CN" altLang="en-US" sz="2400" b="0" baseline="0" dirty="0">
                <a:solidFill>
                  <a:schemeClr val="tx1"/>
                </a:solidFill>
                <a:latin typeface="宋体" panose="02010600030101010101" pitchFamily="2" charset="-122"/>
                <a:ea typeface="Courier New" panose="02070309020205020404" pitchFamily="49" charset="0"/>
              </a:rPr>
              <a:t></a:t>
            </a:r>
            <a:endParaRPr lang="zh-CN" altLang="en-US" sz="2400" b="0" baseline="0" dirty="0">
              <a:solidFill>
                <a:schemeClr val="tx1"/>
              </a:solidFill>
              <a:latin typeface="宋体" panose="02010600030101010101" pitchFamily="2" charset="-122"/>
              <a:ea typeface="Courier New" panose="02070309020205020404" pitchFamily="49" charset="0"/>
            </a:endParaRPr>
          </a:p>
          <a:p>
            <a:pPr marL="381000" lvl="0" indent="-381000" algn="just">
              <a:lnSpc>
                <a:spcPct val="170000"/>
              </a:lnSpc>
              <a:spcBef>
                <a:spcPct val="35000"/>
              </a:spcBef>
              <a:buClr>
                <a:srgbClr val="FFFF66"/>
              </a:buClr>
              <a:buSzPct val="120000"/>
              <a:buFont typeface="Wingdings" panose="05000000000000000000" pitchFamily="2" charset="2"/>
              <a:buChar char="§"/>
            </a:pPr>
            <a:r>
              <a:rPr lang="zh-CN" altLang="en-US" sz="2400" b="0" baseline="0" dirty="0">
                <a:solidFill>
                  <a:schemeClr val="tx1"/>
                </a:solidFill>
                <a:latin typeface="宋体" panose="02010600030101010101" pitchFamily="2" charset="-122"/>
                <a:ea typeface="Courier New" panose="02070309020205020404" pitchFamily="49" charset="0"/>
              </a:rPr>
              <a:t>这种振动器适用于振捣楼板、空心板、</a:t>
            </a:r>
            <a:r>
              <a:rPr lang="zh-CN" altLang="en-US" sz="2400" b="0" baseline="0" dirty="0">
                <a:solidFill>
                  <a:schemeClr val="tx1"/>
                </a:solidFill>
                <a:latin typeface="宋体" panose="02010600030101010101" pitchFamily="2" charset="-122"/>
                <a:ea typeface="宋体" panose="02010600030101010101" pitchFamily="2" charset="-122"/>
              </a:rPr>
              <a:t>地面和薄壳等薄壁结构。</a:t>
            </a:r>
            <a:endParaRPr lang="zh-CN" altLang="en-US" sz="2400" b="0" baseline="0"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advTm="11100">
    <p:rand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7" name="矩形 178177"/>
          <p:cNvSpPr/>
          <p:nvPr/>
        </p:nvSpPr>
        <p:spPr>
          <a:xfrm>
            <a:off x="611188" y="404813"/>
            <a:ext cx="7848600" cy="5943600"/>
          </a:xfrm>
          <a:prstGeom prst="rect">
            <a:avLst/>
          </a:prstGeom>
          <a:noFill/>
          <a:ln w="9525">
            <a:noFill/>
          </a:ln>
        </p:spPr>
        <p:txBody>
          <a:bodyPr anchor="t"/>
          <a:p>
            <a:pPr marL="381000" lvl="0" indent="-381000" algn="just">
              <a:lnSpc>
                <a:spcPct val="150000"/>
              </a:lnSpc>
              <a:spcBef>
                <a:spcPct val="10000"/>
              </a:spcBef>
              <a:buClr>
                <a:srgbClr val="FFFF66"/>
              </a:buClr>
              <a:buSzPct val="120000"/>
              <a:buFont typeface="Wingdings" panose="05000000000000000000" pitchFamily="2" charset="2"/>
              <a:buNone/>
            </a:pPr>
            <a:r>
              <a:rPr lang="zh-CN" altLang="en-US" sz="2400" b="0" baseline="0" dirty="0">
                <a:latin typeface="Times New Roman" panose="02020603050405020304" pitchFamily="18" charset="0"/>
                <a:ea typeface="Times New Roman" panose="02020603050405020304" pitchFamily="18" charset="0"/>
              </a:rPr>
              <a:t>(3) </a:t>
            </a:r>
            <a:r>
              <a:rPr lang="zh-CN" altLang="en-US" sz="2400" b="0" baseline="0" dirty="0">
                <a:latin typeface="宋体" panose="02010600030101010101" pitchFamily="2" charset="-122"/>
                <a:ea typeface="宋体" panose="02010600030101010101" pitchFamily="2" charset="-122"/>
              </a:rPr>
              <a:t>外部振动器</a:t>
            </a:r>
            <a:endParaRPr lang="zh-CN" altLang="en-US" sz="2400" b="0" baseline="0" dirty="0">
              <a:latin typeface="宋体" panose="02010600030101010101" pitchFamily="2" charset="-122"/>
              <a:ea typeface="宋体" panose="02010600030101010101" pitchFamily="2" charset="-122"/>
            </a:endParaRPr>
          </a:p>
          <a:p>
            <a:pPr marL="381000" lvl="0" indent="-381000" algn="just">
              <a:lnSpc>
                <a:spcPct val="150000"/>
              </a:lnSpc>
              <a:spcBef>
                <a:spcPct val="10000"/>
              </a:spcBef>
              <a:buClr>
                <a:srgbClr val="FFFF66"/>
              </a:buClr>
              <a:buSzPct val="120000"/>
              <a:buFont typeface="Wingdings" panose="05000000000000000000" pitchFamily="2" charset="2"/>
              <a:buChar char="§"/>
            </a:pPr>
            <a:r>
              <a:rPr lang="zh-CN" altLang="en-US" sz="2400" b="0" baseline="0" dirty="0">
                <a:solidFill>
                  <a:schemeClr val="tx1"/>
                </a:solidFill>
                <a:latin typeface="宋体" panose="02010600030101010101" pitchFamily="2" charset="-122"/>
                <a:ea typeface="Courier New" panose="02070309020205020404" pitchFamily="49" charset="0"/>
              </a:rPr>
              <a:t>外部的振动器又称</a:t>
            </a:r>
            <a:r>
              <a:rPr lang="zh-CN" altLang="en-US" sz="2400" b="0" baseline="0" dirty="0">
                <a:latin typeface="宋体" panose="02010600030101010101" pitchFamily="2" charset="-122"/>
                <a:ea typeface="Courier New" panose="02070309020205020404" pitchFamily="49" charset="0"/>
              </a:rPr>
              <a:t>附着式振动器</a:t>
            </a:r>
            <a:r>
              <a:rPr lang="zh-CN" altLang="en-US" sz="2400" b="0" baseline="0" dirty="0">
                <a:solidFill>
                  <a:schemeClr val="tx1"/>
                </a:solidFill>
                <a:latin typeface="宋体" panose="02010600030101010101" pitchFamily="2" charset="-122"/>
                <a:ea typeface="Courier New" panose="02070309020205020404" pitchFamily="49" charset="0"/>
              </a:rPr>
              <a:t>，它是直接安装在模板上进行振捣，利用偏心块旋转时产生的振动力通过模板传给混凝土，达到振实的目的。</a:t>
            </a:r>
            <a:endParaRPr lang="zh-CN" altLang="en-US" sz="2400" b="0" baseline="0" dirty="0">
              <a:solidFill>
                <a:schemeClr val="tx1"/>
              </a:solidFill>
              <a:latin typeface="宋体" panose="02010600030101010101" pitchFamily="2" charset="-122"/>
              <a:ea typeface="Courier New" panose="02070309020205020404" pitchFamily="49" charset="0"/>
            </a:endParaRPr>
          </a:p>
          <a:p>
            <a:pPr marL="381000" lvl="0" indent="-381000" algn="just">
              <a:lnSpc>
                <a:spcPct val="150000"/>
              </a:lnSpc>
              <a:spcBef>
                <a:spcPct val="10000"/>
              </a:spcBef>
              <a:buClr>
                <a:srgbClr val="FFFF66"/>
              </a:buClr>
              <a:buSzPct val="120000"/>
              <a:buFont typeface="Wingdings" panose="05000000000000000000" pitchFamily="2" charset="2"/>
              <a:buChar char="§"/>
            </a:pPr>
            <a:r>
              <a:rPr lang="zh-CN" altLang="en-US" sz="2400" b="0" baseline="0" dirty="0">
                <a:solidFill>
                  <a:schemeClr val="tx1"/>
                </a:solidFill>
                <a:latin typeface="宋体" panose="02010600030101010101" pitchFamily="2" charset="-122"/>
                <a:ea typeface="Courier New" panose="02070309020205020404" pitchFamily="49" charset="0"/>
              </a:rPr>
              <a:t>适用于振捣断面较小或钢筋较密的柱子、</a:t>
            </a:r>
            <a:r>
              <a:rPr lang="zh-CN" altLang="en-US" sz="2400" b="0" baseline="0" dirty="0">
                <a:solidFill>
                  <a:schemeClr val="tx1"/>
                </a:solidFill>
                <a:latin typeface="宋体" panose="02010600030101010101" pitchFamily="2" charset="-122"/>
                <a:ea typeface="宋体" panose="02010600030101010101" pitchFamily="2" charset="-122"/>
              </a:rPr>
              <a:t>梁、板等构件。</a:t>
            </a:r>
            <a:endParaRPr lang="zh-CN" altLang="en-US" sz="2400" b="0" baseline="0" dirty="0">
              <a:solidFill>
                <a:schemeClr val="tx1"/>
              </a:solidFill>
              <a:latin typeface="宋体" panose="02010600030101010101" pitchFamily="2" charset="-122"/>
              <a:ea typeface="宋体" panose="02010600030101010101" pitchFamily="2" charset="-122"/>
            </a:endParaRPr>
          </a:p>
          <a:p>
            <a:pPr marL="381000" lvl="0" indent="-381000" algn="just">
              <a:lnSpc>
                <a:spcPct val="150000"/>
              </a:lnSpc>
              <a:spcBef>
                <a:spcPct val="10000"/>
              </a:spcBef>
              <a:buClr>
                <a:srgbClr val="FFFF66"/>
              </a:buClr>
              <a:buSzPct val="120000"/>
              <a:buFont typeface="Wingdings" panose="05000000000000000000" pitchFamily="2" charset="2"/>
              <a:buNone/>
            </a:pPr>
            <a:r>
              <a:rPr lang="zh-CN" altLang="en-US" sz="2400" b="0" baseline="0" dirty="0">
                <a:latin typeface="Times New Roman" panose="02020603050405020304" pitchFamily="18" charset="0"/>
                <a:ea typeface="Times New Roman" panose="02020603050405020304" pitchFamily="18" charset="0"/>
              </a:rPr>
              <a:t>(4) </a:t>
            </a:r>
            <a:r>
              <a:rPr lang="zh-CN" altLang="en-US" sz="2400" b="0" baseline="0" dirty="0">
                <a:latin typeface="宋体" panose="02010600030101010101" pitchFamily="2" charset="-122"/>
                <a:ea typeface="宋体" panose="02010600030101010101" pitchFamily="2" charset="-122"/>
              </a:rPr>
              <a:t>振动台</a:t>
            </a:r>
            <a:r>
              <a:rPr lang="zh-CN" altLang="en-US" sz="2400" b="0" baseline="0" dirty="0">
                <a:solidFill>
                  <a:schemeClr val="tx1"/>
                </a:solidFill>
                <a:latin typeface="宋体" panose="02010600030101010101" pitchFamily="2" charset="-122"/>
                <a:ea typeface="Courier New" panose="02070309020205020404" pitchFamily="49" charset="0"/>
              </a:rPr>
              <a:t> </a:t>
            </a:r>
            <a:endParaRPr lang="zh-CN" altLang="en-US" sz="2400" b="0" baseline="0" dirty="0">
              <a:solidFill>
                <a:schemeClr val="tx1"/>
              </a:solidFill>
              <a:latin typeface="宋体" panose="02010600030101010101" pitchFamily="2" charset="-122"/>
              <a:ea typeface="Courier New" panose="02070309020205020404" pitchFamily="49" charset="0"/>
            </a:endParaRPr>
          </a:p>
          <a:p>
            <a:pPr marL="381000" lvl="0" indent="-381000" algn="just">
              <a:lnSpc>
                <a:spcPct val="150000"/>
              </a:lnSpc>
              <a:spcBef>
                <a:spcPct val="10000"/>
              </a:spcBef>
              <a:buClr>
                <a:srgbClr val="FFFF66"/>
              </a:buClr>
              <a:buSzPct val="120000"/>
              <a:buFont typeface="Wingdings" panose="05000000000000000000" pitchFamily="2" charset="2"/>
              <a:buChar char="§"/>
            </a:pPr>
            <a:r>
              <a:rPr lang="zh-CN" altLang="en-US" sz="2400" b="0" baseline="0" dirty="0">
                <a:solidFill>
                  <a:schemeClr val="tx1"/>
                </a:solidFill>
                <a:latin typeface="宋体" panose="02010600030101010101" pitchFamily="2" charset="-122"/>
                <a:ea typeface="Courier New" panose="02070309020205020404" pitchFamily="49" charset="0"/>
              </a:rPr>
              <a:t>振动台一般在预制厂用于振实干硬性混凝土和轻骨料混凝土。</a:t>
            </a:r>
            <a:endParaRPr lang="zh-CN" altLang="en-US" sz="2400" b="0" baseline="0" dirty="0">
              <a:solidFill>
                <a:schemeClr val="tx1"/>
              </a:solidFill>
              <a:latin typeface="宋体" panose="02010600030101010101" pitchFamily="2" charset="-122"/>
              <a:ea typeface="Courier New" panose="02070309020205020404" pitchFamily="49" charset="0"/>
            </a:endParaRPr>
          </a:p>
          <a:p>
            <a:pPr marL="381000" lvl="0" indent="-381000" algn="just">
              <a:lnSpc>
                <a:spcPct val="150000"/>
              </a:lnSpc>
              <a:spcBef>
                <a:spcPct val="10000"/>
              </a:spcBef>
              <a:buClr>
                <a:srgbClr val="FFFF66"/>
              </a:buClr>
              <a:buSzPct val="120000"/>
              <a:buFont typeface="Wingdings" panose="05000000000000000000" pitchFamily="2" charset="2"/>
              <a:buChar char="§"/>
            </a:pPr>
            <a:r>
              <a:rPr lang="zh-CN" altLang="en-US" sz="2400" b="0" baseline="0" dirty="0">
                <a:solidFill>
                  <a:schemeClr val="tx1"/>
                </a:solidFill>
                <a:latin typeface="宋体" panose="02010600030101010101" pitchFamily="2" charset="-122"/>
                <a:ea typeface="Courier New" panose="02070309020205020404" pitchFamily="49" charset="0"/>
              </a:rPr>
              <a:t>宜采用加压振动的方法，加压</a:t>
            </a:r>
            <a:r>
              <a:rPr lang="zh-CN" altLang="en-US" sz="2400" b="0" baseline="0" dirty="0">
                <a:solidFill>
                  <a:schemeClr val="tx1"/>
                </a:solidFill>
                <a:latin typeface="宋体" panose="02010600030101010101" pitchFamily="2" charset="-122"/>
                <a:ea typeface="宋体" panose="02010600030101010101" pitchFamily="2" charset="-122"/>
              </a:rPr>
              <a:t>力为</a:t>
            </a:r>
            <a:r>
              <a:rPr lang="zh-CN" altLang="en-US" sz="2400" b="0" baseline="0" dirty="0">
                <a:solidFill>
                  <a:schemeClr val="tx1"/>
                </a:solidFill>
                <a:latin typeface="Times New Roman" panose="02020603050405020304" pitchFamily="18" charset="0"/>
                <a:ea typeface="Times New Roman" panose="02020603050405020304" pitchFamily="18" charset="0"/>
              </a:rPr>
              <a:t>1</a:t>
            </a:r>
            <a:r>
              <a:rPr lang="zh-CN" altLang="en-US" sz="2400" b="0" baseline="0" dirty="0">
                <a:solidFill>
                  <a:schemeClr val="tx1"/>
                </a:solidFill>
                <a:latin typeface="宋体" panose="02010600030101010101" pitchFamily="2" charset="-122"/>
                <a:ea typeface="宋体" panose="02010600030101010101" pitchFamily="2" charset="-122"/>
              </a:rPr>
              <a:t>～</a:t>
            </a:r>
            <a:r>
              <a:rPr lang="zh-CN" altLang="en-US" sz="2400" b="0" baseline="0" dirty="0">
                <a:solidFill>
                  <a:schemeClr val="tx1"/>
                </a:solidFill>
                <a:latin typeface="Times New Roman" panose="02020603050405020304" pitchFamily="18" charset="0"/>
                <a:ea typeface="Times New Roman" panose="02020603050405020304" pitchFamily="18" charset="0"/>
              </a:rPr>
              <a:t>3</a:t>
            </a:r>
            <a:r>
              <a:rPr lang="en-US" altLang="x-none" sz="2400" b="0" baseline="0" dirty="0">
                <a:solidFill>
                  <a:schemeClr val="tx1"/>
                </a:solidFill>
                <a:latin typeface="Times New Roman" panose="02020603050405020304" pitchFamily="18" charset="0"/>
                <a:ea typeface="Times New Roman" panose="02020603050405020304" pitchFamily="18" charset="0"/>
              </a:rPr>
              <a:t>kN/m</a:t>
            </a:r>
            <a:r>
              <a:rPr lang="en-US" altLang="x-none" sz="2400" b="0" baseline="30000" dirty="0">
                <a:solidFill>
                  <a:schemeClr val="tx1"/>
                </a:solidFill>
                <a:latin typeface="Times New Roman" panose="02020603050405020304" pitchFamily="18" charset="0"/>
                <a:ea typeface="Times New Roman" panose="02020603050405020304" pitchFamily="18" charset="0"/>
              </a:rPr>
              <a:t>2</a:t>
            </a:r>
            <a:r>
              <a:rPr lang="en-US" altLang="x-none" sz="2400" b="0" baseline="0" dirty="0">
                <a:solidFill>
                  <a:schemeClr val="tx1"/>
                </a:solidFill>
                <a:latin typeface="宋体" panose="02010600030101010101" pitchFamily="2" charset="-122"/>
                <a:ea typeface="宋体" panose="02010600030101010101" pitchFamily="2" charset="-122"/>
              </a:rPr>
              <a:t>。</a:t>
            </a:r>
            <a:r>
              <a:rPr lang="en-US" altLang="x-none" sz="2400" b="0" baseline="0" dirty="0">
                <a:solidFill>
                  <a:schemeClr val="tx1"/>
                </a:solidFill>
                <a:latin typeface="宋体" panose="02010600030101010101" pitchFamily="2" charset="-122"/>
                <a:ea typeface="Courier New" panose="02070309020205020404" pitchFamily="49" charset="0"/>
              </a:rPr>
              <a:t> </a:t>
            </a:r>
            <a:endParaRPr lang="zh-CN" altLang="en-US" sz="2400" b="0" baseline="0" dirty="0">
              <a:solidFill>
                <a:schemeClr val="tx1"/>
              </a:solidFill>
              <a:latin typeface="宋体" panose="02010600030101010101" pitchFamily="2" charset="-122"/>
              <a:ea typeface="Courier New" panose="02070309020205020404" pitchFamily="49" charset="0"/>
            </a:endParaRPr>
          </a:p>
        </p:txBody>
      </p:sp>
    </p:spTree>
  </p:cSld>
  <p:clrMapOvr>
    <a:masterClrMapping/>
  </p:clrMapOvr>
  <p:transition advTm="11100">
    <p:rand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1" name="文本框 179201">
            <a:hlinkClick r:id="" action="ppaction://hlinkshowjump?jump=nextslide"/>
          </p:cNvPr>
          <p:cNvSpPr txBox="1"/>
          <p:nvPr/>
        </p:nvSpPr>
        <p:spPr>
          <a:xfrm>
            <a:off x="533400" y="381000"/>
            <a:ext cx="5334000" cy="583565"/>
          </a:xfrm>
          <a:prstGeom prst="rect">
            <a:avLst/>
          </a:prstGeom>
          <a:noFill/>
          <a:ln w="9525">
            <a:noFill/>
          </a:ln>
        </p:spPr>
        <p:txBody>
          <a:bodyPr anchor="t">
            <a:spAutoFit/>
          </a:bodyPr>
          <a:p>
            <a:pPr lvl="0" indent="0">
              <a:spcBef>
                <a:spcPct val="50000"/>
              </a:spcBef>
            </a:pPr>
            <a:r>
              <a:rPr lang="en-US" altLang="x-none" sz="3200" baseline="0" dirty="0">
                <a:latin typeface="楷体_GB2312" pitchFamily="1" charset="-122"/>
                <a:ea typeface="楷体_GB2312" pitchFamily="1" charset="-122"/>
              </a:rPr>
              <a:t>3.6 </a:t>
            </a:r>
            <a:r>
              <a:rPr lang="zh-CN" altLang="en-US" sz="3200" baseline="0" dirty="0">
                <a:latin typeface="楷体_GB2312" pitchFamily="1" charset="-122"/>
                <a:ea typeface="楷体_GB2312" pitchFamily="1" charset="-122"/>
              </a:rPr>
              <a:t>混凝土的养护</a:t>
            </a:r>
            <a:endParaRPr lang="en-US" altLang="x-none" sz="3200" baseline="0" dirty="0">
              <a:latin typeface="楷体_GB2312" pitchFamily="1" charset="-122"/>
              <a:ea typeface="楷体_GB2312" pitchFamily="1" charset="-122"/>
            </a:endParaRPr>
          </a:p>
        </p:txBody>
      </p:sp>
      <p:sp>
        <p:nvSpPr>
          <p:cNvPr id="61442" name="直接连接符 179202"/>
          <p:cNvSpPr/>
          <p:nvPr/>
        </p:nvSpPr>
        <p:spPr>
          <a:xfrm>
            <a:off x="0" y="1196975"/>
            <a:ext cx="9144000" cy="0"/>
          </a:xfrm>
          <a:prstGeom prst="line">
            <a:avLst/>
          </a:prstGeom>
          <a:ln w="9525" cap="flat" cmpd="sng">
            <a:solidFill>
              <a:schemeClr val="tx2"/>
            </a:solidFill>
            <a:prstDash val="solid"/>
            <a:round/>
            <a:headEnd type="none" w="med" len="med"/>
            <a:tailEnd type="none" w="med" len="med"/>
          </a:ln>
        </p:spPr>
        <p:txBody>
          <a:bodyPr anchor="t"/>
          <a:p>
            <a:pPr lvl="0" indent="0"/>
            <a:endParaRPr lang="zh-CN" altLang="en-US">
              <a:latin typeface="Times New Roman" panose="02020603050405020304" pitchFamily="18" charset="0"/>
              <a:ea typeface="宋体" panose="02010600030101010101" pitchFamily="2" charset="-122"/>
            </a:endParaRPr>
          </a:p>
        </p:txBody>
      </p:sp>
      <p:sp>
        <p:nvSpPr>
          <p:cNvPr id="61443" name="矩形 179203"/>
          <p:cNvSpPr/>
          <p:nvPr/>
        </p:nvSpPr>
        <p:spPr>
          <a:xfrm>
            <a:off x="684213" y="1341438"/>
            <a:ext cx="7391400" cy="4572000"/>
          </a:xfrm>
          <a:prstGeom prst="rect">
            <a:avLst/>
          </a:prstGeom>
          <a:noFill/>
          <a:ln w="9525">
            <a:noFill/>
          </a:ln>
        </p:spPr>
        <p:txBody>
          <a:bodyPr anchor="t"/>
          <a:p>
            <a:pPr marL="285750" lvl="0" indent="-285750" algn="just">
              <a:lnSpc>
                <a:spcPct val="150000"/>
              </a:lnSpc>
              <a:spcBef>
                <a:spcPct val="20000"/>
              </a:spcBef>
              <a:buClr>
                <a:srgbClr val="FFFF66"/>
              </a:buClr>
              <a:buSzPct val="120000"/>
              <a:buFont typeface="Wingdings" panose="05000000000000000000" pitchFamily="2" charset="2"/>
              <a:buChar char="§"/>
            </a:pPr>
            <a:r>
              <a:rPr lang="zh-CN" altLang="en-US" sz="2400" b="0" baseline="0" dirty="0">
                <a:solidFill>
                  <a:schemeClr val="tx1"/>
                </a:solidFill>
                <a:latin typeface="宋体" panose="02010600030101010101" pitchFamily="2" charset="-122"/>
                <a:ea typeface="Courier New" panose="02070309020205020404" pitchFamily="49" charset="0"/>
              </a:rPr>
              <a:t>混凝土浇捣后能逐渐凝结硬化，主要是因为水泥水化作用的结果，而水化作用需要适当的湿</a:t>
            </a:r>
            <a:r>
              <a:rPr lang="zh-CN" altLang="en-US" sz="2400" b="0" baseline="0" dirty="0">
                <a:solidFill>
                  <a:schemeClr val="tx1"/>
                </a:solidFill>
                <a:latin typeface="宋体" panose="02010600030101010101" pitchFamily="2" charset="-122"/>
                <a:ea typeface="宋体" panose="02010600030101010101" pitchFamily="2" charset="-122"/>
              </a:rPr>
              <a:t>度和温度。</a:t>
            </a:r>
            <a:endParaRPr lang="zh-CN" altLang="en-US" sz="2400" b="0" baseline="0" dirty="0">
              <a:solidFill>
                <a:schemeClr val="tx1"/>
              </a:solidFill>
              <a:latin typeface="宋体" panose="02010600030101010101" pitchFamily="2" charset="-122"/>
              <a:ea typeface="宋体" panose="02010600030101010101" pitchFamily="2" charset="-122"/>
            </a:endParaRPr>
          </a:p>
          <a:p>
            <a:pPr marL="285750" lvl="0" indent="-285750" algn="just">
              <a:lnSpc>
                <a:spcPct val="150000"/>
              </a:lnSpc>
              <a:spcBef>
                <a:spcPct val="20000"/>
              </a:spcBef>
              <a:buClr>
                <a:srgbClr val="FFFF66"/>
              </a:buClr>
              <a:buSzPct val="120000"/>
              <a:buFont typeface="Wingdings" panose="05000000000000000000" pitchFamily="2" charset="2"/>
              <a:buChar char="§"/>
            </a:pPr>
            <a:r>
              <a:rPr lang="zh-CN" altLang="en-US" sz="2400" b="0" baseline="0" dirty="0">
                <a:solidFill>
                  <a:schemeClr val="tx1"/>
                </a:solidFill>
                <a:latin typeface="宋体" panose="02010600030101010101" pitchFamily="2" charset="-122"/>
                <a:ea typeface="Courier New" panose="02070309020205020404" pitchFamily="49" charset="0"/>
              </a:rPr>
              <a:t>在混凝土浇筑完毕后，应在12</a:t>
            </a:r>
            <a:r>
              <a:rPr lang="en-US" altLang="x-none" sz="2400" b="0" baseline="0" dirty="0">
                <a:solidFill>
                  <a:schemeClr val="tx1"/>
                </a:solidFill>
                <a:latin typeface="宋体" panose="02010600030101010101" pitchFamily="2" charset="-122"/>
                <a:ea typeface="Courier New" panose="02070309020205020404" pitchFamily="49" charset="0"/>
              </a:rPr>
              <a:t>h</a:t>
            </a:r>
            <a:r>
              <a:rPr lang="zh-CN" altLang="en-US" sz="2400" b="0" baseline="0" dirty="0">
                <a:solidFill>
                  <a:schemeClr val="tx1"/>
                </a:solidFill>
                <a:latin typeface="宋体" panose="02010600030101010101" pitchFamily="2" charset="-122"/>
                <a:ea typeface="Courier New" panose="02070309020205020404" pitchFamily="49" charset="0"/>
              </a:rPr>
              <a:t>以内加以覆盖和浇水</a:t>
            </a:r>
            <a:r>
              <a:rPr lang="zh-CN" altLang="en-US" sz="2400" b="0" baseline="0" dirty="0">
                <a:solidFill>
                  <a:schemeClr val="tx1"/>
                </a:solidFill>
                <a:latin typeface="宋体" panose="02010600030101010101" pitchFamily="2" charset="-122"/>
                <a:ea typeface="宋体" panose="02010600030101010101" pitchFamily="2" charset="-122"/>
              </a:rPr>
              <a:t>；干硬性混凝土应于浇筑完毕后立即进行养护。</a:t>
            </a:r>
            <a:r>
              <a:rPr lang="zh-CN" altLang="en-US" sz="2400" b="0" baseline="0" dirty="0">
                <a:solidFill>
                  <a:schemeClr val="tx1"/>
                </a:solidFill>
                <a:latin typeface="宋体" panose="02010600030101010101" pitchFamily="2" charset="-122"/>
                <a:ea typeface="Courier New" panose="02070309020205020404" pitchFamily="49" charset="0"/>
              </a:rPr>
              <a:t> </a:t>
            </a:r>
            <a:endParaRPr lang="zh-CN" altLang="en-US" sz="2400" b="0" baseline="0" dirty="0">
              <a:solidFill>
                <a:schemeClr val="tx1"/>
              </a:solidFill>
              <a:latin typeface="宋体" panose="02010600030101010101" pitchFamily="2" charset="-122"/>
              <a:ea typeface="Courier New" panose="02070309020205020404" pitchFamily="49" charset="0"/>
            </a:endParaRPr>
          </a:p>
          <a:p>
            <a:pPr marL="285750" lvl="0" indent="-285750" algn="just">
              <a:lnSpc>
                <a:spcPct val="150000"/>
              </a:lnSpc>
              <a:spcBef>
                <a:spcPct val="20000"/>
              </a:spcBef>
              <a:buClr>
                <a:srgbClr val="FFFF66"/>
              </a:buClr>
              <a:buSzPct val="120000"/>
              <a:buFont typeface="Wingdings" panose="05000000000000000000" pitchFamily="2" charset="2"/>
              <a:buChar char="§"/>
            </a:pPr>
            <a:r>
              <a:rPr lang="zh-CN" altLang="en-US" sz="2400" b="0" baseline="0" dirty="0">
                <a:solidFill>
                  <a:schemeClr val="tx1"/>
                </a:solidFill>
                <a:latin typeface="宋体" panose="02010600030101010101" pitchFamily="2" charset="-122"/>
                <a:ea typeface="Courier New" panose="02070309020205020404" pitchFamily="49" charset="0"/>
              </a:rPr>
              <a:t>常用的混凝土的养护方法是</a:t>
            </a:r>
            <a:r>
              <a:rPr lang="zh-CN" altLang="en-US" sz="2400" b="0" baseline="0" dirty="0">
                <a:latin typeface="宋体" panose="02010600030101010101" pitchFamily="2" charset="-122"/>
                <a:ea typeface="Courier New" panose="02070309020205020404" pitchFamily="49" charset="0"/>
              </a:rPr>
              <a:t>自然养护法</a:t>
            </a:r>
            <a:r>
              <a:rPr lang="zh-CN" altLang="en-US" sz="2400" b="0" baseline="0" dirty="0">
                <a:solidFill>
                  <a:schemeClr val="tx1"/>
                </a:solidFill>
                <a:latin typeface="宋体" panose="02010600030101010101" pitchFamily="2" charset="-122"/>
                <a:ea typeface="Courier New" panose="02070309020205020404" pitchFamily="49" charset="0"/>
              </a:rPr>
              <a:t>。</a:t>
            </a:r>
            <a:endParaRPr lang="zh-CN" altLang="en-US" sz="2400" b="0" baseline="0" dirty="0">
              <a:solidFill>
                <a:schemeClr val="tx1"/>
              </a:solidFill>
              <a:latin typeface="宋体" panose="02010600030101010101" pitchFamily="2" charset="-122"/>
              <a:ea typeface="Courier New" panose="02070309020205020404" pitchFamily="49" charset="0"/>
            </a:endParaRPr>
          </a:p>
          <a:p>
            <a:pPr marL="285750" lvl="0" indent="-285750" algn="just">
              <a:lnSpc>
                <a:spcPct val="150000"/>
              </a:lnSpc>
              <a:spcBef>
                <a:spcPct val="20000"/>
              </a:spcBef>
              <a:buClr>
                <a:srgbClr val="FFFF66"/>
              </a:buClr>
              <a:buSzPct val="120000"/>
              <a:buFont typeface="Wingdings" panose="05000000000000000000" pitchFamily="2" charset="2"/>
              <a:buChar char="§"/>
            </a:pPr>
            <a:r>
              <a:rPr lang="zh-CN" altLang="en-US" sz="2400" b="0" baseline="0" dirty="0">
                <a:solidFill>
                  <a:schemeClr val="tx1"/>
                </a:solidFill>
                <a:latin typeface="宋体" panose="02010600030101010101" pitchFamily="2" charset="-122"/>
                <a:ea typeface="Courier New" panose="02070309020205020404" pitchFamily="49" charset="0"/>
              </a:rPr>
              <a:t>自然养护又可分为</a:t>
            </a:r>
            <a:r>
              <a:rPr lang="zh-CN" altLang="en-US" sz="2400" b="0" baseline="0" dirty="0">
                <a:latin typeface="宋体" panose="02010600030101010101" pitchFamily="2" charset="-122"/>
                <a:ea typeface="Courier New" panose="02070309020205020404" pitchFamily="49" charset="0"/>
              </a:rPr>
              <a:t>洒水养护</a:t>
            </a:r>
            <a:r>
              <a:rPr lang="zh-CN" altLang="en-US" sz="2400" b="0" baseline="0" dirty="0">
                <a:solidFill>
                  <a:schemeClr val="tx1"/>
                </a:solidFill>
                <a:latin typeface="宋体" panose="02010600030101010101" pitchFamily="2" charset="-122"/>
                <a:ea typeface="Courier New" panose="02070309020205020404" pitchFamily="49" charset="0"/>
              </a:rPr>
              <a:t>和</a:t>
            </a:r>
            <a:r>
              <a:rPr lang="zh-CN" altLang="en-US" sz="2400" b="0" baseline="0" dirty="0">
                <a:latin typeface="宋体" panose="02010600030101010101" pitchFamily="2" charset="-122"/>
                <a:ea typeface="Courier New" panose="02070309020205020404" pitchFamily="49" charset="0"/>
              </a:rPr>
              <a:t>喷洒塑料薄膜养</a:t>
            </a:r>
            <a:r>
              <a:rPr lang="zh-CN" altLang="en-US" sz="2400" b="0" baseline="0" dirty="0">
                <a:latin typeface="宋体" panose="02010600030101010101" pitchFamily="2" charset="-122"/>
                <a:ea typeface="宋体" panose="02010600030101010101" pitchFamily="2" charset="-122"/>
              </a:rPr>
              <a:t>护</a:t>
            </a:r>
            <a:r>
              <a:rPr lang="zh-CN" altLang="en-US" sz="2400" b="0" baseline="0" dirty="0">
                <a:solidFill>
                  <a:schemeClr val="tx1"/>
                </a:solidFill>
                <a:latin typeface="宋体" panose="02010600030101010101" pitchFamily="2" charset="-122"/>
                <a:ea typeface="宋体" panose="02010600030101010101" pitchFamily="2" charset="-122"/>
              </a:rPr>
              <a:t>两种。</a:t>
            </a:r>
            <a:r>
              <a:rPr lang="zh-CN" altLang="en-US" sz="2400" b="0" baseline="0" dirty="0">
                <a:solidFill>
                  <a:schemeClr val="tx1"/>
                </a:solidFill>
                <a:latin typeface="宋体" panose="02010600030101010101" pitchFamily="2" charset="-122"/>
                <a:ea typeface="Courier New" panose="02070309020205020404" pitchFamily="49" charset="0"/>
              </a:rPr>
              <a:t> </a:t>
            </a:r>
            <a:endParaRPr lang="zh-CN" altLang="en-US" sz="2400" b="0" baseline="0" dirty="0">
              <a:solidFill>
                <a:schemeClr val="tx1"/>
              </a:solidFill>
              <a:latin typeface="宋体" panose="02010600030101010101" pitchFamily="2" charset="-122"/>
              <a:ea typeface="Courier New" panose="02070309020205020404" pitchFamily="49" charset="0"/>
            </a:endParaRPr>
          </a:p>
        </p:txBody>
      </p:sp>
    </p:spTree>
  </p:cSld>
  <p:clrMapOvr>
    <a:masterClrMapping/>
  </p:clrMapOvr>
  <p:transition advTm="11100">
    <p:rand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5" name="矩形 180225"/>
          <p:cNvSpPr/>
          <p:nvPr/>
        </p:nvSpPr>
        <p:spPr>
          <a:xfrm>
            <a:off x="762000" y="457200"/>
            <a:ext cx="7986713" cy="5715000"/>
          </a:xfrm>
          <a:prstGeom prst="rect">
            <a:avLst/>
          </a:prstGeom>
          <a:noFill/>
          <a:ln w="9525">
            <a:noFill/>
          </a:ln>
        </p:spPr>
        <p:txBody>
          <a:bodyPr anchor="t"/>
          <a:p>
            <a:pPr marL="285750" lvl="0" indent="-285750" algn="just">
              <a:lnSpc>
                <a:spcPct val="160000"/>
              </a:lnSpc>
              <a:spcBef>
                <a:spcPct val="20000"/>
              </a:spcBef>
              <a:buClr>
                <a:srgbClr val="FFFF66"/>
              </a:buClr>
              <a:buSzPct val="120000"/>
              <a:buFont typeface="Wingdings" panose="05000000000000000000" pitchFamily="2" charset="2"/>
              <a:buChar char="§"/>
            </a:pPr>
            <a:r>
              <a:rPr lang="zh-CN" altLang="en-US" sz="2400" b="0" baseline="0" dirty="0">
                <a:latin typeface="宋体" panose="02010600030101010101" pitchFamily="2" charset="-122"/>
                <a:ea typeface="Courier New" panose="02070309020205020404" pitchFamily="49" charset="0"/>
              </a:rPr>
              <a:t>洒水养护</a:t>
            </a:r>
            <a:r>
              <a:rPr lang="zh-CN" altLang="en-US" sz="2400" b="0" baseline="0" dirty="0">
                <a:solidFill>
                  <a:schemeClr val="tx1"/>
                </a:solidFill>
                <a:latin typeface="宋体" panose="02010600030101010101" pitchFamily="2" charset="-122"/>
                <a:ea typeface="Courier New" panose="02070309020205020404" pitchFamily="49" charset="0"/>
              </a:rPr>
              <a:t>是用吸水保温能力较强的材料(如草帘、芦席、麻袋、锯末等)将混凝土覆盖，经常洒水使其保持湿润。</a:t>
            </a:r>
            <a:endParaRPr lang="zh-CN" altLang="en-US" sz="2400" b="0" baseline="0" dirty="0">
              <a:solidFill>
                <a:schemeClr val="tx1"/>
              </a:solidFill>
              <a:latin typeface="宋体" panose="02010600030101010101" pitchFamily="2" charset="-122"/>
              <a:ea typeface="宋体" panose="02010600030101010101" pitchFamily="2" charset="-122"/>
            </a:endParaRPr>
          </a:p>
          <a:p>
            <a:pPr marL="285750" lvl="0" indent="-285750" algn="just">
              <a:lnSpc>
                <a:spcPct val="160000"/>
              </a:lnSpc>
              <a:spcBef>
                <a:spcPct val="20000"/>
              </a:spcBef>
              <a:buClr>
                <a:srgbClr val="FFFF66"/>
              </a:buClr>
              <a:buSzPct val="120000"/>
              <a:buFont typeface="Wingdings" panose="05000000000000000000" pitchFamily="2" charset="2"/>
              <a:buChar char="§"/>
            </a:pPr>
            <a:r>
              <a:rPr lang="zh-CN" altLang="en-US" sz="2400" b="0" baseline="0" dirty="0">
                <a:latin typeface="宋体" panose="02010600030101010101" pitchFamily="2" charset="-122"/>
                <a:ea typeface="Courier New" panose="02070309020205020404" pitchFamily="49" charset="0"/>
              </a:rPr>
              <a:t>喷洒塑料薄膜养护</a:t>
            </a:r>
            <a:r>
              <a:rPr lang="zh-CN" altLang="en-US" sz="2400" b="0" baseline="0" dirty="0">
                <a:solidFill>
                  <a:schemeClr val="tx1"/>
                </a:solidFill>
                <a:latin typeface="宋体" panose="02010600030101010101" pitchFamily="2" charset="-122"/>
                <a:ea typeface="Courier New" panose="02070309020205020404" pitchFamily="49" charset="0"/>
              </a:rPr>
              <a:t>适用于不易洒水养护的高耸构筑物和大面积混凝土结构及缺水地区。它是将过氯乙烯树脂塑料溶液用喷枪喷洒在混凝土表面上，溶液挥发后在混凝土表面形成一层塑料</a:t>
            </a:r>
            <a:r>
              <a:rPr lang="zh-CN" altLang="en-US" sz="2400" b="0" baseline="0" dirty="0">
                <a:solidFill>
                  <a:schemeClr val="tx1"/>
                </a:solidFill>
                <a:latin typeface="宋体" panose="02010600030101010101" pitchFamily="2" charset="-122"/>
                <a:ea typeface="宋体" panose="02010600030101010101" pitchFamily="2" charset="-122"/>
              </a:rPr>
              <a:t>薄膜，使混凝土与空气隔绝，阻止其中水分的蒸发，以保证水化作用的正常进行。</a:t>
            </a:r>
            <a:endParaRPr lang="zh-CN" altLang="en-US" sz="2400" b="0" baseline="0" dirty="0">
              <a:solidFill>
                <a:schemeClr val="tx1"/>
              </a:solidFill>
              <a:latin typeface="宋体" panose="02010600030101010101" pitchFamily="2" charset="-122"/>
              <a:ea typeface="宋体" panose="02010600030101010101" pitchFamily="2" charset="-122"/>
            </a:endParaRPr>
          </a:p>
          <a:p>
            <a:pPr marL="285750" lvl="0" indent="-285750" algn="just">
              <a:lnSpc>
                <a:spcPct val="160000"/>
              </a:lnSpc>
              <a:spcBef>
                <a:spcPct val="20000"/>
              </a:spcBef>
              <a:buClr>
                <a:srgbClr val="FFFF66"/>
              </a:buClr>
              <a:buSzPct val="120000"/>
              <a:buFont typeface="Wingdings" panose="05000000000000000000" pitchFamily="2" charset="2"/>
              <a:buChar char="§"/>
            </a:pPr>
            <a:r>
              <a:rPr lang="zh-CN" altLang="en-US" sz="2400" b="0" baseline="0" dirty="0">
                <a:latin typeface="宋体" panose="02010600030101010101" pitchFamily="2" charset="-122"/>
                <a:ea typeface="Courier New" panose="02070309020205020404" pitchFamily="49" charset="0"/>
              </a:rPr>
              <a:t>混凝土必须养护至其强度达到1.2</a:t>
            </a:r>
            <a:r>
              <a:rPr lang="en-US" altLang="x-none" sz="2400" b="0" baseline="0" dirty="0">
                <a:latin typeface="宋体" panose="02010600030101010101" pitchFamily="2" charset="-122"/>
                <a:ea typeface="Courier New" panose="02070309020205020404" pitchFamily="49" charset="0"/>
              </a:rPr>
              <a:t>N/mm</a:t>
            </a:r>
            <a:r>
              <a:rPr lang="en-US" altLang="x-none" sz="2400" b="0" baseline="30000" dirty="0">
                <a:latin typeface="宋体" panose="02010600030101010101" pitchFamily="2" charset="-122"/>
                <a:ea typeface="Courier New" panose="02070309020205020404" pitchFamily="49" charset="0"/>
              </a:rPr>
              <a:t>2</a:t>
            </a:r>
            <a:r>
              <a:rPr lang="zh-CN" altLang="en-US" sz="2400" b="0" baseline="0" dirty="0">
                <a:latin typeface="宋体" panose="02010600030101010101" pitchFamily="2" charset="-122"/>
                <a:ea typeface="Courier New" panose="02070309020205020404" pitchFamily="49" charset="0"/>
              </a:rPr>
              <a:t>以上</a:t>
            </a:r>
            <a:r>
              <a:rPr lang="zh-CN" altLang="en-US" sz="2400" b="0" baseline="0" dirty="0">
                <a:solidFill>
                  <a:schemeClr val="tx1"/>
                </a:solidFill>
                <a:latin typeface="宋体" panose="02010600030101010101" pitchFamily="2" charset="-122"/>
                <a:ea typeface="Courier New" panose="02070309020205020404" pitchFamily="49" charset="0"/>
              </a:rPr>
              <a:t>，才准在上面行人和架设支架、安装模板，</a:t>
            </a:r>
            <a:r>
              <a:rPr lang="zh-CN" altLang="en-US" sz="2400" b="0" baseline="0" dirty="0">
                <a:solidFill>
                  <a:schemeClr val="tx1"/>
                </a:solidFill>
                <a:latin typeface="宋体" panose="02010600030101010101" pitchFamily="2" charset="-122"/>
                <a:ea typeface="宋体" panose="02010600030101010101" pitchFamily="2" charset="-122"/>
              </a:rPr>
              <a:t>但不得冲击混凝土。  </a:t>
            </a:r>
            <a:endParaRPr lang="zh-CN" altLang="en-US" sz="2400" b="0" baseline="0"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advTm="11100">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文本框 125953">
            <a:hlinkClick r:id="" action="ppaction://hlinkshowjump?jump=nextslide"/>
          </p:cNvPr>
          <p:cNvSpPr txBox="1"/>
          <p:nvPr/>
        </p:nvSpPr>
        <p:spPr>
          <a:xfrm>
            <a:off x="539750" y="549275"/>
            <a:ext cx="5334000" cy="583565"/>
          </a:xfrm>
          <a:prstGeom prst="rect">
            <a:avLst/>
          </a:prstGeom>
          <a:noFill/>
          <a:ln w="9525">
            <a:noFill/>
          </a:ln>
        </p:spPr>
        <p:txBody>
          <a:bodyPr anchor="t">
            <a:spAutoFit/>
          </a:bodyPr>
          <a:p>
            <a:pPr lvl="0" indent="0">
              <a:spcBef>
                <a:spcPct val="50000"/>
              </a:spcBef>
            </a:pPr>
            <a:r>
              <a:rPr lang="en-US" altLang="x-none" sz="3200" baseline="0" dirty="0">
                <a:latin typeface="楷体_GB2312" pitchFamily="1" charset="-122"/>
                <a:ea typeface="楷体_GB2312" pitchFamily="1" charset="-122"/>
              </a:rPr>
              <a:t>3.2 </a:t>
            </a:r>
            <a:r>
              <a:rPr lang="zh-CN" altLang="en-US" sz="3200" baseline="0" dirty="0">
                <a:latin typeface="楷体_GB2312" pitchFamily="1" charset="-122"/>
                <a:ea typeface="楷体_GB2312" pitchFamily="1" charset="-122"/>
              </a:rPr>
              <a:t>混凝土的施工配料</a:t>
            </a:r>
            <a:endParaRPr lang="zh-CN" altLang="en-US" sz="3200" baseline="0" dirty="0">
              <a:latin typeface="楷体_GB2312" pitchFamily="1" charset="-122"/>
              <a:ea typeface="楷体_GB2312" pitchFamily="1" charset="-122"/>
            </a:endParaRPr>
          </a:p>
        </p:txBody>
      </p:sp>
      <p:sp>
        <p:nvSpPr>
          <p:cNvPr id="8194" name="直接连接符 125954"/>
          <p:cNvSpPr/>
          <p:nvPr/>
        </p:nvSpPr>
        <p:spPr>
          <a:xfrm>
            <a:off x="0" y="1341438"/>
            <a:ext cx="9144000" cy="0"/>
          </a:xfrm>
          <a:prstGeom prst="line">
            <a:avLst/>
          </a:prstGeom>
          <a:ln w="9525" cap="flat" cmpd="sng">
            <a:solidFill>
              <a:schemeClr val="tx2"/>
            </a:solidFill>
            <a:prstDash val="solid"/>
            <a:round/>
            <a:headEnd type="none" w="med" len="med"/>
            <a:tailEnd type="none" w="med" len="med"/>
          </a:ln>
        </p:spPr>
        <p:txBody>
          <a:bodyPr anchor="t"/>
          <a:p>
            <a:pPr lvl="0" indent="0"/>
            <a:endParaRPr lang="zh-CN" altLang="en-US">
              <a:latin typeface="Times New Roman" panose="02020603050405020304" pitchFamily="18" charset="0"/>
              <a:ea typeface="宋体" panose="02010600030101010101" pitchFamily="2" charset="-122"/>
            </a:endParaRPr>
          </a:p>
        </p:txBody>
      </p:sp>
      <p:sp>
        <p:nvSpPr>
          <p:cNvPr id="8195" name="矩形 125955"/>
          <p:cNvSpPr/>
          <p:nvPr/>
        </p:nvSpPr>
        <p:spPr>
          <a:xfrm>
            <a:off x="684213" y="1628775"/>
            <a:ext cx="7772400" cy="4302125"/>
          </a:xfrm>
          <a:prstGeom prst="rect">
            <a:avLst/>
          </a:prstGeom>
          <a:noFill/>
          <a:ln w="9525">
            <a:noFill/>
          </a:ln>
        </p:spPr>
        <p:txBody>
          <a:bodyPr anchor="t"/>
          <a:p>
            <a:pPr marL="285750" lvl="0" indent="-285750" algn="just">
              <a:lnSpc>
                <a:spcPct val="170000"/>
              </a:lnSpc>
              <a:spcBef>
                <a:spcPct val="30000"/>
              </a:spcBef>
              <a:buClr>
                <a:srgbClr val="FFFF66"/>
              </a:buClr>
              <a:buSzPct val="120000"/>
              <a:buFont typeface="Wingdings" panose="05000000000000000000" pitchFamily="2" charset="2"/>
              <a:buChar char="§"/>
            </a:pPr>
            <a:r>
              <a:rPr lang="zh-CN" altLang="en-US" sz="2400" b="0" baseline="0" dirty="0">
                <a:solidFill>
                  <a:schemeClr val="tx1"/>
                </a:solidFill>
                <a:latin typeface="宋体" panose="02010600030101010101" pitchFamily="2" charset="-122"/>
                <a:ea typeface="Courier New" panose="02070309020205020404" pitchFamily="49" charset="0"/>
              </a:rPr>
              <a:t>混凝土应按国家现行标准《普通混凝土配合比设计规程》(</a:t>
            </a:r>
            <a:r>
              <a:rPr lang="en-US" altLang="x-none" sz="2400" b="0" baseline="0" dirty="0">
                <a:solidFill>
                  <a:schemeClr val="tx1"/>
                </a:solidFill>
                <a:latin typeface="宋体" panose="02010600030101010101" pitchFamily="2" charset="-122"/>
                <a:ea typeface="Courier New" panose="02070309020205020404" pitchFamily="49" charset="0"/>
              </a:rPr>
              <a:t>JGJ 55)</a:t>
            </a:r>
            <a:r>
              <a:rPr lang="zh-CN" altLang="en-US" sz="2400" b="0" baseline="0" dirty="0">
                <a:solidFill>
                  <a:schemeClr val="tx1"/>
                </a:solidFill>
                <a:latin typeface="宋体" panose="02010600030101010101" pitchFamily="2" charset="-122"/>
                <a:ea typeface="Courier New" panose="02070309020205020404" pitchFamily="49" charset="0"/>
              </a:rPr>
              <a:t>的有关规定，根据混凝土</a:t>
            </a:r>
            <a:r>
              <a:rPr lang="zh-CN" altLang="en-US" sz="2400" b="0" baseline="0" dirty="0">
                <a:solidFill>
                  <a:schemeClr val="tx1"/>
                </a:solidFill>
                <a:latin typeface="宋体" panose="02010600030101010101" pitchFamily="2" charset="-122"/>
                <a:ea typeface="宋体" panose="02010600030101010101" pitchFamily="2" charset="-122"/>
              </a:rPr>
              <a:t>强度等级、耐久性和工作性等要求进行配合比设计。 </a:t>
            </a:r>
            <a:endParaRPr lang="zh-CN" altLang="en-US" sz="2400" b="0" baseline="0" dirty="0">
              <a:solidFill>
                <a:schemeClr val="tx1"/>
              </a:solidFill>
              <a:latin typeface="宋体" panose="02010600030101010101" pitchFamily="2" charset="-122"/>
              <a:ea typeface="宋体" panose="02010600030101010101" pitchFamily="2" charset="-122"/>
            </a:endParaRPr>
          </a:p>
          <a:p>
            <a:pPr marL="285750" lvl="0" indent="-285750" algn="just">
              <a:lnSpc>
                <a:spcPct val="170000"/>
              </a:lnSpc>
              <a:spcBef>
                <a:spcPct val="30000"/>
              </a:spcBef>
              <a:buClr>
                <a:srgbClr val="FFFF66"/>
              </a:buClr>
              <a:buSzPct val="120000"/>
              <a:buFont typeface="Wingdings" panose="05000000000000000000" pitchFamily="2" charset="2"/>
              <a:buChar char="§"/>
            </a:pPr>
            <a:r>
              <a:rPr lang="zh-CN" altLang="en-US" sz="2400" b="0" baseline="0" dirty="0">
                <a:solidFill>
                  <a:schemeClr val="tx1"/>
                </a:solidFill>
                <a:latin typeface="宋体" panose="02010600030101010101" pitchFamily="2" charset="-122"/>
                <a:ea typeface="Courier New" panose="02070309020205020404" pitchFamily="49" charset="0"/>
              </a:rPr>
              <a:t>施工配料时</a:t>
            </a:r>
            <a:r>
              <a:rPr lang="zh-CN" altLang="en-US" sz="2400" b="0" baseline="0" dirty="0">
                <a:latin typeface="宋体" panose="02010600030101010101" pitchFamily="2" charset="-122"/>
                <a:ea typeface="Courier New" panose="02070309020205020404" pitchFamily="49" charset="0"/>
              </a:rPr>
              <a:t>影响混凝土质量的因素</a:t>
            </a:r>
            <a:r>
              <a:rPr lang="zh-CN" altLang="en-US" sz="2400" b="0" baseline="0" dirty="0">
                <a:solidFill>
                  <a:schemeClr val="tx1"/>
                </a:solidFill>
                <a:latin typeface="宋体" panose="02010600030101010101" pitchFamily="2" charset="-122"/>
                <a:ea typeface="Courier New" panose="02070309020205020404" pitchFamily="49" charset="0"/>
              </a:rPr>
              <a:t>主要有两方面：</a:t>
            </a:r>
            <a:r>
              <a:rPr lang="zh-CN" altLang="en-US" sz="2400" b="0" baseline="0" dirty="0">
                <a:latin typeface="宋体" panose="02010600030101010101" pitchFamily="2" charset="-122"/>
                <a:ea typeface="Courier New" panose="02070309020205020404" pitchFamily="49" charset="0"/>
              </a:rPr>
              <a:t>一是</a:t>
            </a:r>
            <a:r>
              <a:rPr lang="zh-CN" altLang="en-US" sz="2400" b="0" baseline="0" dirty="0">
                <a:solidFill>
                  <a:schemeClr val="tx1"/>
                </a:solidFill>
                <a:latin typeface="宋体" panose="02010600030101010101" pitchFamily="2" charset="-122"/>
                <a:ea typeface="Courier New" panose="02070309020205020404" pitchFamily="49" charset="0"/>
              </a:rPr>
              <a:t>称量不</a:t>
            </a:r>
            <a:r>
              <a:rPr lang="zh-CN" altLang="en-US" sz="2400" b="0" baseline="0" dirty="0">
                <a:solidFill>
                  <a:schemeClr val="tx1"/>
                </a:solidFill>
                <a:latin typeface="宋体" panose="02010600030101010101" pitchFamily="2" charset="-122"/>
                <a:ea typeface="宋体" panose="02010600030101010101" pitchFamily="2" charset="-122"/>
              </a:rPr>
              <a:t>准；</a:t>
            </a:r>
            <a:r>
              <a:rPr lang="zh-CN" altLang="en-US" sz="2400" b="0" baseline="0" dirty="0">
                <a:latin typeface="宋体" panose="02010600030101010101" pitchFamily="2" charset="-122"/>
                <a:ea typeface="宋体" panose="02010600030101010101" pitchFamily="2" charset="-122"/>
              </a:rPr>
              <a:t>二是</a:t>
            </a:r>
            <a:r>
              <a:rPr lang="zh-CN" altLang="en-US" sz="2400" b="0" baseline="0" dirty="0">
                <a:solidFill>
                  <a:schemeClr val="tx1"/>
                </a:solidFill>
                <a:latin typeface="宋体" panose="02010600030101010101" pitchFamily="2" charset="-122"/>
                <a:ea typeface="宋体" panose="02010600030101010101" pitchFamily="2" charset="-122"/>
              </a:rPr>
              <a:t>未按砂、石骨料实际含水率的变化进行施工配合比的换算。 </a:t>
            </a:r>
            <a:endParaRPr lang="zh-CN" altLang="en-US" sz="2400" b="0" baseline="0"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advTm="11100">
    <p:random/>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89" name="文本框 181249">
            <a:hlinkClick r:id="" action="ppaction://hlinkshowjump?jump=nextslide"/>
          </p:cNvPr>
          <p:cNvSpPr txBox="1"/>
          <p:nvPr/>
        </p:nvSpPr>
        <p:spPr>
          <a:xfrm>
            <a:off x="533400" y="381000"/>
            <a:ext cx="7134225" cy="583565"/>
          </a:xfrm>
          <a:prstGeom prst="rect">
            <a:avLst/>
          </a:prstGeom>
          <a:noFill/>
          <a:ln w="9525">
            <a:noFill/>
          </a:ln>
        </p:spPr>
        <p:txBody>
          <a:bodyPr anchor="t">
            <a:spAutoFit/>
          </a:bodyPr>
          <a:p>
            <a:pPr lvl="0" indent="0">
              <a:spcBef>
                <a:spcPct val="50000"/>
              </a:spcBef>
            </a:pPr>
            <a:r>
              <a:rPr lang="en-US" altLang="x-none" sz="3200" baseline="0" dirty="0">
                <a:latin typeface="楷体_GB2312" pitchFamily="1" charset="-122"/>
                <a:ea typeface="楷体_GB2312" pitchFamily="1" charset="-122"/>
              </a:rPr>
              <a:t>3.7 </a:t>
            </a:r>
            <a:r>
              <a:rPr lang="zh-CN" altLang="en-US" sz="3200" baseline="0" dirty="0">
                <a:latin typeface="楷体_GB2312" pitchFamily="1" charset="-122"/>
                <a:ea typeface="楷体_GB2312" pitchFamily="1" charset="-122"/>
              </a:rPr>
              <a:t>混凝土的质量检查与缺陷防治</a:t>
            </a:r>
            <a:endParaRPr lang="en-US" altLang="x-none" sz="3200" baseline="0" dirty="0">
              <a:latin typeface="楷体_GB2312" pitchFamily="1" charset="-122"/>
              <a:ea typeface="楷体_GB2312" pitchFamily="1" charset="-122"/>
            </a:endParaRPr>
          </a:p>
        </p:txBody>
      </p:sp>
      <p:sp>
        <p:nvSpPr>
          <p:cNvPr id="63490" name="直接连接符 181250"/>
          <p:cNvSpPr/>
          <p:nvPr/>
        </p:nvSpPr>
        <p:spPr>
          <a:xfrm>
            <a:off x="0" y="1125538"/>
            <a:ext cx="9144000" cy="0"/>
          </a:xfrm>
          <a:prstGeom prst="line">
            <a:avLst/>
          </a:prstGeom>
          <a:ln w="9525" cap="flat" cmpd="sng">
            <a:solidFill>
              <a:schemeClr val="tx2"/>
            </a:solidFill>
            <a:prstDash val="solid"/>
            <a:round/>
            <a:headEnd type="none" w="med" len="med"/>
            <a:tailEnd type="none" w="med" len="med"/>
          </a:ln>
        </p:spPr>
        <p:txBody>
          <a:bodyPr anchor="t"/>
          <a:p>
            <a:pPr lvl="0" indent="0"/>
            <a:endParaRPr lang="zh-CN" altLang="en-US">
              <a:latin typeface="Times New Roman" panose="02020603050405020304" pitchFamily="18" charset="0"/>
              <a:ea typeface="宋体" panose="02010600030101010101" pitchFamily="2" charset="-122"/>
            </a:endParaRPr>
          </a:p>
        </p:txBody>
      </p:sp>
      <p:sp>
        <p:nvSpPr>
          <p:cNvPr id="63491" name="文本框 181251">
            <a:hlinkClick r:id="" action="ppaction://hlinkshowjump?jump=nextslide"/>
          </p:cNvPr>
          <p:cNvSpPr txBox="1"/>
          <p:nvPr/>
        </p:nvSpPr>
        <p:spPr>
          <a:xfrm>
            <a:off x="611188" y="1628775"/>
            <a:ext cx="5562600" cy="519113"/>
          </a:xfrm>
          <a:prstGeom prst="rect">
            <a:avLst/>
          </a:prstGeom>
          <a:noFill/>
          <a:ln w="9525">
            <a:noFill/>
          </a:ln>
        </p:spPr>
        <p:txBody>
          <a:bodyPr anchor="t">
            <a:spAutoFit/>
          </a:bodyPr>
          <a:p>
            <a:pPr lvl="0" indent="0">
              <a:spcBef>
                <a:spcPct val="50000"/>
              </a:spcBef>
            </a:pPr>
            <a:r>
              <a:rPr lang="en-US" altLang="x-none" baseline="0" dirty="0">
                <a:latin typeface="楷体_GB2312" pitchFamily="1" charset="-122"/>
                <a:ea typeface="楷体_GB2312" pitchFamily="1" charset="-122"/>
              </a:rPr>
              <a:t>4.3.7.1 </a:t>
            </a:r>
            <a:r>
              <a:rPr lang="zh-CN" altLang="en-US" baseline="0" dirty="0">
                <a:latin typeface="楷体_GB2312" pitchFamily="1" charset="-122"/>
                <a:ea typeface="楷体_GB2312" pitchFamily="1" charset="-122"/>
              </a:rPr>
              <a:t>混凝土的质量检查</a:t>
            </a:r>
            <a:endParaRPr lang="zh-CN" altLang="en-US" baseline="0" dirty="0">
              <a:latin typeface="楷体_GB2312" pitchFamily="1" charset="-122"/>
              <a:ea typeface="楷体_GB2312" pitchFamily="1" charset="-122"/>
            </a:endParaRPr>
          </a:p>
        </p:txBody>
      </p:sp>
      <p:sp>
        <p:nvSpPr>
          <p:cNvPr id="63492" name="矩形 181252"/>
          <p:cNvSpPr/>
          <p:nvPr/>
        </p:nvSpPr>
        <p:spPr>
          <a:xfrm>
            <a:off x="684213" y="2276475"/>
            <a:ext cx="7848600" cy="3673475"/>
          </a:xfrm>
          <a:prstGeom prst="rect">
            <a:avLst/>
          </a:prstGeom>
          <a:noFill/>
          <a:ln w="9525">
            <a:noFill/>
          </a:ln>
        </p:spPr>
        <p:txBody>
          <a:bodyPr anchor="t"/>
          <a:p>
            <a:pPr marL="285750" lvl="0" indent="-285750" algn="just">
              <a:lnSpc>
                <a:spcPct val="150000"/>
              </a:lnSpc>
              <a:spcBef>
                <a:spcPct val="20000"/>
              </a:spcBef>
              <a:buClr>
                <a:srgbClr val="FFFF66"/>
              </a:buClr>
              <a:buSzPct val="120000"/>
              <a:buFont typeface="Wingdings" panose="05000000000000000000" pitchFamily="2" charset="2"/>
              <a:buChar char="§"/>
            </a:pPr>
            <a:r>
              <a:rPr lang="zh-CN" altLang="en-US" sz="2400" b="0" baseline="0" dirty="0">
                <a:solidFill>
                  <a:schemeClr val="tx1"/>
                </a:solidFill>
                <a:latin typeface="宋体" panose="02010600030101010101" pitchFamily="2" charset="-122"/>
                <a:ea typeface="宋体" panose="02010600030101010101" pitchFamily="2" charset="-122"/>
              </a:rPr>
              <a:t>混凝土质量检查包括</a:t>
            </a:r>
            <a:r>
              <a:rPr lang="zh-CN" altLang="en-US" sz="2400" b="0" baseline="0" dirty="0">
                <a:latin typeface="宋体" panose="02010600030101010101" pitchFamily="2" charset="-122"/>
                <a:ea typeface="宋体" panose="02010600030101010101" pitchFamily="2" charset="-122"/>
              </a:rPr>
              <a:t>施工过程中的质量检查</a:t>
            </a:r>
            <a:r>
              <a:rPr lang="zh-CN" altLang="en-US" sz="2400" b="0" baseline="0" dirty="0">
                <a:solidFill>
                  <a:schemeClr val="tx1"/>
                </a:solidFill>
                <a:latin typeface="宋体" panose="02010600030101010101" pitchFamily="2" charset="-122"/>
                <a:ea typeface="宋体" panose="02010600030101010101" pitchFamily="2" charset="-122"/>
              </a:rPr>
              <a:t>和</a:t>
            </a:r>
            <a:r>
              <a:rPr lang="zh-CN" altLang="en-US" sz="2400" b="0" baseline="0" dirty="0">
                <a:latin typeface="宋体" panose="02010600030101010101" pitchFamily="2" charset="-122"/>
                <a:ea typeface="宋体" panose="02010600030101010101" pitchFamily="2" charset="-122"/>
              </a:rPr>
              <a:t>养护后的质量检查</a:t>
            </a:r>
            <a:r>
              <a:rPr lang="zh-CN" altLang="en-US" sz="2400" b="0" baseline="0" dirty="0">
                <a:solidFill>
                  <a:schemeClr val="tx1"/>
                </a:solidFill>
                <a:latin typeface="宋体" panose="02010600030101010101" pitchFamily="2" charset="-122"/>
                <a:ea typeface="宋体" panose="02010600030101010101" pitchFamily="2" charset="-122"/>
              </a:rPr>
              <a:t>。</a:t>
            </a:r>
            <a:r>
              <a:rPr lang="zh-CN" altLang="en-US" sz="2400" b="0" baseline="0" dirty="0">
                <a:solidFill>
                  <a:schemeClr val="tx1"/>
                </a:solidFill>
                <a:latin typeface="宋体" panose="02010600030101010101" pitchFamily="2" charset="-122"/>
                <a:ea typeface="Courier New" panose="02070309020205020404" pitchFamily="49" charset="0"/>
              </a:rPr>
              <a:t> </a:t>
            </a:r>
            <a:endParaRPr lang="zh-CN" altLang="en-US" sz="2400" b="0" baseline="0" dirty="0">
              <a:solidFill>
                <a:schemeClr val="tx1"/>
              </a:solidFill>
              <a:latin typeface="宋体" panose="02010600030101010101" pitchFamily="2" charset="-122"/>
              <a:ea typeface="Courier New" panose="02070309020205020404" pitchFamily="49" charset="0"/>
            </a:endParaRPr>
          </a:p>
          <a:p>
            <a:pPr marL="285750" lvl="0" indent="-285750" algn="just">
              <a:lnSpc>
                <a:spcPct val="150000"/>
              </a:lnSpc>
              <a:spcBef>
                <a:spcPct val="20000"/>
              </a:spcBef>
              <a:buClr>
                <a:srgbClr val="FFFF66"/>
              </a:buClr>
              <a:buSzPct val="120000"/>
              <a:buFont typeface="Wingdings" panose="05000000000000000000" pitchFamily="2" charset="2"/>
              <a:buChar char="§"/>
            </a:pPr>
            <a:r>
              <a:rPr lang="zh-CN" altLang="en-US" sz="2400" b="0" baseline="0" dirty="0">
                <a:latin typeface="宋体" panose="02010600030101010101" pitchFamily="2" charset="-122"/>
                <a:ea typeface="Courier New" panose="02070309020205020404" pitchFamily="49" charset="0"/>
              </a:rPr>
              <a:t>施工过程中的质量检查</a:t>
            </a:r>
            <a:r>
              <a:rPr lang="zh-CN" altLang="en-US" sz="2400" b="0" baseline="0" dirty="0">
                <a:solidFill>
                  <a:schemeClr val="tx1"/>
                </a:solidFill>
                <a:latin typeface="宋体" panose="02010600030101010101" pitchFamily="2" charset="-122"/>
                <a:ea typeface="Courier New" panose="02070309020205020404" pitchFamily="49" charset="0"/>
              </a:rPr>
              <a:t>，即在混凝土制备和浇筑过程中对原材料的质量、配合比、坍落度等的检查，每一工作班至少</a:t>
            </a:r>
            <a:r>
              <a:rPr lang="zh-CN" altLang="en-US" sz="2400" b="0" baseline="0" dirty="0">
                <a:solidFill>
                  <a:schemeClr val="tx1"/>
                </a:solidFill>
                <a:latin typeface="宋体" panose="02010600030101010101" pitchFamily="2" charset="-122"/>
                <a:ea typeface="宋体" panose="02010600030101010101" pitchFamily="2" charset="-122"/>
              </a:rPr>
              <a:t>检查两次，如遇特殊情况还应及时进行抽查。混凝土的搅拌时间应随时检查。</a:t>
            </a:r>
            <a:endParaRPr lang="zh-CN" altLang="en-US" sz="2400" b="0" baseline="0" dirty="0">
              <a:solidFill>
                <a:schemeClr val="tx1"/>
              </a:solidFill>
              <a:latin typeface="宋体" panose="02010600030101010101" pitchFamily="2" charset="-122"/>
              <a:ea typeface="Courier New" panose="02070309020205020404" pitchFamily="49" charset="0"/>
            </a:endParaRPr>
          </a:p>
        </p:txBody>
      </p:sp>
    </p:spTree>
  </p:cSld>
  <p:clrMapOvr>
    <a:masterClrMapping/>
  </p:clrMapOvr>
  <p:transition advTm="11100">
    <p:rand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3" name="矩形 182273"/>
          <p:cNvSpPr/>
          <p:nvPr/>
        </p:nvSpPr>
        <p:spPr>
          <a:xfrm>
            <a:off x="827088" y="333375"/>
            <a:ext cx="7486650" cy="3527425"/>
          </a:xfrm>
          <a:prstGeom prst="rect">
            <a:avLst/>
          </a:prstGeom>
          <a:noFill/>
          <a:ln w="9525">
            <a:noFill/>
          </a:ln>
        </p:spPr>
        <p:txBody>
          <a:bodyPr anchor="t"/>
          <a:p>
            <a:pPr marL="285750" lvl="0" indent="-285750" algn="just">
              <a:lnSpc>
                <a:spcPct val="150000"/>
              </a:lnSpc>
              <a:spcBef>
                <a:spcPct val="20000"/>
              </a:spcBef>
              <a:buClr>
                <a:srgbClr val="FFFF66"/>
              </a:buClr>
              <a:buSzPct val="120000"/>
              <a:buFont typeface="Wingdings" panose="05000000000000000000" pitchFamily="2" charset="2"/>
              <a:buChar char="§"/>
            </a:pPr>
            <a:r>
              <a:rPr lang="zh-CN" altLang="en-US" sz="2400" b="0" baseline="0" dirty="0">
                <a:solidFill>
                  <a:schemeClr val="tx1"/>
                </a:solidFill>
                <a:latin typeface="宋体" panose="02010600030101010101" pitchFamily="2" charset="-122"/>
                <a:ea typeface="Courier New" panose="02070309020205020404" pitchFamily="49" charset="0"/>
              </a:rPr>
              <a:t>混凝土养护后的质量检查，主要指</a:t>
            </a:r>
            <a:r>
              <a:rPr lang="zh-CN" altLang="en-US" sz="2400" b="0" baseline="0" dirty="0">
                <a:latin typeface="宋体" panose="02010600030101010101" pitchFamily="2" charset="-122"/>
                <a:ea typeface="Courier New" panose="02070309020205020404" pitchFamily="49" charset="0"/>
              </a:rPr>
              <a:t>混凝土的立方体抗压强度检查</a:t>
            </a:r>
            <a:r>
              <a:rPr lang="zh-CN" altLang="en-US" sz="2400" b="0" baseline="0" dirty="0">
                <a:solidFill>
                  <a:schemeClr val="tx1"/>
                </a:solidFill>
                <a:latin typeface="宋体" panose="02010600030101010101" pitchFamily="2" charset="-122"/>
                <a:ea typeface="Courier New" panose="02070309020205020404" pitchFamily="49" charset="0"/>
              </a:rPr>
              <a:t>。</a:t>
            </a:r>
            <a:r>
              <a:rPr lang="zh-CN" altLang="en-US" sz="2400" b="0" baseline="0" dirty="0">
                <a:latin typeface="宋体" panose="02010600030101010101" pitchFamily="2" charset="-122"/>
                <a:ea typeface="Courier New" panose="02070309020205020404" pitchFamily="49" charset="0"/>
              </a:rPr>
              <a:t>混凝土的抗压强度</a:t>
            </a:r>
            <a:r>
              <a:rPr lang="zh-CN" altLang="en-US" sz="2400" b="0" baseline="0" dirty="0">
                <a:solidFill>
                  <a:schemeClr val="tx1"/>
                </a:solidFill>
                <a:latin typeface="宋体" panose="02010600030101010101" pitchFamily="2" charset="-122"/>
                <a:ea typeface="Courier New" panose="02070309020205020404" pitchFamily="49" charset="0"/>
              </a:rPr>
              <a:t>应以标准立方体试件(边长150</a:t>
            </a:r>
            <a:r>
              <a:rPr lang="en-US" altLang="x-none" sz="2400" b="0" baseline="0" dirty="0">
                <a:solidFill>
                  <a:schemeClr val="tx1"/>
                </a:solidFill>
                <a:latin typeface="宋体" panose="02010600030101010101" pitchFamily="2" charset="-122"/>
                <a:ea typeface="Courier New" panose="02070309020205020404" pitchFamily="49" charset="0"/>
              </a:rPr>
              <a:t>mm)，</a:t>
            </a:r>
            <a:r>
              <a:rPr lang="zh-CN" altLang="en-US" sz="2400" b="0" baseline="0" dirty="0">
                <a:solidFill>
                  <a:schemeClr val="tx1"/>
                </a:solidFill>
                <a:latin typeface="宋体" panose="02010600030101010101" pitchFamily="2" charset="-122"/>
                <a:ea typeface="Courier New" panose="02070309020205020404" pitchFamily="49" charset="0"/>
              </a:rPr>
              <a:t>在标准条件下(温度20±3°</a:t>
            </a:r>
            <a:r>
              <a:rPr lang="en-US" altLang="x-none" sz="2400" b="0" baseline="0" dirty="0">
                <a:solidFill>
                  <a:schemeClr val="tx1"/>
                </a:solidFill>
                <a:latin typeface="宋体" panose="02010600030101010101" pitchFamily="2" charset="-122"/>
                <a:ea typeface="Courier New" panose="02070309020205020404" pitchFamily="49" charset="0"/>
              </a:rPr>
              <a:t>C</a:t>
            </a:r>
            <a:r>
              <a:rPr lang="zh-CN" altLang="en-US" sz="2400" b="0" baseline="0" dirty="0">
                <a:solidFill>
                  <a:schemeClr val="tx1"/>
                </a:solidFill>
                <a:latin typeface="宋体" panose="02010600030101010101" pitchFamily="2" charset="-122"/>
                <a:ea typeface="Courier New" panose="02070309020205020404" pitchFamily="49" charset="0"/>
              </a:rPr>
              <a:t>和相对湿度90%以上的湿润环境)养</a:t>
            </a:r>
            <a:r>
              <a:rPr lang="zh-CN" altLang="en-US" sz="2400" b="0" baseline="0" dirty="0">
                <a:solidFill>
                  <a:schemeClr val="tx1"/>
                </a:solidFill>
                <a:latin typeface="宋体" panose="02010600030101010101" pitchFamily="2" charset="-122"/>
                <a:ea typeface="宋体" panose="02010600030101010101" pitchFamily="2" charset="-122"/>
              </a:rPr>
              <a:t>护</a:t>
            </a:r>
            <a:r>
              <a:rPr lang="zh-CN" altLang="en-US" sz="2400" b="0" baseline="0" dirty="0">
                <a:solidFill>
                  <a:schemeClr val="tx1"/>
                </a:solidFill>
                <a:latin typeface="Times New Roman" panose="02020603050405020304" pitchFamily="18" charset="0"/>
                <a:ea typeface="Times New Roman" panose="02020603050405020304" pitchFamily="18" charset="0"/>
              </a:rPr>
              <a:t>28</a:t>
            </a:r>
            <a:r>
              <a:rPr lang="en-US" altLang="x-none" sz="2400" b="0" baseline="0" dirty="0">
                <a:solidFill>
                  <a:schemeClr val="tx1"/>
                </a:solidFill>
                <a:latin typeface="Times New Roman" panose="02020603050405020304" pitchFamily="18" charset="0"/>
                <a:ea typeface="Times New Roman" panose="02020603050405020304" pitchFamily="18" charset="0"/>
              </a:rPr>
              <a:t>d</a:t>
            </a:r>
            <a:r>
              <a:rPr lang="zh-CN" altLang="en-US" sz="2400" b="0" baseline="0" dirty="0">
                <a:solidFill>
                  <a:schemeClr val="tx1"/>
                </a:solidFill>
                <a:latin typeface="宋体" panose="02010600030101010101" pitchFamily="2" charset="-122"/>
                <a:ea typeface="宋体" panose="02010600030101010101" pitchFamily="2" charset="-122"/>
              </a:rPr>
              <a:t>后测得的具有</a:t>
            </a:r>
            <a:r>
              <a:rPr lang="zh-CN" altLang="en-US" sz="2400" b="0" baseline="0" dirty="0">
                <a:solidFill>
                  <a:schemeClr val="tx1"/>
                </a:solidFill>
                <a:latin typeface="Times New Roman" panose="02020603050405020304" pitchFamily="18" charset="0"/>
                <a:ea typeface="Times New Roman" panose="02020603050405020304" pitchFamily="18" charset="0"/>
              </a:rPr>
              <a:t>95%</a:t>
            </a:r>
            <a:r>
              <a:rPr lang="zh-CN" altLang="en-US" sz="2400" b="0" baseline="0" dirty="0">
                <a:solidFill>
                  <a:schemeClr val="tx1"/>
                </a:solidFill>
                <a:latin typeface="宋体" panose="02010600030101010101" pitchFamily="2" charset="-122"/>
                <a:ea typeface="宋体" panose="02010600030101010101" pitchFamily="2" charset="-122"/>
              </a:rPr>
              <a:t>保证率的抗压强度。</a:t>
            </a:r>
            <a:endParaRPr lang="zh-CN" altLang="en-US" sz="2400" b="0" baseline="0" dirty="0">
              <a:solidFill>
                <a:schemeClr val="tx1"/>
              </a:solidFill>
              <a:latin typeface="宋体" panose="02010600030101010101" pitchFamily="2" charset="-122"/>
              <a:ea typeface="宋体" panose="02010600030101010101" pitchFamily="2" charset="-122"/>
            </a:endParaRPr>
          </a:p>
          <a:p>
            <a:pPr marL="285750" lvl="0" indent="-285750" algn="just">
              <a:lnSpc>
                <a:spcPct val="150000"/>
              </a:lnSpc>
              <a:spcBef>
                <a:spcPct val="20000"/>
              </a:spcBef>
              <a:buClr>
                <a:srgbClr val="FFFF66"/>
              </a:buClr>
              <a:buSzPct val="120000"/>
              <a:buFont typeface="Wingdings" panose="05000000000000000000" pitchFamily="2" charset="2"/>
              <a:buChar char="§"/>
            </a:pPr>
            <a:r>
              <a:rPr lang="zh-CN" altLang="en-US" sz="2400" b="0" baseline="0" dirty="0">
                <a:solidFill>
                  <a:schemeClr val="tx1"/>
                </a:solidFill>
                <a:latin typeface="宋体" panose="02010600030101010101" pitchFamily="2" charset="-122"/>
                <a:ea typeface="宋体" panose="02010600030101010101" pitchFamily="2" charset="-122"/>
              </a:rPr>
              <a:t>结构混凝土的强度等级必须符合设计要求。</a:t>
            </a:r>
            <a:r>
              <a:rPr lang="zh-CN" altLang="en-US" sz="2400" b="0" baseline="0" dirty="0">
                <a:solidFill>
                  <a:schemeClr val="tx1"/>
                </a:solidFill>
                <a:latin typeface="宋体" panose="02010600030101010101" pitchFamily="2" charset="-122"/>
                <a:ea typeface="Courier New" panose="02070309020205020404" pitchFamily="49" charset="0"/>
              </a:rPr>
              <a:t> </a:t>
            </a:r>
            <a:endParaRPr lang="zh-CN" altLang="en-US" sz="2400" b="0" baseline="0" dirty="0">
              <a:solidFill>
                <a:schemeClr val="tx1"/>
              </a:solidFill>
              <a:latin typeface="宋体" panose="02010600030101010101" pitchFamily="2" charset="-122"/>
              <a:ea typeface="Courier New" panose="02070309020205020404" pitchFamily="49" charset="0"/>
            </a:endParaRPr>
          </a:p>
        </p:txBody>
      </p:sp>
      <p:sp>
        <p:nvSpPr>
          <p:cNvPr id="64514" name="矩形 182274"/>
          <p:cNvSpPr/>
          <p:nvPr/>
        </p:nvSpPr>
        <p:spPr>
          <a:xfrm>
            <a:off x="827088" y="3860800"/>
            <a:ext cx="7848600" cy="2527300"/>
          </a:xfrm>
          <a:prstGeom prst="rect">
            <a:avLst/>
          </a:prstGeom>
          <a:noFill/>
          <a:ln w="9525">
            <a:noFill/>
          </a:ln>
        </p:spPr>
        <p:txBody>
          <a:bodyPr anchor="t"/>
          <a:p>
            <a:pPr marL="285750" lvl="0" indent="-285750" algn="just">
              <a:lnSpc>
                <a:spcPct val="150000"/>
              </a:lnSpc>
              <a:spcBef>
                <a:spcPct val="20000"/>
              </a:spcBef>
              <a:buClr>
                <a:srgbClr val="FFFF66"/>
              </a:buClr>
              <a:buSzPct val="120000"/>
              <a:buFont typeface="Wingdings" panose="05000000000000000000" pitchFamily="2" charset="2"/>
              <a:buChar char="§"/>
            </a:pPr>
            <a:r>
              <a:rPr lang="zh-CN" altLang="en-US" sz="2400" b="0" baseline="0" dirty="0">
                <a:solidFill>
                  <a:schemeClr val="tx1"/>
                </a:solidFill>
                <a:latin typeface="宋体" panose="02010600030101010101" pitchFamily="2" charset="-122"/>
                <a:ea typeface="Courier New" panose="02070309020205020404" pitchFamily="49" charset="0"/>
              </a:rPr>
              <a:t>现浇混凝土结构的允许偏差，应符合</a:t>
            </a:r>
            <a:r>
              <a:rPr lang="zh-CN" altLang="en-US" sz="2400" u="sng" baseline="0" dirty="0">
                <a:solidFill>
                  <a:srgbClr val="00FF00"/>
                </a:solidFill>
                <a:latin typeface="宋体" panose="02010600030101010101" pitchFamily="2" charset="-122"/>
                <a:ea typeface="Courier New" panose="02070309020205020404" pitchFamily="49" charset="0"/>
                <a:hlinkClick r:id="rId1" action="ppaction://hlinksldjump"/>
              </a:rPr>
              <a:t>表</a:t>
            </a:r>
            <a:r>
              <a:rPr lang="en-US" altLang="zh-CN" sz="2400" u="sng" baseline="0" dirty="0">
                <a:solidFill>
                  <a:srgbClr val="00FF00"/>
                </a:solidFill>
                <a:latin typeface="宋体" panose="02010600030101010101" pitchFamily="2" charset="-122"/>
                <a:ea typeface="Courier New" panose="02070309020205020404" pitchFamily="49" charset="0"/>
                <a:hlinkClick r:id="rId1" action="ppaction://hlinksldjump"/>
              </a:rPr>
              <a:t>3</a:t>
            </a:r>
            <a:r>
              <a:rPr lang="zh-CN" altLang="en-US" sz="2400" u="sng" baseline="0" dirty="0">
                <a:solidFill>
                  <a:srgbClr val="00FF00"/>
                </a:solidFill>
                <a:latin typeface="宋体" panose="02010600030101010101" pitchFamily="2" charset="-122"/>
                <a:ea typeface="Courier New" panose="02070309020205020404" pitchFamily="49" charset="0"/>
                <a:hlinkClick r:id="rId1" action="ppaction://hlinksldjump"/>
              </a:rPr>
              <a:t>.20</a:t>
            </a:r>
            <a:r>
              <a:rPr lang="zh-CN" altLang="en-US" sz="2400" b="0" baseline="0" dirty="0">
                <a:solidFill>
                  <a:schemeClr val="tx1"/>
                </a:solidFill>
                <a:latin typeface="宋体" panose="02010600030101010101" pitchFamily="2" charset="-122"/>
                <a:ea typeface="Courier New" panose="02070309020205020404" pitchFamily="49" charset="0"/>
              </a:rPr>
              <a:t>的规定；当有专门规定时，尚应符合相应的规定。</a:t>
            </a:r>
            <a:endParaRPr lang="zh-CN" altLang="en-US" sz="2400" b="0" baseline="0" dirty="0">
              <a:solidFill>
                <a:schemeClr val="tx1"/>
              </a:solidFill>
              <a:latin typeface="宋体" panose="02010600030101010101" pitchFamily="2" charset="-122"/>
              <a:ea typeface="Courier New" panose="02070309020205020404" pitchFamily="49" charset="0"/>
            </a:endParaRPr>
          </a:p>
          <a:p>
            <a:pPr marL="285750" lvl="0" indent="-285750" algn="just">
              <a:lnSpc>
                <a:spcPct val="150000"/>
              </a:lnSpc>
              <a:spcBef>
                <a:spcPct val="20000"/>
              </a:spcBef>
              <a:buClr>
                <a:srgbClr val="FFFF66"/>
              </a:buClr>
              <a:buSzPct val="120000"/>
              <a:buFont typeface="Wingdings" panose="05000000000000000000" pitchFamily="2" charset="2"/>
              <a:buChar char="§"/>
            </a:pPr>
            <a:r>
              <a:rPr lang="zh-CN" altLang="en-US" sz="2400" b="0" baseline="0" dirty="0">
                <a:solidFill>
                  <a:schemeClr val="tx1"/>
                </a:solidFill>
                <a:latin typeface="宋体" panose="02010600030101010101" pitchFamily="2" charset="-122"/>
                <a:ea typeface="Courier New" panose="02070309020205020404" pitchFamily="49" charset="0"/>
              </a:rPr>
              <a:t>混凝土表面外观质量要求：不应有蜂窝、麻面、孔洞、露筋、缝隙及夹层、缺棱掉</a:t>
            </a:r>
            <a:r>
              <a:rPr lang="zh-CN" altLang="en-US" sz="2400" b="0" baseline="0" dirty="0">
                <a:solidFill>
                  <a:schemeClr val="tx1"/>
                </a:solidFill>
                <a:latin typeface="宋体" panose="02010600030101010101" pitchFamily="2" charset="-122"/>
                <a:ea typeface="宋体" panose="02010600030101010101" pitchFamily="2" charset="-122"/>
              </a:rPr>
              <a:t>角和裂缝等。</a:t>
            </a:r>
            <a:r>
              <a:rPr lang="zh-CN" altLang="en-US" sz="2400" b="0" baseline="0" dirty="0">
                <a:solidFill>
                  <a:schemeClr val="tx1"/>
                </a:solidFill>
                <a:latin typeface="宋体" panose="02010600030101010101" pitchFamily="2" charset="-122"/>
                <a:ea typeface="Courier New" panose="02070309020205020404" pitchFamily="49" charset="0"/>
              </a:rPr>
              <a:t> </a:t>
            </a:r>
            <a:endParaRPr lang="zh-CN" altLang="en-US" sz="2400" b="0" baseline="0" dirty="0">
              <a:solidFill>
                <a:schemeClr val="tx1"/>
              </a:solidFill>
              <a:latin typeface="宋体" panose="02010600030101010101" pitchFamily="2" charset="-122"/>
              <a:ea typeface="Courier New" panose="02070309020205020404" pitchFamily="49" charset="0"/>
            </a:endParaRPr>
          </a:p>
        </p:txBody>
      </p:sp>
    </p:spTree>
  </p:cSld>
  <p:clrMapOvr>
    <a:masterClrMapping/>
  </p:clrMapOvr>
  <p:transition advTm="11100">
    <p:random/>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7" name="矩形 183297"/>
          <p:cNvSpPr/>
          <p:nvPr/>
        </p:nvSpPr>
        <p:spPr>
          <a:xfrm>
            <a:off x="1447800" y="685800"/>
            <a:ext cx="6019800" cy="398780"/>
          </a:xfrm>
          <a:prstGeom prst="rect">
            <a:avLst/>
          </a:prstGeom>
          <a:noFill/>
          <a:ln w="9525">
            <a:noFill/>
          </a:ln>
        </p:spPr>
        <p:txBody>
          <a:bodyPr anchor="t">
            <a:spAutoFit/>
          </a:bodyPr>
          <a:p>
            <a:pPr lvl="0" indent="0"/>
            <a:r>
              <a:rPr lang="zh-CN" altLang="en-US" sz="2000" b="0" baseline="0" dirty="0">
                <a:solidFill>
                  <a:srgbClr val="00FF00"/>
                </a:solidFill>
                <a:latin typeface="宋体" panose="02010600030101010101" pitchFamily="2" charset="-122"/>
                <a:ea typeface="宋体" panose="02010600030101010101" pitchFamily="2" charset="-122"/>
              </a:rPr>
              <a:t>表</a:t>
            </a:r>
            <a:r>
              <a:rPr lang="en-US" altLang="zh-CN" sz="2000" b="0" baseline="0" dirty="0">
                <a:solidFill>
                  <a:srgbClr val="00FF00"/>
                </a:solidFill>
                <a:latin typeface="宋体" panose="02010600030101010101" pitchFamily="2" charset="-122"/>
                <a:ea typeface="宋体" panose="02010600030101010101" pitchFamily="2" charset="-122"/>
              </a:rPr>
              <a:t>3</a:t>
            </a:r>
            <a:r>
              <a:rPr lang="zh-CN" altLang="en-US" sz="2000" b="0" baseline="0" dirty="0">
                <a:solidFill>
                  <a:srgbClr val="00FF00"/>
                </a:solidFill>
                <a:latin typeface="宋体" panose="02010600030101010101" pitchFamily="2" charset="-122"/>
                <a:ea typeface="宋体" panose="02010600030101010101" pitchFamily="2" charset="-122"/>
              </a:rPr>
              <a:t>.</a:t>
            </a:r>
            <a:r>
              <a:rPr lang="zh-CN" altLang="en-US" sz="2000" b="0" baseline="0" dirty="0">
                <a:solidFill>
                  <a:srgbClr val="00FF00"/>
                </a:solidFill>
                <a:latin typeface="Times New Roman" panose="02020603050405020304" pitchFamily="18" charset="0"/>
                <a:ea typeface="宋体" panose="02010600030101010101" pitchFamily="2" charset="-122"/>
              </a:rPr>
              <a:t>20  </a:t>
            </a:r>
            <a:r>
              <a:rPr lang="zh-CN" altLang="en-US" sz="2000" b="0" baseline="0" dirty="0">
                <a:solidFill>
                  <a:srgbClr val="00FF00"/>
                </a:solidFill>
                <a:latin typeface="宋体" panose="02010600030101010101" pitchFamily="2" charset="-122"/>
                <a:ea typeface="宋体" panose="02010600030101010101" pitchFamily="2" charset="-122"/>
              </a:rPr>
              <a:t>现浇混凝土结构的尺寸允许偏差和检验方法</a:t>
            </a:r>
            <a:r>
              <a:rPr lang="zh-CN" altLang="en-US" sz="2000" b="0" baseline="0" dirty="0">
                <a:solidFill>
                  <a:srgbClr val="00FF00"/>
                </a:solidFill>
                <a:latin typeface="Times New Roman" panose="02020603050405020304" pitchFamily="18" charset="0"/>
                <a:ea typeface="黑体" panose="02010609060101010101" pitchFamily="49" charset="-122"/>
              </a:rPr>
              <a:t> </a:t>
            </a:r>
            <a:endParaRPr lang="zh-CN" altLang="en-US" sz="2000" b="0" baseline="0" dirty="0">
              <a:solidFill>
                <a:srgbClr val="00FF00"/>
              </a:solidFill>
              <a:latin typeface="Times New Roman" panose="02020603050405020304" pitchFamily="18" charset="0"/>
              <a:ea typeface="宋体" panose="02010600030101010101" pitchFamily="2" charset="-122"/>
            </a:endParaRPr>
          </a:p>
        </p:txBody>
      </p:sp>
      <p:graphicFrame>
        <p:nvGraphicFramePr>
          <p:cNvPr id="183299" name="表格 183298"/>
          <p:cNvGraphicFramePr/>
          <p:nvPr/>
        </p:nvGraphicFramePr>
        <p:xfrm>
          <a:off x="762000" y="1295400"/>
          <a:ext cx="7772400" cy="5943600"/>
        </p:xfrm>
        <a:graphic>
          <a:graphicData uri="http://schemas.openxmlformats.org/drawingml/2006/table">
            <a:tbl>
              <a:tblPr/>
              <a:tblGrid>
                <a:gridCol w="914400"/>
                <a:gridCol w="1219200"/>
                <a:gridCol w="990600"/>
                <a:gridCol w="1752600"/>
                <a:gridCol w="2895600"/>
              </a:tblGrid>
              <a:tr h="388938">
                <a:tc gridSpan="3">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zh-CN" altLang="en-US" sz="1800">
                          <a:solidFill>
                            <a:schemeClr val="tx1"/>
                          </a:solidFill>
                          <a:latin typeface="宋体" panose="02010600030101010101" pitchFamily="2" charset="-122"/>
                          <a:ea typeface="宋体" panose="02010600030101010101" pitchFamily="2" charset="-122"/>
                        </a:rPr>
                        <a:t>项目</a:t>
                      </a:r>
                      <a:r>
                        <a:rPr lang="zh-CN" altLang="en-US" sz="1800">
                          <a:solidFill>
                            <a:schemeClr val="tx1"/>
                          </a:solidFill>
                          <a:ea typeface="宋体" panose="02010600030101010101" pitchFamily="2" charset="-122"/>
                        </a:rPr>
                        <a:t> </a:t>
                      </a:r>
                      <a:endParaRPr lang="zh-CN" altLang="en-US" sz="1800">
                        <a:solidFill>
                          <a:schemeClr val="tx1"/>
                        </a:solidFill>
                        <a:ea typeface="宋体" panose="02010600030101010101" pitchFamily="2" charset="-122"/>
                      </a:endParaRPr>
                    </a:p>
                  </a:txBody>
                  <a:tcPr vert="horz"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zh-CN" altLang="en-US" sz="1800" dirty="0">
                          <a:solidFill>
                            <a:schemeClr val="tx1"/>
                          </a:solidFill>
                          <a:latin typeface="宋体" panose="02010600030101010101" pitchFamily="2" charset="-122"/>
                          <a:ea typeface="宋体" panose="02010600030101010101" pitchFamily="2" charset="-122"/>
                        </a:rPr>
                        <a:t>允许偏差</a:t>
                      </a:r>
                      <a:r>
                        <a:rPr lang="zh-CN" altLang="en-US" sz="1800" dirty="0">
                          <a:solidFill>
                            <a:schemeClr val="tx1"/>
                          </a:solidFill>
                          <a:ea typeface="宋体" panose="02010600030101010101" pitchFamily="2" charset="-122"/>
                        </a:rPr>
                        <a:t>(</a:t>
                      </a:r>
                      <a:r>
                        <a:rPr lang="en-US" altLang="x-none" sz="1800" dirty="0">
                          <a:solidFill>
                            <a:schemeClr val="tx1"/>
                          </a:solidFill>
                          <a:ea typeface="宋体" panose="02010600030101010101" pitchFamily="2" charset="-122"/>
                        </a:rPr>
                        <a:t>mm)</a:t>
                      </a:r>
                      <a:endParaRPr lang="zh-CN" altLang="en-US" sz="1800" dirty="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zh-CN" altLang="en-US" sz="1800">
                          <a:solidFill>
                            <a:schemeClr val="tx1"/>
                          </a:solidFill>
                          <a:latin typeface="宋体" panose="02010600030101010101" pitchFamily="2" charset="-122"/>
                          <a:ea typeface="宋体" panose="02010600030101010101" pitchFamily="2" charset="-122"/>
                        </a:rPr>
                        <a:t>抽验方法</a:t>
                      </a:r>
                      <a:r>
                        <a:rPr lang="zh-CN" altLang="en-US" sz="1800">
                          <a:solidFill>
                            <a:schemeClr val="tx1"/>
                          </a:solidFill>
                          <a:ea typeface="宋体" panose="02010600030101010101" pitchFamily="2" charset="-122"/>
                        </a:rPr>
                        <a:t> </a:t>
                      </a:r>
                      <a:endParaRPr lang="zh-CN" altLang="en-US" sz="180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23862">
                <a:tc rowSpan="4">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zh-CN" altLang="en-US" sz="1800">
                          <a:solidFill>
                            <a:schemeClr val="tx1"/>
                          </a:solidFill>
                          <a:latin typeface="宋体" panose="02010600030101010101" pitchFamily="2" charset="-122"/>
                          <a:ea typeface="宋体" panose="02010600030101010101" pitchFamily="2" charset="-122"/>
                        </a:rPr>
                        <a:t>轴线位置</a:t>
                      </a:r>
                      <a:r>
                        <a:rPr lang="zh-CN" altLang="en-US" sz="1800">
                          <a:solidFill>
                            <a:schemeClr val="tx1"/>
                          </a:solidFill>
                          <a:ea typeface="宋体" panose="02010600030101010101" pitchFamily="2" charset="-122"/>
                        </a:rPr>
                        <a:t> </a:t>
                      </a:r>
                      <a:endParaRPr lang="zh-CN" altLang="en-US" sz="1800">
                        <a:solidFill>
                          <a:schemeClr val="tx1"/>
                        </a:solidFill>
                        <a:ea typeface="宋体" panose="02010600030101010101" pitchFamily="2" charset="-122"/>
                      </a:endParaRPr>
                    </a:p>
                  </a:txBody>
                  <a:tcPr vert="horz"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zh-CN" altLang="en-US" sz="1800">
                          <a:solidFill>
                            <a:schemeClr val="tx1"/>
                          </a:solidFill>
                          <a:latin typeface="宋体" panose="02010600030101010101" pitchFamily="2" charset="-122"/>
                          <a:ea typeface="宋体" panose="02010600030101010101" pitchFamily="2" charset="-122"/>
                        </a:rPr>
                        <a:t>基础</a:t>
                      </a:r>
                      <a:r>
                        <a:rPr lang="zh-CN" altLang="en-US" sz="1800">
                          <a:solidFill>
                            <a:schemeClr val="tx1"/>
                          </a:solidFill>
                          <a:ea typeface="宋体" panose="02010600030101010101" pitchFamily="2" charset="-122"/>
                        </a:rPr>
                        <a:t> </a:t>
                      </a:r>
                      <a:endParaRPr lang="zh-CN" altLang="en-US" sz="180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en-US" altLang="zh-CN" sz="1800">
                          <a:solidFill>
                            <a:schemeClr val="tx1"/>
                          </a:solidFill>
                          <a:ea typeface="宋体" panose="02010600030101010101" pitchFamily="2" charset="-122"/>
                        </a:rPr>
                        <a:t>15</a:t>
                      </a:r>
                      <a:endParaRPr lang="en-US" altLang="zh-CN" sz="180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4">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just">
                        <a:spcBef>
                          <a:spcPct val="0"/>
                        </a:spcBef>
                        <a:buNone/>
                      </a:pPr>
                      <a:r>
                        <a:rPr lang="zh-CN" altLang="en-US" sz="1800">
                          <a:solidFill>
                            <a:schemeClr val="tx1"/>
                          </a:solidFill>
                          <a:latin typeface="宋体" panose="02010600030101010101" pitchFamily="2" charset="-122"/>
                          <a:ea typeface="宋体" panose="02010600030101010101" pitchFamily="2" charset="-122"/>
                        </a:rPr>
                        <a:t>钢尺检查</a:t>
                      </a:r>
                      <a:r>
                        <a:rPr lang="zh-CN" altLang="en-US" sz="1800">
                          <a:solidFill>
                            <a:schemeClr val="tx1"/>
                          </a:solidFill>
                          <a:ea typeface="宋体" panose="02010600030101010101" pitchFamily="2" charset="-122"/>
                        </a:rPr>
                        <a:t> </a:t>
                      </a:r>
                      <a:endParaRPr lang="zh-CN" altLang="en-US" sz="180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23863">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gridSpan="2">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zh-CN" altLang="en-US" sz="1800">
                          <a:solidFill>
                            <a:schemeClr val="tx1"/>
                          </a:solidFill>
                          <a:latin typeface="宋体" panose="02010600030101010101" pitchFamily="2" charset="-122"/>
                          <a:ea typeface="宋体" panose="02010600030101010101" pitchFamily="2" charset="-122"/>
                        </a:rPr>
                        <a:t>独立基础</a:t>
                      </a:r>
                      <a:r>
                        <a:rPr lang="zh-CN" altLang="en-US" sz="1800">
                          <a:solidFill>
                            <a:schemeClr val="tx1"/>
                          </a:solidFill>
                          <a:ea typeface="宋体" panose="02010600030101010101" pitchFamily="2" charset="-122"/>
                        </a:rPr>
                        <a:t> </a:t>
                      </a:r>
                      <a:endParaRPr lang="zh-CN" altLang="en-US" sz="180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en-US" altLang="zh-CN" sz="1800">
                          <a:solidFill>
                            <a:schemeClr val="tx1"/>
                          </a:solidFill>
                          <a:ea typeface="宋体" panose="02010600030101010101" pitchFamily="2" charset="-122"/>
                        </a:rPr>
                        <a:t>10</a:t>
                      </a:r>
                      <a:endParaRPr lang="en-US" altLang="zh-CN" sz="180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vMerge="1">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tcPr>
                </a:tc>
              </a:tr>
              <a:tr h="423862">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gridSpan="2">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zh-CN" altLang="en-US" sz="1800">
                          <a:solidFill>
                            <a:schemeClr val="tx1"/>
                          </a:solidFill>
                          <a:latin typeface="宋体" panose="02010600030101010101" pitchFamily="2" charset="-122"/>
                          <a:ea typeface="宋体" panose="02010600030101010101" pitchFamily="2" charset="-122"/>
                        </a:rPr>
                        <a:t>墙、柱、梁</a:t>
                      </a:r>
                      <a:r>
                        <a:rPr lang="zh-CN" altLang="en-US" sz="1800">
                          <a:solidFill>
                            <a:schemeClr val="tx1"/>
                          </a:solidFill>
                          <a:ea typeface="宋体" panose="02010600030101010101" pitchFamily="2" charset="-122"/>
                        </a:rPr>
                        <a:t> </a:t>
                      </a:r>
                      <a:endParaRPr lang="zh-CN" altLang="en-US" sz="180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en-US" altLang="zh-CN" sz="1800">
                          <a:solidFill>
                            <a:schemeClr val="tx1"/>
                          </a:solidFill>
                          <a:ea typeface="宋体" panose="02010600030101010101" pitchFamily="2" charset="-122"/>
                        </a:rPr>
                        <a:t>8</a:t>
                      </a:r>
                      <a:endParaRPr lang="en-US" altLang="zh-CN" sz="180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vMerge="1">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tcPr>
                </a:tc>
              </a:tr>
              <a:tr h="422275">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gridSpan="2">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zh-CN" altLang="en-US" sz="1800">
                          <a:solidFill>
                            <a:schemeClr val="tx1"/>
                          </a:solidFill>
                          <a:latin typeface="宋体" panose="02010600030101010101" pitchFamily="2" charset="-122"/>
                          <a:ea typeface="宋体" panose="02010600030101010101" pitchFamily="2" charset="-122"/>
                        </a:rPr>
                        <a:t>剪</a:t>
                      </a:r>
                      <a:r>
                        <a:rPr lang="zh-CN" altLang="en-US" sz="1800">
                          <a:solidFill>
                            <a:schemeClr val="tx1"/>
                          </a:solidFill>
                          <a:ea typeface="宋体" panose="02010600030101010101" pitchFamily="2" charset="-122"/>
                        </a:rPr>
                        <a:t> </a:t>
                      </a:r>
                      <a:r>
                        <a:rPr lang="zh-CN" altLang="en-US" sz="1800">
                          <a:solidFill>
                            <a:schemeClr val="tx1"/>
                          </a:solidFill>
                          <a:latin typeface="宋体" panose="02010600030101010101" pitchFamily="2" charset="-122"/>
                          <a:ea typeface="宋体" panose="02010600030101010101" pitchFamily="2" charset="-122"/>
                        </a:rPr>
                        <a:t>力</a:t>
                      </a:r>
                      <a:r>
                        <a:rPr lang="zh-CN" altLang="en-US" sz="1800">
                          <a:solidFill>
                            <a:schemeClr val="tx1"/>
                          </a:solidFill>
                          <a:ea typeface="宋体" panose="02010600030101010101" pitchFamily="2" charset="-122"/>
                        </a:rPr>
                        <a:t> </a:t>
                      </a:r>
                      <a:r>
                        <a:rPr lang="zh-CN" altLang="en-US" sz="1800">
                          <a:solidFill>
                            <a:schemeClr val="tx1"/>
                          </a:solidFill>
                          <a:latin typeface="宋体" panose="02010600030101010101" pitchFamily="2" charset="-122"/>
                          <a:ea typeface="宋体" panose="02010600030101010101" pitchFamily="2" charset="-122"/>
                        </a:rPr>
                        <a:t>墙</a:t>
                      </a:r>
                      <a:r>
                        <a:rPr lang="zh-CN" altLang="en-US" sz="1800">
                          <a:solidFill>
                            <a:schemeClr val="tx1"/>
                          </a:solidFill>
                          <a:ea typeface="宋体" panose="02010600030101010101" pitchFamily="2" charset="-122"/>
                        </a:rPr>
                        <a:t> </a:t>
                      </a:r>
                      <a:endParaRPr lang="zh-CN" altLang="en-US" sz="180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en-US" altLang="zh-CN" sz="1800">
                          <a:solidFill>
                            <a:schemeClr val="tx1"/>
                          </a:solidFill>
                          <a:ea typeface="宋体" panose="02010600030101010101" pitchFamily="2" charset="-122"/>
                        </a:rPr>
                        <a:t>5</a:t>
                      </a:r>
                      <a:endParaRPr lang="en-US" altLang="zh-CN" sz="180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vMerge="1">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r>
              <a:tr h="477838">
                <a:tc rowSpan="3">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zh-CN" altLang="en-US" sz="1800">
                          <a:solidFill>
                            <a:schemeClr val="tx1"/>
                          </a:solidFill>
                          <a:latin typeface="宋体" panose="02010600030101010101" pitchFamily="2" charset="-122"/>
                          <a:ea typeface="宋体" panose="02010600030101010101" pitchFamily="2" charset="-122"/>
                        </a:rPr>
                        <a:t>垂</a:t>
                      </a:r>
                      <a:r>
                        <a:rPr lang="zh-CN" altLang="en-US" sz="1800">
                          <a:solidFill>
                            <a:schemeClr val="tx1"/>
                          </a:solidFill>
                          <a:ea typeface="宋体" panose="02010600030101010101" pitchFamily="2" charset="-122"/>
                        </a:rPr>
                        <a:t> </a:t>
                      </a:r>
                      <a:r>
                        <a:rPr lang="zh-CN" altLang="en-US" sz="1800">
                          <a:solidFill>
                            <a:schemeClr val="tx1"/>
                          </a:solidFill>
                          <a:latin typeface="宋体" panose="02010600030101010101" pitchFamily="2" charset="-122"/>
                          <a:ea typeface="宋体" panose="02010600030101010101" pitchFamily="2" charset="-122"/>
                        </a:rPr>
                        <a:t>直</a:t>
                      </a:r>
                      <a:r>
                        <a:rPr lang="zh-CN" altLang="en-US" sz="1800">
                          <a:solidFill>
                            <a:schemeClr val="tx1"/>
                          </a:solidFill>
                          <a:ea typeface="宋体" panose="02010600030101010101" pitchFamily="2" charset="-122"/>
                        </a:rPr>
                        <a:t> </a:t>
                      </a:r>
                      <a:r>
                        <a:rPr lang="zh-CN" altLang="en-US" sz="1800">
                          <a:solidFill>
                            <a:schemeClr val="tx1"/>
                          </a:solidFill>
                          <a:latin typeface="宋体" panose="02010600030101010101" pitchFamily="2" charset="-122"/>
                          <a:ea typeface="宋体" panose="02010600030101010101" pitchFamily="2" charset="-122"/>
                        </a:rPr>
                        <a:t>度</a:t>
                      </a:r>
                      <a:r>
                        <a:rPr lang="zh-CN" altLang="en-US" sz="1800">
                          <a:solidFill>
                            <a:schemeClr val="tx1"/>
                          </a:solidFill>
                          <a:ea typeface="宋体" panose="02010600030101010101" pitchFamily="2" charset="-122"/>
                        </a:rPr>
                        <a:t> </a:t>
                      </a:r>
                      <a:endParaRPr lang="zh-CN" altLang="en-US" sz="1800">
                        <a:solidFill>
                          <a:schemeClr val="tx1"/>
                        </a:solidFill>
                        <a:ea typeface="宋体" panose="02010600030101010101" pitchFamily="2" charset="-122"/>
                      </a:endParaRPr>
                    </a:p>
                  </a:txBody>
                  <a:tcPr vert="horz"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2">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zh-CN" altLang="en-US" sz="1800">
                          <a:solidFill>
                            <a:schemeClr val="tx1"/>
                          </a:solidFill>
                          <a:ea typeface="宋体" panose="02010600030101010101" pitchFamily="2" charset="-122"/>
                        </a:rPr>
                        <a:t>层高</a:t>
                      </a:r>
                      <a:endParaRPr lang="zh-CN" altLang="en-US" sz="180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zh-CN" altLang="en-US" sz="1800" dirty="0">
                          <a:solidFill>
                            <a:schemeClr val="tx1"/>
                          </a:solidFill>
                          <a:ea typeface="宋体" panose="02010600030101010101" pitchFamily="2" charset="-122"/>
                        </a:rPr>
                        <a:t>≤50</a:t>
                      </a:r>
                      <a:r>
                        <a:rPr lang="en-US" altLang="x-none" sz="1800" dirty="0">
                          <a:solidFill>
                            <a:schemeClr val="tx1"/>
                          </a:solidFill>
                          <a:ea typeface="宋体" panose="02010600030101010101" pitchFamily="2" charset="-122"/>
                        </a:rPr>
                        <a:t>m</a:t>
                      </a:r>
                      <a:endParaRPr lang="en-US" altLang="x-none" sz="1800" dirty="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en-US" altLang="zh-CN" sz="1800">
                          <a:solidFill>
                            <a:schemeClr val="tx1"/>
                          </a:solidFill>
                          <a:ea typeface="宋体" panose="02010600030101010101" pitchFamily="2" charset="-122"/>
                        </a:rPr>
                        <a:t>8</a:t>
                      </a:r>
                      <a:endParaRPr lang="en-US" altLang="zh-CN" sz="180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just">
                        <a:spcBef>
                          <a:spcPct val="0"/>
                        </a:spcBef>
                        <a:buNone/>
                      </a:pPr>
                      <a:r>
                        <a:rPr lang="zh-CN" altLang="en-US" sz="1800">
                          <a:solidFill>
                            <a:schemeClr val="tx1"/>
                          </a:solidFill>
                          <a:latin typeface="宋体" panose="02010600030101010101" pitchFamily="2" charset="-122"/>
                          <a:ea typeface="宋体" panose="02010600030101010101" pitchFamily="2" charset="-122"/>
                        </a:rPr>
                        <a:t>经纬仪或吊线、钢尺检查</a:t>
                      </a:r>
                      <a:r>
                        <a:rPr lang="zh-CN" altLang="en-US" sz="1800">
                          <a:solidFill>
                            <a:schemeClr val="tx1"/>
                          </a:solidFill>
                          <a:ea typeface="宋体" panose="02010600030101010101" pitchFamily="2" charset="-122"/>
                        </a:rPr>
                        <a:t> </a:t>
                      </a:r>
                      <a:endParaRPr lang="zh-CN" altLang="en-US" sz="180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46087">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en-US" altLang="x-none" sz="1800" dirty="0">
                          <a:solidFill>
                            <a:schemeClr val="tx1"/>
                          </a:solidFill>
                          <a:ea typeface="宋体" panose="02010600030101010101" pitchFamily="2" charset="-122"/>
                        </a:rPr>
                        <a:t>&gt;5m</a:t>
                      </a:r>
                      <a:endParaRPr lang="en-US" altLang="x-none" sz="1800" dirty="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en-US" altLang="zh-CN" sz="1800">
                          <a:solidFill>
                            <a:schemeClr val="tx1"/>
                          </a:solidFill>
                          <a:ea typeface="宋体" panose="02010600030101010101" pitchFamily="2" charset="-122"/>
                        </a:rPr>
                        <a:t>10</a:t>
                      </a:r>
                      <a:endParaRPr lang="en-US" altLang="zh-CN" sz="180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just">
                        <a:spcBef>
                          <a:spcPct val="0"/>
                        </a:spcBef>
                        <a:buNone/>
                      </a:pPr>
                      <a:r>
                        <a:rPr lang="zh-CN" altLang="en-US" sz="1800">
                          <a:solidFill>
                            <a:schemeClr val="tx1"/>
                          </a:solidFill>
                          <a:latin typeface="宋体" panose="02010600030101010101" pitchFamily="2" charset="-122"/>
                          <a:ea typeface="宋体" panose="02010600030101010101" pitchFamily="2" charset="-122"/>
                        </a:rPr>
                        <a:t>经纬仪或吊线、钢尺检查</a:t>
                      </a:r>
                      <a:r>
                        <a:rPr lang="zh-CN" altLang="en-US" sz="1800">
                          <a:solidFill>
                            <a:schemeClr val="tx1"/>
                          </a:solidFill>
                          <a:ea typeface="宋体" panose="02010600030101010101" pitchFamily="2" charset="-122"/>
                        </a:rPr>
                        <a:t> </a:t>
                      </a:r>
                      <a:endParaRPr lang="zh-CN" altLang="en-US" sz="180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88938">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gridSpan="2">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zh-CN" altLang="en-US" sz="1800" dirty="0">
                          <a:solidFill>
                            <a:schemeClr val="tx1"/>
                          </a:solidFill>
                          <a:latin typeface="宋体" panose="02010600030101010101" pitchFamily="2" charset="-122"/>
                          <a:ea typeface="宋体" panose="02010600030101010101" pitchFamily="2" charset="-122"/>
                        </a:rPr>
                        <a:t>全高</a:t>
                      </a:r>
                      <a:r>
                        <a:rPr lang="en-US" altLang="x-none" sz="1800" dirty="0">
                          <a:solidFill>
                            <a:schemeClr val="tx1"/>
                          </a:solidFill>
                          <a:latin typeface="宋体" panose="02010600030101010101" pitchFamily="2" charset="-122"/>
                          <a:ea typeface="宋体" panose="02010600030101010101" pitchFamily="2" charset="-122"/>
                        </a:rPr>
                        <a:t>H</a:t>
                      </a:r>
                      <a:endParaRPr lang="en-US" altLang="x-none" sz="1800" dirty="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en-US" altLang="x-none" sz="1800" dirty="0">
                          <a:solidFill>
                            <a:schemeClr val="tx1"/>
                          </a:solidFill>
                          <a:ea typeface="宋体" panose="02010600030101010101" pitchFamily="2" charset="-122"/>
                        </a:rPr>
                        <a:t>H/1000</a:t>
                      </a:r>
                      <a:r>
                        <a:rPr lang="zh-CN" altLang="en-US" sz="1800" dirty="0">
                          <a:solidFill>
                            <a:schemeClr val="tx1"/>
                          </a:solidFill>
                          <a:ea typeface="宋体" panose="02010600030101010101" pitchFamily="2" charset="-122"/>
                        </a:rPr>
                        <a:t>且≤30</a:t>
                      </a:r>
                      <a:endParaRPr lang="zh-CN" altLang="en-US" sz="1800" dirty="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zh-CN" altLang="en-US" sz="1800">
                          <a:solidFill>
                            <a:schemeClr val="tx1"/>
                          </a:solidFill>
                          <a:latin typeface="宋体" panose="02010600030101010101" pitchFamily="2" charset="-122"/>
                          <a:ea typeface="宋体" panose="02010600030101010101" pitchFamily="2" charset="-122"/>
                        </a:rPr>
                        <a:t>经纬仪、钢尺检查</a:t>
                      </a:r>
                      <a:r>
                        <a:rPr lang="zh-CN" altLang="en-US" sz="1800">
                          <a:solidFill>
                            <a:schemeClr val="tx1"/>
                          </a:solidFill>
                          <a:ea typeface="宋体" panose="02010600030101010101" pitchFamily="2" charset="-122"/>
                        </a:rPr>
                        <a:t> </a:t>
                      </a:r>
                      <a:endParaRPr lang="zh-CN" altLang="en-US" sz="180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90525">
                <a:tc rowSpan="2">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zh-CN" altLang="en-US" sz="1800">
                          <a:solidFill>
                            <a:schemeClr val="tx1"/>
                          </a:solidFill>
                          <a:ea typeface="宋体" panose="02010600030101010101" pitchFamily="2" charset="-122"/>
                        </a:rPr>
                        <a:t>标高</a:t>
                      </a:r>
                      <a:endParaRPr lang="zh-CN" altLang="en-US" sz="1800">
                        <a:solidFill>
                          <a:schemeClr val="tx1"/>
                        </a:solidFill>
                        <a:ea typeface="宋体" panose="02010600030101010101" pitchFamily="2" charset="-122"/>
                      </a:endParaRPr>
                    </a:p>
                  </a:txBody>
                  <a:tcPr vert="horz"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zh-CN" altLang="en-US" sz="1800">
                          <a:solidFill>
                            <a:schemeClr val="tx1"/>
                          </a:solidFill>
                          <a:ea typeface="宋体" panose="02010600030101010101" pitchFamily="2" charset="-122"/>
                        </a:rPr>
                        <a:t>层高</a:t>
                      </a:r>
                      <a:endParaRPr lang="zh-CN" altLang="en-US" sz="180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en-US" altLang="zh-CN" sz="1800">
                          <a:solidFill>
                            <a:schemeClr val="tx1"/>
                          </a:solidFill>
                          <a:latin typeface="宋体" panose="02010600030101010101" pitchFamily="2" charset="-122"/>
                          <a:ea typeface="宋体" panose="02010600030101010101" pitchFamily="2" charset="-122"/>
                        </a:rPr>
                        <a:t>±</a:t>
                      </a:r>
                      <a:r>
                        <a:rPr lang="en-US" altLang="zh-CN" sz="1800">
                          <a:solidFill>
                            <a:schemeClr val="tx1"/>
                          </a:solidFill>
                          <a:ea typeface="宋体" panose="02010600030101010101" pitchFamily="2" charset="-122"/>
                        </a:rPr>
                        <a:t>10 </a:t>
                      </a:r>
                      <a:endParaRPr lang="en-US" altLang="zh-CN" sz="180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2">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zh-CN" altLang="en-US" sz="1800">
                          <a:solidFill>
                            <a:schemeClr val="tx1"/>
                          </a:solidFill>
                          <a:latin typeface="宋体" panose="02010600030101010101" pitchFamily="2" charset="-122"/>
                          <a:ea typeface="宋体" panose="02010600030101010101" pitchFamily="2" charset="-122"/>
                        </a:rPr>
                        <a:t>水准仪或拉线、钢尺检查 </a:t>
                      </a:r>
                      <a:endParaRPr lang="zh-CN" altLang="en-US" sz="1800">
                        <a:solidFill>
                          <a:schemeClr val="tx1"/>
                        </a:solidFill>
                        <a:latin typeface="宋体" panose="02010600030101010101" pitchFamily="2" charset="-122"/>
                        <a:ea typeface="宋体" panose="02010600030101010101" pitchFamily="2" charset="-122"/>
                      </a:endParaRPr>
                    </a:p>
                  </a:txBody>
                  <a:tcPr vert="horz"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88937">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gridSpan="2">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zh-CN" altLang="en-US" sz="1800">
                          <a:solidFill>
                            <a:schemeClr val="tx1"/>
                          </a:solidFill>
                          <a:ea typeface="宋体" panose="02010600030101010101" pitchFamily="2" charset="-122"/>
                        </a:rPr>
                        <a:t>全高</a:t>
                      </a:r>
                      <a:endParaRPr lang="zh-CN" altLang="en-US" sz="180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en-US" altLang="zh-CN" sz="1800">
                          <a:solidFill>
                            <a:schemeClr val="tx1"/>
                          </a:solidFill>
                          <a:latin typeface="宋体" panose="02010600030101010101" pitchFamily="2" charset="-122"/>
                          <a:ea typeface="宋体" panose="02010600030101010101" pitchFamily="2" charset="-122"/>
                        </a:rPr>
                        <a:t>±</a:t>
                      </a:r>
                      <a:r>
                        <a:rPr lang="en-US" altLang="zh-CN" sz="1800">
                          <a:solidFill>
                            <a:schemeClr val="tx1"/>
                          </a:solidFill>
                          <a:ea typeface="宋体" panose="02010600030101010101" pitchFamily="2" charset="-122"/>
                        </a:rPr>
                        <a:t>30 </a:t>
                      </a:r>
                      <a:endParaRPr lang="en-US" altLang="zh-CN" sz="180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vMerge="1">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r>
              <a:tr h="682625">
                <a:tc gridSpan="3">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zh-CN" altLang="en-US" sz="1800">
                          <a:solidFill>
                            <a:schemeClr val="tx1"/>
                          </a:solidFill>
                          <a:latin typeface="宋体" panose="02010600030101010101" pitchFamily="2" charset="-122"/>
                          <a:ea typeface="宋体" panose="02010600030101010101" pitchFamily="2" charset="-122"/>
                        </a:rPr>
                        <a:t>截面尺寸</a:t>
                      </a:r>
                      <a:r>
                        <a:rPr lang="zh-CN" altLang="en-US" sz="1800">
                          <a:solidFill>
                            <a:schemeClr val="tx1"/>
                          </a:solidFill>
                          <a:ea typeface="宋体" panose="02010600030101010101" pitchFamily="2" charset="-122"/>
                        </a:rPr>
                        <a:t> </a:t>
                      </a:r>
                      <a:endParaRPr lang="zh-CN" altLang="en-US" sz="1800">
                        <a:solidFill>
                          <a:schemeClr val="tx1"/>
                        </a:solidFill>
                        <a:ea typeface="宋体" panose="02010600030101010101" pitchFamily="2" charset="-122"/>
                      </a:endParaRPr>
                    </a:p>
                  </a:txBody>
                  <a:tcPr vert="horz"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en-US" altLang="zh-CN" sz="1800">
                          <a:solidFill>
                            <a:schemeClr val="tx1"/>
                          </a:solidFill>
                          <a:ea typeface="宋体" panose="02010600030101010101" pitchFamily="2" charset="-122"/>
                        </a:rPr>
                        <a:t>+8</a:t>
                      </a:r>
                      <a:endParaRPr lang="en-US" altLang="zh-CN" sz="1800">
                        <a:solidFill>
                          <a:schemeClr val="tx1"/>
                        </a:solidFill>
                        <a:ea typeface="宋体" panose="02010600030101010101" pitchFamily="2" charset="-122"/>
                      </a:endParaRPr>
                    </a:p>
                    <a:p>
                      <a:pPr marL="0" lvl="0" indent="0" algn="ctr">
                        <a:spcBef>
                          <a:spcPct val="0"/>
                        </a:spcBef>
                        <a:buNone/>
                      </a:pPr>
                      <a:r>
                        <a:rPr lang="en-US" altLang="zh-CN" sz="1800">
                          <a:solidFill>
                            <a:schemeClr val="tx1"/>
                          </a:solidFill>
                          <a:ea typeface="宋体" panose="02010600030101010101" pitchFamily="2" charset="-122"/>
                        </a:rPr>
                        <a:t>-5</a:t>
                      </a:r>
                      <a:endParaRPr lang="en-US" altLang="zh-CN" sz="180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just">
                        <a:spcBef>
                          <a:spcPct val="0"/>
                        </a:spcBef>
                        <a:buNone/>
                      </a:pPr>
                      <a:r>
                        <a:rPr lang="zh-CN" altLang="en-US" sz="1800">
                          <a:solidFill>
                            <a:schemeClr val="tx1"/>
                          </a:solidFill>
                          <a:latin typeface="宋体" panose="02010600030101010101" pitchFamily="2" charset="-122"/>
                          <a:ea typeface="宋体" panose="02010600030101010101" pitchFamily="2" charset="-122"/>
                        </a:rPr>
                        <a:t>钢尺检查</a:t>
                      </a:r>
                      <a:r>
                        <a:rPr lang="zh-CN" altLang="en-US" sz="1800">
                          <a:solidFill>
                            <a:schemeClr val="tx1"/>
                          </a:solidFill>
                          <a:ea typeface="宋体" panose="02010600030101010101" pitchFamily="2" charset="-122"/>
                        </a:rPr>
                        <a:t> </a:t>
                      </a:r>
                      <a:endParaRPr lang="zh-CN" altLang="en-US" sz="1800">
                        <a:solidFill>
                          <a:schemeClr val="tx1"/>
                        </a:solidFill>
                        <a:latin typeface="宋体" panose="02010600030101010101" pitchFamily="2" charset="-122"/>
                        <a:ea typeface="宋体" panose="02010600030101010101" pitchFamily="2" charset="-122"/>
                      </a:endParaRPr>
                    </a:p>
                  </a:txBody>
                  <a:tcPr vert="horz"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advTm="11100">
    <p:random/>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84322" name="表格 184321"/>
          <p:cNvGraphicFramePr/>
          <p:nvPr/>
        </p:nvGraphicFramePr>
        <p:xfrm>
          <a:off x="838200" y="1600200"/>
          <a:ext cx="7772400" cy="4435475"/>
        </p:xfrm>
        <a:graphic>
          <a:graphicData uri="http://schemas.openxmlformats.org/drawingml/2006/table">
            <a:tbl>
              <a:tblPr/>
              <a:tblGrid>
                <a:gridCol w="914400"/>
                <a:gridCol w="2209800"/>
                <a:gridCol w="1752600"/>
                <a:gridCol w="2895600"/>
              </a:tblGrid>
              <a:tr h="423863">
                <a:tc gridSpan="2">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zh-CN" altLang="en-US" sz="1800">
                          <a:solidFill>
                            <a:schemeClr val="tx1"/>
                          </a:solidFill>
                          <a:latin typeface="宋体" panose="02010600030101010101" pitchFamily="2" charset="-122"/>
                          <a:ea typeface="宋体" panose="02010600030101010101" pitchFamily="2" charset="-122"/>
                        </a:rPr>
                        <a:t>项目</a:t>
                      </a:r>
                      <a:r>
                        <a:rPr lang="zh-CN" altLang="en-US" sz="1800">
                          <a:solidFill>
                            <a:schemeClr val="tx1"/>
                          </a:solidFill>
                          <a:ea typeface="宋体" panose="02010600030101010101" pitchFamily="2" charset="-122"/>
                        </a:rPr>
                        <a:t> </a:t>
                      </a:r>
                      <a:endParaRPr lang="zh-CN" altLang="en-US" sz="1800">
                        <a:solidFill>
                          <a:schemeClr val="tx1"/>
                        </a:solidFill>
                        <a:ea typeface="宋体" panose="02010600030101010101" pitchFamily="2" charset="-122"/>
                      </a:endParaRPr>
                    </a:p>
                  </a:txBody>
                  <a:tcPr vert="horz"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zh-CN" altLang="en-US" sz="1800" dirty="0">
                          <a:solidFill>
                            <a:schemeClr val="tx1"/>
                          </a:solidFill>
                          <a:latin typeface="宋体" panose="02010600030101010101" pitchFamily="2" charset="-122"/>
                          <a:ea typeface="宋体" panose="02010600030101010101" pitchFamily="2" charset="-122"/>
                        </a:rPr>
                        <a:t>允许偏差</a:t>
                      </a:r>
                      <a:r>
                        <a:rPr lang="zh-CN" altLang="en-US" sz="1800" dirty="0">
                          <a:solidFill>
                            <a:schemeClr val="tx1"/>
                          </a:solidFill>
                          <a:ea typeface="宋体" panose="02010600030101010101" pitchFamily="2" charset="-122"/>
                        </a:rPr>
                        <a:t>(</a:t>
                      </a:r>
                      <a:r>
                        <a:rPr lang="en-US" altLang="x-none" sz="1800" dirty="0">
                          <a:solidFill>
                            <a:schemeClr val="tx1"/>
                          </a:solidFill>
                          <a:ea typeface="宋体" panose="02010600030101010101" pitchFamily="2" charset="-122"/>
                        </a:rPr>
                        <a:t>mm)</a:t>
                      </a:r>
                      <a:endParaRPr lang="zh-CN" altLang="en-US" sz="1800" dirty="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zh-CN" altLang="en-US" sz="1800">
                          <a:solidFill>
                            <a:schemeClr val="tx1"/>
                          </a:solidFill>
                          <a:latin typeface="宋体" panose="02010600030101010101" pitchFamily="2" charset="-122"/>
                          <a:ea typeface="宋体" panose="02010600030101010101" pitchFamily="2" charset="-122"/>
                        </a:rPr>
                        <a:t>抽验方法</a:t>
                      </a:r>
                      <a:r>
                        <a:rPr lang="zh-CN" altLang="en-US" sz="1800">
                          <a:solidFill>
                            <a:schemeClr val="tx1"/>
                          </a:solidFill>
                          <a:ea typeface="宋体" panose="02010600030101010101" pitchFamily="2" charset="-122"/>
                        </a:rPr>
                        <a:t> </a:t>
                      </a:r>
                      <a:endParaRPr lang="zh-CN" altLang="en-US" sz="180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44537">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zh-CN" altLang="en-US" sz="1800">
                          <a:solidFill>
                            <a:schemeClr val="tx1"/>
                          </a:solidFill>
                          <a:latin typeface="宋体" panose="02010600030101010101" pitchFamily="2" charset="-122"/>
                          <a:ea typeface="宋体" panose="02010600030101010101" pitchFamily="2" charset="-122"/>
                        </a:rPr>
                        <a:t>电</a:t>
                      </a:r>
                      <a:r>
                        <a:rPr lang="zh-CN" altLang="en-US" sz="1800">
                          <a:solidFill>
                            <a:schemeClr val="tx1"/>
                          </a:solidFill>
                          <a:ea typeface="宋体" panose="02010600030101010101" pitchFamily="2" charset="-122"/>
                        </a:rPr>
                        <a:t> </a:t>
                      </a:r>
                      <a:r>
                        <a:rPr lang="zh-CN" altLang="en-US" sz="1800">
                          <a:solidFill>
                            <a:schemeClr val="tx1"/>
                          </a:solidFill>
                          <a:latin typeface="宋体" panose="02010600030101010101" pitchFamily="2" charset="-122"/>
                          <a:ea typeface="宋体" panose="02010600030101010101" pitchFamily="2" charset="-122"/>
                        </a:rPr>
                        <a:t>梯</a:t>
                      </a:r>
                      <a:r>
                        <a:rPr lang="zh-CN" altLang="en-US" sz="1800">
                          <a:solidFill>
                            <a:schemeClr val="tx1"/>
                          </a:solidFill>
                          <a:ea typeface="宋体" panose="02010600030101010101" pitchFamily="2" charset="-122"/>
                        </a:rPr>
                        <a:t> </a:t>
                      </a:r>
                      <a:r>
                        <a:rPr lang="zh-CN" altLang="en-US" sz="1800">
                          <a:solidFill>
                            <a:schemeClr val="tx1"/>
                          </a:solidFill>
                          <a:latin typeface="宋体" panose="02010600030101010101" pitchFamily="2" charset="-122"/>
                          <a:ea typeface="宋体" panose="02010600030101010101" pitchFamily="2" charset="-122"/>
                        </a:rPr>
                        <a:t>井</a:t>
                      </a:r>
                      <a:r>
                        <a:rPr lang="zh-CN" altLang="en-US" sz="1800">
                          <a:solidFill>
                            <a:schemeClr val="tx1"/>
                          </a:solidFill>
                          <a:ea typeface="宋体" panose="02010600030101010101" pitchFamily="2" charset="-122"/>
                        </a:rPr>
                        <a:t> </a:t>
                      </a:r>
                      <a:endParaRPr lang="zh-CN" altLang="en-US" sz="1800">
                        <a:solidFill>
                          <a:schemeClr val="tx1"/>
                        </a:solidFill>
                        <a:ea typeface="宋体" panose="02010600030101010101" pitchFamily="2" charset="-122"/>
                      </a:endParaRPr>
                    </a:p>
                  </a:txBody>
                  <a:tcPr vert="horz"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just">
                        <a:spcBef>
                          <a:spcPct val="0"/>
                        </a:spcBef>
                        <a:buNone/>
                      </a:pPr>
                      <a:r>
                        <a:rPr lang="zh-CN" altLang="en-US" sz="1800">
                          <a:solidFill>
                            <a:schemeClr val="tx1"/>
                          </a:solidFill>
                          <a:latin typeface="宋体" panose="02010600030101010101" pitchFamily="2" charset="-122"/>
                          <a:ea typeface="宋体" panose="02010600030101010101" pitchFamily="2" charset="-122"/>
                        </a:rPr>
                        <a:t>井筒长、宽对定位中心线</a:t>
                      </a:r>
                      <a:r>
                        <a:rPr lang="zh-CN" altLang="en-US" sz="1800">
                          <a:solidFill>
                            <a:schemeClr val="tx1"/>
                          </a:solidFill>
                          <a:ea typeface="宋体" panose="02010600030101010101" pitchFamily="2" charset="-122"/>
                        </a:rPr>
                        <a:t> </a:t>
                      </a:r>
                      <a:endParaRPr lang="zh-CN" altLang="en-US" sz="180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en-US" altLang="zh-CN" sz="1800">
                          <a:solidFill>
                            <a:schemeClr val="tx1"/>
                          </a:solidFill>
                          <a:ea typeface="宋体" panose="02010600030101010101" pitchFamily="2" charset="-122"/>
                        </a:rPr>
                        <a:t>+25</a:t>
                      </a:r>
                      <a:endParaRPr lang="en-US" altLang="zh-CN" sz="1800">
                        <a:solidFill>
                          <a:schemeClr val="tx1"/>
                        </a:solidFill>
                        <a:ea typeface="宋体" panose="02010600030101010101" pitchFamily="2" charset="-122"/>
                      </a:endParaRPr>
                    </a:p>
                    <a:p>
                      <a:pPr marL="0" lvl="0" indent="0" algn="ctr">
                        <a:spcBef>
                          <a:spcPct val="0"/>
                        </a:spcBef>
                        <a:buNone/>
                      </a:pPr>
                      <a:r>
                        <a:rPr lang="en-US" altLang="zh-CN" sz="1800">
                          <a:solidFill>
                            <a:schemeClr val="tx1"/>
                          </a:solidFill>
                          <a:ea typeface="宋体" panose="02010600030101010101" pitchFamily="2" charset="-122"/>
                        </a:rPr>
                        <a:t>0</a:t>
                      </a:r>
                      <a:endParaRPr lang="en-US" altLang="zh-CN" sz="180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zh-CN" altLang="en-US" sz="1800">
                          <a:solidFill>
                            <a:schemeClr val="tx1"/>
                          </a:solidFill>
                          <a:latin typeface="宋体" panose="02010600030101010101" pitchFamily="2" charset="-122"/>
                          <a:ea typeface="宋体" panose="02010600030101010101" pitchFamily="2" charset="-122"/>
                        </a:rPr>
                        <a:t>钢尺检查</a:t>
                      </a:r>
                      <a:r>
                        <a:rPr lang="zh-CN" altLang="en-US" sz="1800">
                          <a:solidFill>
                            <a:schemeClr val="tx1"/>
                          </a:solidFill>
                          <a:ea typeface="宋体" panose="02010600030101010101" pitchFamily="2" charset="-122"/>
                        </a:rPr>
                        <a:t> </a:t>
                      </a:r>
                      <a:endParaRPr lang="zh-CN" altLang="en-US" sz="180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23863">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endParaRPr sz="1800">
                        <a:solidFill>
                          <a:schemeClr val="tx1"/>
                        </a:solidFill>
                        <a:ea typeface="宋体" panose="02010600030101010101" pitchFamily="2" charset="-122"/>
                      </a:endParaRPr>
                    </a:p>
                  </a:txBody>
                  <a:tcPr vert="horz"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zh-CN" altLang="en-US" sz="1800">
                          <a:solidFill>
                            <a:schemeClr val="tx1"/>
                          </a:solidFill>
                          <a:latin typeface="宋体" panose="02010600030101010101" pitchFamily="2" charset="-122"/>
                          <a:ea typeface="宋体" panose="02010600030101010101" pitchFamily="2" charset="-122"/>
                        </a:rPr>
                        <a:t>井筒全高</a:t>
                      </a:r>
                      <a:r>
                        <a:rPr lang="zh-CN" altLang="en-US" sz="1800">
                          <a:solidFill>
                            <a:schemeClr val="tx1"/>
                          </a:solidFill>
                          <a:ea typeface="宋体" panose="02010600030101010101" pitchFamily="2" charset="-122"/>
                        </a:rPr>
                        <a:t> </a:t>
                      </a:r>
                      <a:endParaRPr lang="zh-CN" altLang="en-US" sz="180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en-US" altLang="x-none" sz="1800" dirty="0">
                          <a:solidFill>
                            <a:schemeClr val="tx1"/>
                          </a:solidFill>
                          <a:ea typeface="宋体" panose="02010600030101010101" pitchFamily="2" charset="-122"/>
                        </a:rPr>
                        <a:t>H/1000</a:t>
                      </a:r>
                      <a:r>
                        <a:rPr lang="zh-CN" altLang="en-US" sz="1800" dirty="0">
                          <a:solidFill>
                            <a:schemeClr val="tx1"/>
                          </a:solidFill>
                          <a:ea typeface="宋体" panose="02010600030101010101" pitchFamily="2" charset="-122"/>
                        </a:rPr>
                        <a:t>且≤30</a:t>
                      </a:r>
                      <a:endParaRPr lang="zh-CN" altLang="en-US" sz="1800" dirty="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zh-CN" altLang="en-US" sz="1800">
                          <a:solidFill>
                            <a:schemeClr val="tx1"/>
                          </a:solidFill>
                          <a:latin typeface="宋体" panose="02010600030101010101" pitchFamily="2" charset="-122"/>
                          <a:ea typeface="宋体" panose="02010600030101010101" pitchFamily="2" charset="-122"/>
                        </a:rPr>
                        <a:t>经纬仪或吊线、钢尺检查</a:t>
                      </a:r>
                      <a:endParaRPr lang="zh-CN" altLang="en-US" sz="1800">
                        <a:solidFill>
                          <a:schemeClr val="tx1"/>
                        </a:solidFill>
                        <a:latin typeface="宋体" panose="02010600030101010101" pitchFamily="2" charset="-122"/>
                        <a:ea typeface="宋体" panose="02010600030101010101" pitchFamily="2" charset="-122"/>
                      </a:endParaRPr>
                    </a:p>
                  </a:txBody>
                  <a:tcPr vert="horz"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23862">
                <a:tc gridSpan="2">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zh-CN" altLang="en-US" sz="1800">
                          <a:solidFill>
                            <a:schemeClr val="tx1"/>
                          </a:solidFill>
                          <a:latin typeface="宋体" panose="02010600030101010101" pitchFamily="2" charset="-122"/>
                          <a:ea typeface="宋体" panose="02010600030101010101" pitchFamily="2" charset="-122"/>
                        </a:rPr>
                        <a:t>表面平整度</a:t>
                      </a:r>
                      <a:r>
                        <a:rPr lang="zh-CN" altLang="en-US" sz="1800">
                          <a:solidFill>
                            <a:schemeClr val="tx1"/>
                          </a:solidFill>
                          <a:ea typeface="宋体" panose="02010600030101010101" pitchFamily="2" charset="-122"/>
                        </a:rPr>
                        <a:t> </a:t>
                      </a:r>
                      <a:endParaRPr lang="zh-CN" altLang="en-US" sz="1800">
                        <a:solidFill>
                          <a:schemeClr val="tx1"/>
                        </a:solidFill>
                        <a:ea typeface="宋体" panose="02010600030101010101" pitchFamily="2" charset="-122"/>
                      </a:endParaRPr>
                    </a:p>
                  </a:txBody>
                  <a:tcPr vert="horz"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en-US" altLang="zh-CN" sz="1800">
                          <a:solidFill>
                            <a:schemeClr val="tx1"/>
                          </a:solidFill>
                          <a:ea typeface="宋体" panose="02010600030101010101" pitchFamily="2" charset="-122"/>
                        </a:rPr>
                        <a:t>8</a:t>
                      </a:r>
                      <a:endParaRPr lang="en-US" altLang="zh-CN" sz="180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zh-CN" altLang="en-US" sz="1800" dirty="0">
                          <a:solidFill>
                            <a:schemeClr val="tx1"/>
                          </a:solidFill>
                          <a:latin typeface="宋体" panose="02010600030101010101" pitchFamily="2" charset="-122"/>
                          <a:ea typeface="宋体" panose="02010600030101010101" pitchFamily="2" charset="-122"/>
                        </a:rPr>
                        <a:t>2</a:t>
                      </a:r>
                      <a:r>
                        <a:rPr lang="en-US" altLang="x-none" sz="1800" dirty="0">
                          <a:solidFill>
                            <a:schemeClr val="tx1"/>
                          </a:solidFill>
                          <a:latin typeface="宋体" panose="02010600030101010101" pitchFamily="2" charset="-122"/>
                          <a:ea typeface="宋体" panose="02010600030101010101" pitchFamily="2" charset="-122"/>
                        </a:rPr>
                        <a:t>m</a:t>
                      </a:r>
                      <a:r>
                        <a:rPr lang="zh-CN" altLang="en-US" sz="1800" dirty="0">
                          <a:solidFill>
                            <a:schemeClr val="tx1"/>
                          </a:solidFill>
                          <a:latin typeface="宋体" panose="02010600030101010101" pitchFamily="2" charset="-122"/>
                          <a:ea typeface="宋体" panose="02010600030101010101" pitchFamily="2" charset="-122"/>
                        </a:rPr>
                        <a:t>靠尺和塞尺检查 </a:t>
                      </a:r>
                      <a:endParaRPr lang="zh-CN" altLang="en-US" sz="1800" dirty="0">
                        <a:solidFill>
                          <a:schemeClr val="tx1"/>
                        </a:solidFill>
                        <a:latin typeface="宋体" panose="02010600030101010101" pitchFamily="2" charset="-122"/>
                        <a:ea typeface="宋体" panose="02010600030101010101" pitchFamily="2" charset="-122"/>
                      </a:endParaRPr>
                    </a:p>
                  </a:txBody>
                  <a:tcPr vert="horz"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61963">
                <a:tc rowSpan="3">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zh-CN" altLang="en-US" sz="1800">
                          <a:solidFill>
                            <a:schemeClr val="tx1"/>
                          </a:solidFill>
                          <a:latin typeface="宋体" panose="02010600030101010101" pitchFamily="2" charset="-122"/>
                          <a:ea typeface="宋体" panose="02010600030101010101" pitchFamily="2" charset="-122"/>
                        </a:rPr>
                        <a:t>预埋设施中心线位置</a:t>
                      </a:r>
                      <a:r>
                        <a:rPr lang="zh-CN" altLang="en-US" sz="1800">
                          <a:solidFill>
                            <a:schemeClr val="tx1"/>
                          </a:solidFill>
                          <a:ea typeface="宋体" panose="02010600030101010101" pitchFamily="2" charset="-122"/>
                        </a:rPr>
                        <a:t> </a:t>
                      </a:r>
                      <a:endParaRPr lang="zh-CN" altLang="en-US" sz="1800">
                        <a:solidFill>
                          <a:schemeClr val="tx1"/>
                        </a:solidFill>
                        <a:ea typeface="宋体" panose="02010600030101010101" pitchFamily="2" charset="-122"/>
                      </a:endParaRPr>
                    </a:p>
                  </a:txBody>
                  <a:tcPr vert="horz"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zh-CN" altLang="en-US" sz="1800">
                          <a:solidFill>
                            <a:schemeClr val="tx1"/>
                          </a:solidFill>
                          <a:latin typeface="宋体" panose="02010600030101010101" pitchFamily="2" charset="-122"/>
                          <a:ea typeface="宋体" panose="02010600030101010101" pitchFamily="2" charset="-122"/>
                        </a:rPr>
                        <a:t>预埋件</a:t>
                      </a:r>
                      <a:r>
                        <a:rPr lang="zh-CN" altLang="en-US" sz="1800">
                          <a:solidFill>
                            <a:schemeClr val="tx1"/>
                          </a:solidFill>
                          <a:ea typeface="宋体" panose="02010600030101010101" pitchFamily="2" charset="-122"/>
                        </a:rPr>
                        <a:t> </a:t>
                      </a:r>
                      <a:endParaRPr lang="zh-CN" altLang="en-US" sz="180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en-US" altLang="zh-CN" sz="1800">
                          <a:solidFill>
                            <a:schemeClr val="tx1"/>
                          </a:solidFill>
                          <a:ea typeface="宋体" panose="02010600030101010101" pitchFamily="2" charset="-122"/>
                        </a:rPr>
                        <a:t>10</a:t>
                      </a:r>
                      <a:endParaRPr lang="en-US" altLang="zh-CN" sz="180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3">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just">
                        <a:spcBef>
                          <a:spcPct val="0"/>
                        </a:spcBef>
                        <a:buNone/>
                      </a:pPr>
                      <a:r>
                        <a:rPr lang="zh-CN" altLang="en-US" sz="1800">
                          <a:solidFill>
                            <a:schemeClr val="tx1"/>
                          </a:solidFill>
                          <a:latin typeface="宋体" panose="02010600030101010101" pitchFamily="2" charset="-122"/>
                          <a:ea typeface="宋体" panose="02010600030101010101" pitchFamily="2" charset="-122"/>
                        </a:rPr>
                        <a:t>钢尺检查</a:t>
                      </a:r>
                      <a:r>
                        <a:rPr lang="zh-CN" altLang="en-US" sz="1800">
                          <a:solidFill>
                            <a:schemeClr val="tx1"/>
                          </a:solidFill>
                          <a:ea typeface="宋体" panose="02010600030101010101" pitchFamily="2" charset="-122"/>
                        </a:rPr>
                        <a:t> </a:t>
                      </a:r>
                      <a:endParaRPr lang="zh-CN" altLang="en-US" sz="180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60375">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zh-CN" altLang="en-US" sz="1800">
                          <a:solidFill>
                            <a:schemeClr val="tx1"/>
                          </a:solidFill>
                          <a:latin typeface="宋体" panose="02010600030101010101" pitchFamily="2" charset="-122"/>
                          <a:ea typeface="宋体" panose="02010600030101010101" pitchFamily="2" charset="-122"/>
                        </a:rPr>
                        <a:t>预埋螺栓 </a:t>
                      </a:r>
                      <a:endParaRPr lang="zh-CN" altLang="en-US" sz="1800">
                        <a:solidFill>
                          <a:schemeClr val="tx1"/>
                        </a:solidFill>
                        <a:latin typeface="宋体" panose="02010600030101010101" pitchFamily="2" charset="-122"/>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en-US" altLang="zh-CN" sz="1800">
                          <a:solidFill>
                            <a:schemeClr val="tx1"/>
                          </a:solidFill>
                          <a:ea typeface="宋体" panose="02010600030101010101" pitchFamily="2" charset="-122"/>
                        </a:rPr>
                        <a:t>5</a:t>
                      </a:r>
                      <a:endParaRPr lang="en-US" altLang="zh-CN" sz="180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vMerge="1">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tcPr>
                </a:tc>
              </a:tr>
              <a:tr h="461962">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zh-CN" altLang="en-US" sz="1800">
                          <a:solidFill>
                            <a:schemeClr val="tx1"/>
                          </a:solidFill>
                          <a:latin typeface="宋体" panose="02010600030101010101" pitchFamily="2" charset="-122"/>
                          <a:ea typeface="宋体" panose="02010600030101010101" pitchFamily="2" charset="-122"/>
                        </a:rPr>
                        <a:t>预埋管 </a:t>
                      </a:r>
                      <a:endParaRPr lang="zh-CN" altLang="en-US" sz="1800">
                        <a:solidFill>
                          <a:schemeClr val="tx1"/>
                        </a:solidFill>
                        <a:latin typeface="宋体" panose="02010600030101010101" pitchFamily="2" charset="-122"/>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en-US" altLang="zh-CN" sz="1800">
                          <a:solidFill>
                            <a:schemeClr val="tx1"/>
                          </a:solidFill>
                          <a:ea typeface="宋体" panose="02010600030101010101" pitchFamily="2" charset="-122"/>
                        </a:rPr>
                        <a:t>5</a:t>
                      </a:r>
                      <a:endParaRPr lang="en-US" altLang="zh-CN" sz="180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vMerge="1">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r>
              <a:tr h="423863">
                <a:tc gridSpan="2">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zh-CN" altLang="en-US" sz="1800">
                          <a:solidFill>
                            <a:schemeClr val="tx1"/>
                          </a:solidFill>
                          <a:latin typeface="宋体" panose="02010600030101010101" pitchFamily="2" charset="-122"/>
                          <a:ea typeface="宋体" panose="02010600030101010101" pitchFamily="2" charset="-122"/>
                        </a:rPr>
                        <a:t>预留洞中心线位置 </a:t>
                      </a:r>
                      <a:endParaRPr lang="zh-CN" altLang="en-US" sz="1800">
                        <a:solidFill>
                          <a:schemeClr val="tx1"/>
                        </a:solidFill>
                        <a:latin typeface="宋体" panose="02010600030101010101" pitchFamily="2" charset="-122"/>
                        <a:ea typeface="宋体" panose="02010600030101010101" pitchFamily="2" charset="-122"/>
                      </a:endParaRPr>
                    </a:p>
                  </a:txBody>
                  <a:tcPr vert="horz"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en-US" altLang="zh-CN" sz="1800">
                          <a:solidFill>
                            <a:schemeClr val="tx1"/>
                          </a:solidFill>
                          <a:ea typeface="宋体" panose="02010600030101010101" pitchFamily="2" charset="-122"/>
                        </a:rPr>
                        <a:t>15</a:t>
                      </a:r>
                      <a:endParaRPr lang="en-US" altLang="zh-CN" sz="180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just">
                        <a:spcBef>
                          <a:spcPct val="0"/>
                        </a:spcBef>
                        <a:buNone/>
                      </a:pPr>
                      <a:r>
                        <a:rPr lang="zh-CN" altLang="en-US" sz="1800">
                          <a:solidFill>
                            <a:schemeClr val="tx1"/>
                          </a:solidFill>
                          <a:latin typeface="宋体" panose="02010600030101010101" pitchFamily="2" charset="-122"/>
                          <a:ea typeface="宋体" panose="02010600030101010101" pitchFamily="2" charset="-122"/>
                        </a:rPr>
                        <a:t>钢尺检查</a:t>
                      </a:r>
                      <a:r>
                        <a:rPr lang="zh-CN" altLang="en-US" sz="1800">
                          <a:solidFill>
                            <a:schemeClr val="tx1"/>
                          </a:solidFill>
                          <a:ea typeface="宋体" panose="02010600030101010101" pitchFamily="2" charset="-122"/>
                        </a:rPr>
                        <a:t> </a:t>
                      </a:r>
                      <a:endParaRPr lang="zh-CN" altLang="en-US" sz="1800">
                        <a:solidFill>
                          <a:schemeClr val="tx1"/>
                        </a:solidFill>
                        <a:latin typeface="宋体" panose="02010600030101010101" pitchFamily="2" charset="-122"/>
                        <a:ea typeface="宋体" panose="02010600030101010101" pitchFamily="2" charset="-122"/>
                      </a:endParaRPr>
                    </a:p>
                  </a:txBody>
                  <a:tcPr vert="horz"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pic>
        <p:nvPicPr>
          <p:cNvPr id="66602" name="图片 184362" descr="返回">
            <a:hlinkClick r:id="rId1" action="ppaction://hlinksldjump"/>
          </p:cNvPr>
          <p:cNvPicPr>
            <a:picLocks noChangeAspect="1"/>
          </p:cNvPicPr>
          <p:nvPr/>
        </p:nvPicPr>
        <p:blipFill>
          <a:blip r:embed="rId2"/>
          <a:stretch>
            <a:fillRect/>
          </a:stretch>
        </p:blipFill>
        <p:spPr>
          <a:xfrm>
            <a:off x="8101013" y="6324600"/>
            <a:ext cx="506412" cy="533400"/>
          </a:xfrm>
          <a:prstGeom prst="rect">
            <a:avLst/>
          </a:prstGeom>
          <a:noFill/>
          <a:ln w="15875" cap="flat" cmpd="sng">
            <a:solidFill>
              <a:srgbClr val="FF00FF"/>
            </a:solidFill>
            <a:prstDash val="solid"/>
            <a:miter/>
            <a:headEnd type="none" w="med" len="med"/>
            <a:tailEnd type="none" w="med" len="med"/>
          </a:ln>
        </p:spPr>
      </p:pic>
    </p:spTree>
  </p:cSld>
  <p:clrMapOvr>
    <a:masterClrMapping/>
  </p:clrMapOvr>
  <p:transition advTm="11100">
    <p:random/>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5" name="文本框 185345">
            <a:hlinkClick r:id="" action="ppaction://hlinkshowjump?jump=nextslide"/>
          </p:cNvPr>
          <p:cNvSpPr txBox="1"/>
          <p:nvPr/>
        </p:nvSpPr>
        <p:spPr>
          <a:xfrm>
            <a:off x="684213" y="1268413"/>
            <a:ext cx="6410325" cy="953135"/>
          </a:xfrm>
          <a:prstGeom prst="rect">
            <a:avLst/>
          </a:prstGeom>
          <a:noFill/>
          <a:ln w="9525">
            <a:noFill/>
          </a:ln>
        </p:spPr>
        <p:txBody>
          <a:bodyPr anchor="t">
            <a:spAutoFit/>
          </a:bodyPr>
          <a:p>
            <a:pPr marL="1438275" lvl="0" indent="-1438275">
              <a:spcBef>
                <a:spcPct val="50000"/>
              </a:spcBef>
            </a:pPr>
            <a:r>
              <a:rPr lang="en-US" altLang="x-none" baseline="0" dirty="0">
                <a:latin typeface="楷体_GB2312" pitchFamily="1" charset="-122"/>
                <a:ea typeface="楷体_GB2312" pitchFamily="1" charset="-122"/>
              </a:rPr>
              <a:t>3.7.2 </a:t>
            </a:r>
            <a:r>
              <a:rPr lang="zh-CN" altLang="en-US" baseline="0" dirty="0">
                <a:latin typeface="楷体_GB2312" pitchFamily="1" charset="-122"/>
                <a:ea typeface="楷体_GB2312" pitchFamily="1" charset="-122"/>
              </a:rPr>
              <a:t>现浇湿混凝土结构质量缺陷及产生原因</a:t>
            </a:r>
            <a:endParaRPr lang="zh-CN" altLang="en-US" baseline="0" dirty="0">
              <a:latin typeface="楷体_GB2312" pitchFamily="1" charset="-122"/>
              <a:ea typeface="楷体_GB2312" pitchFamily="1" charset="-122"/>
            </a:endParaRPr>
          </a:p>
        </p:txBody>
      </p:sp>
      <p:sp>
        <p:nvSpPr>
          <p:cNvPr id="67586" name="矩形 185346"/>
          <p:cNvSpPr/>
          <p:nvPr/>
        </p:nvSpPr>
        <p:spPr>
          <a:xfrm>
            <a:off x="827088" y="2565400"/>
            <a:ext cx="7345362" cy="2354263"/>
          </a:xfrm>
          <a:prstGeom prst="rect">
            <a:avLst/>
          </a:prstGeom>
          <a:noFill/>
          <a:ln w="9525">
            <a:noFill/>
          </a:ln>
        </p:spPr>
        <p:txBody>
          <a:bodyPr anchor="t"/>
          <a:p>
            <a:pPr marL="285750" lvl="0" indent="-285750" algn="just">
              <a:lnSpc>
                <a:spcPct val="170000"/>
              </a:lnSpc>
              <a:spcBef>
                <a:spcPct val="20000"/>
              </a:spcBef>
              <a:buClr>
                <a:srgbClr val="FFFF66"/>
              </a:buClr>
              <a:buSzPct val="120000"/>
              <a:buFont typeface="Wingdings" panose="05000000000000000000" pitchFamily="2" charset="2"/>
              <a:buChar char="§"/>
            </a:pPr>
            <a:r>
              <a:rPr lang="zh-CN" altLang="en-US" sz="2400" b="0" baseline="0" dirty="0">
                <a:solidFill>
                  <a:schemeClr val="tx1"/>
                </a:solidFill>
                <a:latin typeface="宋体" panose="02010600030101010101" pitchFamily="2" charset="-122"/>
                <a:ea typeface="Courier New" panose="02070309020205020404" pitchFamily="49" charset="0"/>
              </a:rPr>
              <a:t>现浇结构的外观质量缺陷，应由监理(建设)单位、施工单位等各方根据其对结构性能和使用</a:t>
            </a:r>
            <a:r>
              <a:rPr lang="zh-CN" altLang="en-US" sz="2400" b="0" baseline="0" dirty="0">
                <a:solidFill>
                  <a:schemeClr val="tx1"/>
                </a:solidFill>
                <a:latin typeface="宋体" panose="02010600030101010101" pitchFamily="2" charset="-122"/>
                <a:ea typeface="宋体" panose="02010600030101010101" pitchFamily="2" charset="-122"/>
              </a:rPr>
              <a:t>功能影响的严重程度，按</a:t>
            </a:r>
            <a:r>
              <a:rPr lang="zh-CN" altLang="en-US" sz="2400" u="sng" baseline="0" dirty="0">
                <a:solidFill>
                  <a:srgbClr val="00FF00"/>
                </a:solidFill>
                <a:latin typeface="宋体" panose="02010600030101010101" pitchFamily="2" charset="-122"/>
                <a:ea typeface="宋体" panose="02010600030101010101" pitchFamily="2" charset="-122"/>
                <a:hlinkClick r:id="rId1" action="ppaction://hlinksldjump"/>
              </a:rPr>
              <a:t>表</a:t>
            </a:r>
            <a:r>
              <a:rPr lang="en-US" altLang="zh-CN" sz="2400" u="sng" baseline="0" dirty="0">
                <a:solidFill>
                  <a:srgbClr val="00FF00"/>
                </a:solidFill>
                <a:latin typeface="宋体" panose="02010600030101010101" pitchFamily="2" charset="-122"/>
                <a:ea typeface="宋体" panose="02010600030101010101" pitchFamily="2" charset="-122"/>
                <a:hlinkClick r:id="rId1" action="ppaction://hlinksldjump"/>
              </a:rPr>
              <a:t>3</a:t>
            </a:r>
            <a:r>
              <a:rPr lang="zh-CN" altLang="en-US" sz="2400" u="sng" baseline="0" dirty="0">
                <a:solidFill>
                  <a:srgbClr val="00FF00"/>
                </a:solidFill>
                <a:latin typeface="宋体" panose="02010600030101010101" pitchFamily="2" charset="-122"/>
                <a:ea typeface="宋体" panose="02010600030101010101" pitchFamily="2" charset="-122"/>
                <a:hlinkClick r:id="rId1" action="ppaction://hlinksldjump"/>
              </a:rPr>
              <a:t>.</a:t>
            </a:r>
            <a:r>
              <a:rPr lang="zh-CN" altLang="en-US" sz="2400" u="sng" baseline="0" dirty="0">
                <a:solidFill>
                  <a:srgbClr val="00FF00"/>
                </a:solidFill>
                <a:latin typeface="Times New Roman" panose="02020603050405020304" pitchFamily="18" charset="0"/>
                <a:ea typeface="Times New Roman" panose="02020603050405020304" pitchFamily="18" charset="0"/>
                <a:hlinkClick r:id="rId1" action="ppaction://hlinksldjump"/>
              </a:rPr>
              <a:t>21</a:t>
            </a:r>
            <a:r>
              <a:rPr lang="zh-CN" altLang="en-US" sz="2400" b="0" baseline="0" dirty="0">
                <a:solidFill>
                  <a:schemeClr val="tx1"/>
                </a:solidFill>
                <a:latin typeface="宋体" panose="02010600030101010101" pitchFamily="2" charset="-122"/>
                <a:ea typeface="宋体" panose="02010600030101010101" pitchFamily="2" charset="-122"/>
              </a:rPr>
              <a:t>确定。</a:t>
            </a:r>
            <a:endParaRPr lang="zh-CN" altLang="en-US" sz="2400" b="0" baseline="0"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advTm="11100">
    <p:random/>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09" name="矩形 186369"/>
          <p:cNvSpPr/>
          <p:nvPr/>
        </p:nvSpPr>
        <p:spPr>
          <a:xfrm>
            <a:off x="2484438" y="692150"/>
            <a:ext cx="4992687" cy="460375"/>
          </a:xfrm>
          <a:prstGeom prst="rect">
            <a:avLst/>
          </a:prstGeom>
          <a:noFill/>
          <a:ln w="9525">
            <a:noFill/>
          </a:ln>
        </p:spPr>
        <p:txBody>
          <a:bodyPr anchor="t">
            <a:spAutoFit/>
          </a:bodyPr>
          <a:p>
            <a:pPr lvl="0" indent="0"/>
            <a:r>
              <a:rPr lang="zh-CN" altLang="en-US" sz="2400" b="0" baseline="0" dirty="0">
                <a:solidFill>
                  <a:srgbClr val="00FF00"/>
                </a:solidFill>
                <a:latin typeface="宋体" panose="02010600030101010101" pitchFamily="2" charset="-122"/>
                <a:ea typeface="宋体" panose="02010600030101010101" pitchFamily="2" charset="-122"/>
              </a:rPr>
              <a:t>表</a:t>
            </a:r>
            <a:r>
              <a:rPr lang="en-US" altLang="zh-CN" sz="2400" b="0" baseline="0" dirty="0">
                <a:solidFill>
                  <a:srgbClr val="00FF00"/>
                </a:solidFill>
                <a:latin typeface="宋体" panose="02010600030101010101" pitchFamily="2" charset="-122"/>
                <a:ea typeface="宋体" panose="02010600030101010101" pitchFamily="2" charset="-122"/>
              </a:rPr>
              <a:t>3</a:t>
            </a:r>
            <a:r>
              <a:rPr lang="zh-CN" altLang="en-US" sz="2400" b="0" baseline="0" dirty="0">
                <a:solidFill>
                  <a:srgbClr val="00FF00"/>
                </a:solidFill>
                <a:latin typeface="宋体" panose="02010600030101010101" pitchFamily="2" charset="-122"/>
                <a:ea typeface="宋体" panose="02010600030101010101" pitchFamily="2" charset="-122"/>
              </a:rPr>
              <a:t>.</a:t>
            </a:r>
            <a:r>
              <a:rPr lang="zh-CN" altLang="en-US" sz="2400" b="0" baseline="0" dirty="0">
                <a:solidFill>
                  <a:srgbClr val="00FF00"/>
                </a:solidFill>
                <a:latin typeface="Times New Roman" panose="02020603050405020304" pitchFamily="18" charset="0"/>
                <a:ea typeface="宋体" panose="02010600030101010101" pitchFamily="2" charset="-122"/>
              </a:rPr>
              <a:t>21  </a:t>
            </a:r>
            <a:r>
              <a:rPr lang="zh-CN" altLang="en-US" sz="2400" b="0" baseline="0" dirty="0">
                <a:solidFill>
                  <a:srgbClr val="00FF00"/>
                </a:solidFill>
                <a:latin typeface="宋体" panose="02010600030101010101" pitchFamily="2" charset="-122"/>
                <a:ea typeface="宋体" panose="02010600030101010101" pitchFamily="2" charset="-122"/>
              </a:rPr>
              <a:t>现浇结构的外观质量缺陷</a:t>
            </a:r>
            <a:r>
              <a:rPr lang="zh-CN" altLang="en-US" sz="2400" b="0" baseline="0" dirty="0">
                <a:solidFill>
                  <a:schemeClr val="tx1"/>
                </a:solidFill>
                <a:latin typeface="Times New Roman" panose="02020603050405020304" pitchFamily="18" charset="0"/>
                <a:ea typeface="黑体" panose="02010609060101010101" pitchFamily="49" charset="-122"/>
              </a:rPr>
              <a:t> </a:t>
            </a:r>
            <a:endParaRPr lang="zh-CN" altLang="en-US" sz="2400" b="0" baseline="0" dirty="0">
              <a:solidFill>
                <a:schemeClr val="tx1"/>
              </a:solidFill>
              <a:latin typeface="Times New Roman" panose="02020603050405020304" pitchFamily="18" charset="0"/>
              <a:ea typeface="宋体" panose="02010600030101010101" pitchFamily="2" charset="-122"/>
            </a:endParaRPr>
          </a:p>
        </p:txBody>
      </p:sp>
      <p:graphicFrame>
        <p:nvGraphicFramePr>
          <p:cNvPr id="186371" name="表格 186370"/>
          <p:cNvGraphicFramePr/>
          <p:nvPr/>
        </p:nvGraphicFramePr>
        <p:xfrm>
          <a:off x="684213" y="1412875"/>
          <a:ext cx="8208963" cy="6035675"/>
        </p:xfrm>
        <a:graphic>
          <a:graphicData uri="http://schemas.openxmlformats.org/drawingml/2006/table">
            <a:tbl>
              <a:tblPr/>
              <a:tblGrid>
                <a:gridCol w="1008063"/>
                <a:gridCol w="2592387"/>
                <a:gridCol w="2592388"/>
                <a:gridCol w="2016125"/>
              </a:tblGrid>
              <a:tr h="468313">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zh-CN" altLang="en-US" sz="2000">
                          <a:solidFill>
                            <a:schemeClr val="tx1"/>
                          </a:solidFill>
                          <a:latin typeface="宋体" panose="02010600030101010101" pitchFamily="2" charset="-122"/>
                          <a:ea typeface="宋体" panose="02010600030101010101" pitchFamily="2" charset="-122"/>
                        </a:rPr>
                        <a:t>名称</a:t>
                      </a:r>
                      <a:r>
                        <a:rPr lang="zh-CN" altLang="en-US" sz="2000">
                          <a:solidFill>
                            <a:schemeClr val="tx1"/>
                          </a:solidFill>
                          <a:ea typeface="宋体" panose="02010600030101010101" pitchFamily="2" charset="-122"/>
                        </a:rPr>
                        <a:t> </a:t>
                      </a:r>
                      <a:endParaRPr lang="zh-CN" altLang="en-US" sz="2000">
                        <a:solidFill>
                          <a:schemeClr val="tx1"/>
                        </a:solidFill>
                        <a:ea typeface="宋体" panose="02010600030101010101" pitchFamily="2" charset="-122"/>
                      </a:endParaRPr>
                    </a:p>
                  </a:txBody>
                  <a:tcPr vert="horz"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zh-CN" altLang="en-US" sz="2000">
                          <a:solidFill>
                            <a:schemeClr val="tx1"/>
                          </a:solidFill>
                          <a:latin typeface="宋体" panose="02010600030101010101" pitchFamily="2" charset="-122"/>
                          <a:ea typeface="宋体" panose="02010600030101010101" pitchFamily="2" charset="-122"/>
                        </a:rPr>
                        <a:t>现象</a:t>
                      </a:r>
                      <a:r>
                        <a:rPr lang="zh-CN" altLang="en-US" sz="2000">
                          <a:solidFill>
                            <a:schemeClr val="tx1"/>
                          </a:solidFill>
                          <a:ea typeface="宋体" panose="02010600030101010101" pitchFamily="2" charset="-122"/>
                        </a:rPr>
                        <a:t> </a:t>
                      </a:r>
                      <a:endParaRPr lang="zh-CN" altLang="en-US" sz="200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zh-CN" altLang="en-US" sz="2000">
                          <a:solidFill>
                            <a:schemeClr val="tx1"/>
                          </a:solidFill>
                          <a:latin typeface="宋体" panose="02010600030101010101" pitchFamily="2" charset="-122"/>
                          <a:ea typeface="宋体" panose="02010600030101010101" pitchFamily="2" charset="-122"/>
                        </a:rPr>
                        <a:t>严重缺陷</a:t>
                      </a:r>
                      <a:r>
                        <a:rPr lang="zh-CN" altLang="en-US" sz="2000">
                          <a:solidFill>
                            <a:schemeClr val="tx1"/>
                          </a:solidFill>
                          <a:ea typeface="宋体" panose="02010600030101010101" pitchFamily="2" charset="-122"/>
                        </a:rPr>
                        <a:t> </a:t>
                      </a:r>
                      <a:endParaRPr lang="zh-CN" altLang="en-US" sz="200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zh-CN" altLang="en-US" sz="2000">
                          <a:solidFill>
                            <a:schemeClr val="tx1"/>
                          </a:solidFill>
                          <a:latin typeface="宋体" panose="02010600030101010101" pitchFamily="2" charset="-122"/>
                          <a:ea typeface="宋体" panose="02010600030101010101" pitchFamily="2" charset="-122"/>
                        </a:rPr>
                        <a:t>一般缺陷</a:t>
                      </a:r>
                      <a:r>
                        <a:rPr lang="zh-CN" altLang="en-US" sz="2000">
                          <a:solidFill>
                            <a:schemeClr val="tx1"/>
                          </a:solidFill>
                          <a:ea typeface="宋体" panose="02010600030101010101" pitchFamily="2" charset="-122"/>
                        </a:rPr>
                        <a:t> </a:t>
                      </a:r>
                      <a:endParaRPr lang="zh-CN" altLang="en-US" sz="200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828675">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zh-CN" altLang="en-US" sz="2000">
                          <a:solidFill>
                            <a:schemeClr val="tx1"/>
                          </a:solidFill>
                          <a:latin typeface="宋体" panose="02010600030101010101" pitchFamily="2" charset="-122"/>
                          <a:ea typeface="宋体" panose="02010600030101010101" pitchFamily="2" charset="-122"/>
                        </a:rPr>
                        <a:t>露筋</a:t>
                      </a:r>
                      <a:r>
                        <a:rPr lang="zh-CN" altLang="en-US" sz="2000">
                          <a:solidFill>
                            <a:schemeClr val="tx1"/>
                          </a:solidFill>
                          <a:ea typeface="宋体" panose="02010600030101010101" pitchFamily="2" charset="-122"/>
                        </a:rPr>
                        <a:t> </a:t>
                      </a:r>
                      <a:endParaRPr lang="zh-CN" altLang="en-US" sz="2000">
                        <a:solidFill>
                          <a:schemeClr val="tx1"/>
                        </a:solidFill>
                        <a:ea typeface="宋体" panose="02010600030101010101" pitchFamily="2" charset="-122"/>
                      </a:endParaRPr>
                    </a:p>
                  </a:txBody>
                  <a:tcPr vert="horz"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zh-CN" altLang="en-US" sz="2000">
                          <a:solidFill>
                            <a:schemeClr val="tx1"/>
                          </a:solidFill>
                          <a:latin typeface="宋体" panose="02010600030101010101" pitchFamily="2" charset="-122"/>
                          <a:ea typeface="宋体" panose="02010600030101010101" pitchFamily="2" charset="-122"/>
                        </a:rPr>
                        <a:t>构件内钢筋未被混凝土包裹而外露</a:t>
                      </a:r>
                      <a:r>
                        <a:rPr lang="zh-CN" altLang="en-US" sz="2000">
                          <a:solidFill>
                            <a:schemeClr val="tx1"/>
                          </a:solidFill>
                          <a:ea typeface="宋体" panose="02010600030101010101" pitchFamily="2" charset="-122"/>
                        </a:rPr>
                        <a:t> </a:t>
                      </a:r>
                      <a:endParaRPr lang="zh-CN" altLang="en-US" sz="200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zh-CN" altLang="en-US" sz="2000">
                          <a:solidFill>
                            <a:schemeClr val="tx1"/>
                          </a:solidFill>
                          <a:latin typeface="宋体" panose="02010600030101010101" pitchFamily="2" charset="-122"/>
                          <a:ea typeface="宋体" panose="02010600030101010101" pitchFamily="2" charset="-122"/>
                        </a:rPr>
                        <a:t>纵向受力钢筋有露筋</a:t>
                      </a:r>
                      <a:r>
                        <a:rPr lang="zh-CN" altLang="en-US" sz="2000">
                          <a:solidFill>
                            <a:schemeClr val="tx1"/>
                          </a:solidFill>
                          <a:ea typeface="宋体" panose="02010600030101010101" pitchFamily="2" charset="-122"/>
                        </a:rPr>
                        <a:t> </a:t>
                      </a:r>
                      <a:endParaRPr lang="zh-CN" altLang="en-US" sz="200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just">
                        <a:spcBef>
                          <a:spcPct val="0"/>
                        </a:spcBef>
                        <a:buNone/>
                      </a:pPr>
                      <a:r>
                        <a:rPr lang="zh-CN" altLang="en-US" sz="2000">
                          <a:solidFill>
                            <a:schemeClr val="tx1"/>
                          </a:solidFill>
                          <a:latin typeface="宋体" panose="02010600030101010101" pitchFamily="2" charset="-122"/>
                          <a:ea typeface="宋体" panose="02010600030101010101" pitchFamily="2" charset="-122"/>
                        </a:rPr>
                        <a:t>他钢筋有少量露筋</a:t>
                      </a:r>
                      <a:r>
                        <a:rPr lang="zh-CN" altLang="en-US" sz="2000">
                          <a:solidFill>
                            <a:schemeClr val="tx1"/>
                          </a:solidFill>
                          <a:ea typeface="宋体" panose="02010600030101010101" pitchFamily="2" charset="-122"/>
                        </a:rPr>
                        <a:t> </a:t>
                      </a:r>
                      <a:endParaRPr lang="zh-CN" altLang="en-US" sz="200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830262">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zh-CN" altLang="en-US" sz="2000">
                          <a:solidFill>
                            <a:schemeClr val="tx1"/>
                          </a:solidFill>
                          <a:latin typeface="宋体" panose="02010600030101010101" pitchFamily="2" charset="-122"/>
                          <a:ea typeface="宋体" panose="02010600030101010101" pitchFamily="2" charset="-122"/>
                        </a:rPr>
                        <a:t>蜂窝</a:t>
                      </a:r>
                      <a:r>
                        <a:rPr lang="zh-CN" altLang="en-US" sz="2000">
                          <a:solidFill>
                            <a:schemeClr val="tx1"/>
                          </a:solidFill>
                          <a:ea typeface="宋体" panose="02010600030101010101" pitchFamily="2" charset="-122"/>
                        </a:rPr>
                        <a:t> </a:t>
                      </a:r>
                      <a:endParaRPr lang="zh-CN" altLang="en-US" sz="2000">
                        <a:solidFill>
                          <a:schemeClr val="tx1"/>
                        </a:solidFill>
                        <a:ea typeface="宋体" panose="02010600030101010101" pitchFamily="2" charset="-122"/>
                      </a:endParaRPr>
                    </a:p>
                  </a:txBody>
                  <a:tcPr vert="horz"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zh-CN" altLang="en-US" sz="2000">
                          <a:solidFill>
                            <a:schemeClr val="tx1"/>
                          </a:solidFill>
                          <a:latin typeface="宋体" panose="02010600030101010101" pitchFamily="2" charset="-122"/>
                          <a:ea typeface="宋体" panose="02010600030101010101" pitchFamily="2" charset="-122"/>
                        </a:rPr>
                        <a:t>混凝土表面缺少水泥砂浆而形成石子外露</a:t>
                      </a:r>
                      <a:r>
                        <a:rPr lang="zh-CN" altLang="en-US" sz="2000">
                          <a:solidFill>
                            <a:schemeClr val="tx1"/>
                          </a:solidFill>
                          <a:ea typeface="宋体" panose="02010600030101010101" pitchFamily="2" charset="-122"/>
                        </a:rPr>
                        <a:t> </a:t>
                      </a:r>
                      <a:endParaRPr lang="zh-CN" altLang="en-US" sz="200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zh-CN" altLang="en-US" sz="2000">
                          <a:solidFill>
                            <a:schemeClr val="tx1"/>
                          </a:solidFill>
                          <a:latin typeface="宋体" panose="02010600030101010101" pitchFamily="2" charset="-122"/>
                          <a:ea typeface="宋体" panose="02010600030101010101" pitchFamily="2" charset="-122"/>
                        </a:rPr>
                        <a:t>构件主要受力部位有蜂窝</a:t>
                      </a:r>
                      <a:r>
                        <a:rPr lang="zh-CN" altLang="en-US" sz="2000">
                          <a:solidFill>
                            <a:schemeClr val="tx1"/>
                          </a:solidFill>
                          <a:ea typeface="宋体" panose="02010600030101010101" pitchFamily="2" charset="-122"/>
                        </a:rPr>
                        <a:t> </a:t>
                      </a:r>
                      <a:endParaRPr lang="zh-CN" altLang="en-US" sz="200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zh-CN" altLang="en-US" sz="2000">
                          <a:solidFill>
                            <a:schemeClr val="tx1"/>
                          </a:solidFill>
                          <a:latin typeface="宋体" panose="02010600030101010101" pitchFamily="2" charset="-122"/>
                          <a:ea typeface="宋体" panose="02010600030101010101" pitchFamily="2" charset="-122"/>
                        </a:rPr>
                        <a:t>其他部位有少量蜂窝</a:t>
                      </a:r>
                      <a:r>
                        <a:rPr lang="zh-CN" altLang="en-US" sz="2000">
                          <a:solidFill>
                            <a:schemeClr val="tx1"/>
                          </a:solidFill>
                          <a:ea typeface="宋体" panose="02010600030101010101" pitchFamily="2" charset="-122"/>
                        </a:rPr>
                        <a:t> </a:t>
                      </a:r>
                      <a:endParaRPr lang="zh-CN" altLang="en-US" sz="200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006475">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zh-CN" altLang="en-US" sz="2000">
                          <a:solidFill>
                            <a:schemeClr val="tx1"/>
                          </a:solidFill>
                          <a:latin typeface="宋体" panose="02010600030101010101" pitchFamily="2" charset="-122"/>
                          <a:ea typeface="宋体" panose="02010600030101010101" pitchFamily="2" charset="-122"/>
                        </a:rPr>
                        <a:t>孔洞</a:t>
                      </a:r>
                      <a:r>
                        <a:rPr lang="zh-CN" altLang="en-US" sz="2000">
                          <a:solidFill>
                            <a:schemeClr val="tx1"/>
                          </a:solidFill>
                          <a:ea typeface="宋体" panose="02010600030101010101" pitchFamily="2" charset="-122"/>
                        </a:rPr>
                        <a:t> </a:t>
                      </a:r>
                      <a:endParaRPr lang="zh-CN" altLang="en-US" sz="2000">
                        <a:solidFill>
                          <a:schemeClr val="tx1"/>
                        </a:solidFill>
                        <a:ea typeface="宋体" panose="02010600030101010101" pitchFamily="2" charset="-122"/>
                      </a:endParaRPr>
                    </a:p>
                  </a:txBody>
                  <a:tcPr vert="horz"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zh-CN" altLang="en-US" sz="2000">
                          <a:solidFill>
                            <a:schemeClr val="tx1"/>
                          </a:solidFill>
                          <a:latin typeface="宋体" panose="02010600030101010101" pitchFamily="2" charset="-122"/>
                          <a:ea typeface="宋体" panose="02010600030101010101" pitchFamily="2" charset="-122"/>
                        </a:rPr>
                        <a:t>混凝土中孔穴深度和长度均超过保护层厚度</a:t>
                      </a:r>
                      <a:r>
                        <a:rPr lang="zh-CN" altLang="en-US" sz="2000">
                          <a:solidFill>
                            <a:schemeClr val="tx1"/>
                          </a:solidFill>
                          <a:ea typeface="宋体" panose="02010600030101010101" pitchFamily="2" charset="-122"/>
                        </a:rPr>
                        <a:t> </a:t>
                      </a:r>
                      <a:endParaRPr lang="zh-CN" altLang="en-US" sz="200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zh-CN" altLang="en-US" sz="2000">
                          <a:solidFill>
                            <a:schemeClr val="tx1"/>
                          </a:solidFill>
                          <a:latin typeface="宋体" panose="02010600030101010101" pitchFamily="2" charset="-122"/>
                          <a:ea typeface="宋体" panose="02010600030101010101" pitchFamily="2" charset="-122"/>
                        </a:rPr>
                        <a:t>构件主要受力部位有孔洞</a:t>
                      </a:r>
                      <a:r>
                        <a:rPr lang="zh-CN" altLang="en-US" sz="2000">
                          <a:solidFill>
                            <a:schemeClr val="tx1"/>
                          </a:solidFill>
                          <a:ea typeface="宋体" panose="02010600030101010101" pitchFamily="2" charset="-122"/>
                        </a:rPr>
                        <a:t> </a:t>
                      </a:r>
                      <a:endParaRPr lang="zh-CN" altLang="en-US" sz="200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zh-CN" altLang="en-US" sz="2000">
                          <a:solidFill>
                            <a:schemeClr val="tx1"/>
                          </a:solidFill>
                          <a:latin typeface="宋体" panose="02010600030101010101" pitchFamily="2" charset="-122"/>
                          <a:ea typeface="宋体" panose="02010600030101010101" pitchFamily="2" charset="-122"/>
                        </a:rPr>
                        <a:t>其他部位有少量孔洞</a:t>
                      </a:r>
                      <a:r>
                        <a:rPr lang="zh-CN" altLang="en-US" sz="2000">
                          <a:solidFill>
                            <a:schemeClr val="tx1"/>
                          </a:solidFill>
                          <a:ea typeface="宋体" panose="02010600030101010101" pitchFamily="2" charset="-122"/>
                        </a:rPr>
                        <a:t> </a:t>
                      </a:r>
                      <a:endParaRPr lang="zh-CN" altLang="en-US" sz="200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828675">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zh-CN" altLang="en-US" sz="2000">
                          <a:solidFill>
                            <a:schemeClr val="tx1"/>
                          </a:solidFill>
                          <a:latin typeface="宋体" panose="02010600030101010101" pitchFamily="2" charset="-122"/>
                          <a:ea typeface="宋体" panose="02010600030101010101" pitchFamily="2" charset="-122"/>
                        </a:rPr>
                        <a:t>夹渣</a:t>
                      </a:r>
                      <a:r>
                        <a:rPr lang="zh-CN" altLang="en-US" sz="2000">
                          <a:solidFill>
                            <a:schemeClr val="tx1"/>
                          </a:solidFill>
                          <a:ea typeface="宋体" panose="02010600030101010101" pitchFamily="2" charset="-122"/>
                        </a:rPr>
                        <a:t> </a:t>
                      </a:r>
                      <a:endParaRPr lang="zh-CN" altLang="en-US" sz="2000">
                        <a:solidFill>
                          <a:schemeClr val="tx1"/>
                        </a:solidFill>
                        <a:ea typeface="宋体" panose="02010600030101010101" pitchFamily="2" charset="-122"/>
                      </a:endParaRPr>
                    </a:p>
                  </a:txBody>
                  <a:tcPr vert="horz"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zh-CN" altLang="en-US" sz="2000">
                          <a:solidFill>
                            <a:schemeClr val="tx1"/>
                          </a:solidFill>
                          <a:latin typeface="宋体" panose="02010600030101010101" pitchFamily="2" charset="-122"/>
                          <a:ea typeface="宋体" panose="02010600030101010101" pitchFamily="2" charset="-122"/>
                        </a:rPr>
                        <a:t>混凝土中夹有杂物且深度超过保护层厚度</a:t>
                      </a:r>
                      <a:r>
                        <a:rPr lang="zh-CN" altLang="en-US" sz="2000">
                          <a:solidFill>
                            <a:schemeClr val="tx1"/>
                          </a:solidFill>
                          <a:ea typeface="宋体" panose="02010600030101010101" pitchFamily="2" charset="-122"/>
                        </a:rPr>
                        <a:t> </a:t>
                      </a:r>
                      <a:endParaRPr lang="zh-CN" altLang="en-US" sz="200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zh-CN" altLang="en-US" sz="2000">
                          <a:solidFill>
                            <a:schemeClr val="tx1"/>
                          </a:solidFill>
                          <a:latin typeface="宋体" panose="02010600030101010101" pitchFamily="2" charset="-122"/>
                          <a:ea typeface="宋体" panose="02010600030101010101" pitchFamily="2" charset="-122"/>
                        </a:rPr>
                        <a:t>构件主要受力部位有夹渣</a:t>
                      </a:r>
                      <a:r>
                        <a:rPr lang="zh-CN" altLang="en-US" sz="2000">
                          <a:solidFill>
                            <a:schemeClr val="tx1"/>
                          </a:solidFill>
                          <a:ea typeface="宋体" panose="02010600030101010101" pitchFamily="2" charset="-122"/>
                        </a:rPr>
                        <a:t> </a:t>
                      </a:r>
                      <a:endParaRPr lang="zh-CN" altLang="en-US" sz="200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zh-CN" altLang="en-US" sz="2000">
                          <a:solidFill>
                            <a:schemeClr val="tx1"/>
                          </a:solidFill>
                          <a:latin typeface="宋体" panose="02010600030101010101" pitchFamily="2" charset="-122"/>
                          <a:ea typeface="宋体" panose="02010600030101010101" pitchFamily="2" charset="-122"/>
                        </a:rPr>
                        <a:t>其他部位有少量夹渣</a:t>
                      </a:r>
                      <a:r>
                        <a:rPr lang="zh-CN" altLang="en-US" sz="2000">
                          <a:solidFill>
                            <a:schemeClr val="tx1"/>
                          </a:solidFill>
                          <a:ea typeface="宋体" panose="02010600030101010101" pitchFamily="2" charset="-122"/>
                        </a:rPr>
                        <a:t> </a:t>
                      </a:r>
                      <a:endParaRPr lang="zh-CN" altLang="en-US" sz="200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828675">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zh-CN" altLang="en-US" sz="2000">
                          <a:solidFill>
                            <a:schemeClr val="tx1"/>
                          </a:solidFill>
                          <a:latin typeface="宋体" panose="02010600030101010101" pitchFamily="2" charset="-122"/>
                          <a:ea typeface="宋体" panose="02010600030101010101" pitchFamily="2" charset="-122"/>
                        </a:rPr>
                        <a:t>疏松</a:t>
                      </a:r>
                      <a:r>
                        <a:rPr lang="zh-CN" altLang="en-US" sz="2000">
                          <a:solidFill>
                            <a:schemeClr val="tx1"/>
                          </a:solidFill>
                          <a:ea typeface="宋体" panose="02010600030101010101" pitchFamily="2" charset="-122"/>
                        </a:rPr>
                        <a:t> </a:t>
                      </a:r>
                      <a:endParaRPr lang="zh-CN" altLang="en-US" sz="2000">
                        <a:solidFill>
                          <a:schemeClr val="tx1"/>
                        </a:solidFill>
                        <a:ea typeface="宋体" panose="02010600030101010101" pitchFamily="2" charset="-122"/>
                      </a:endParaRPr>
                    </a:p>
                  </a:txBody>
                  <a:tcPr vert="horz"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zh-CN" altLang="en-US" sz="2000">
                          <a:solidFill>
                            <a:schemeClr val="tx1"/>
                          </a:solidFill>
                          <a:latin typeface="宋体" panose="02010600030101010101" pitchFamily="2" charset="-122"/>
                          <a:ea typeface="宋体" panose="02010600030101010101" pitchFamily="2" charset="-122"/>
                        </a:rPr>
                        <a:t>混凝土中局部不密实</a:t>
                      </a:r>
                      <a:r>
                        <a:rPr lang="zh-CN" altLang="en-US" sz="2000">
                          <a:solidFill>
                            <a:schemeClr val="tx1"/>
                          </a:solidFill>
                          <a:ea typeface="宋体" panose="02010600030101010101" pitchFamily="2" charset="-122"/>
                        </a:rPr>
                        <a:t> </a:t>
                      </a:r>
                      <a:endParaRPr lang="zh-CN" altLang="en-US" sz="200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zh-CN" altLang="en-US" sz="2000">
                          <a:solidFill>
                            <a:schemeClr val="tx1"/>
                          </a:solidFill>
                          <a:latin typeface="宋体" panose="02010600030101010101" pitchFamily="2" charset="-122"/>
                          <a:ea typeface="宋体" panose="02010600030101010101" pitchFamily="2" charset="-122"/>
                        </a:rPr>
                        <a:t>构件主要受力部位有疏松</a:t>
                      </a:r>
                      <a:r>
                        <a:rPr lang="zh-CN" altLang="en-US" sz="2000">
                          <a:solidFill>
                            <a:schemeClr val="tx1"/>
                          </a:solidFill>
                          <a:ea typeface="宋体" panose="02010600030101010101" pitchFamily="2" charset="-122"/>
                        </a:rPr>
                        <a:t> </a:t>
                      </a:r>
                      <a:endParaRPr lang="zh-CN" altLang="en-US" sz="200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just">
                        <a:spcBef>
                          <a:spcPct val="0"/>
                        </a:spcBef>
                        <a:buNone/>
                      </a:pPr>
                      <a:r>
                        <a:rPr lang="zh-CN" altLang="en-US" sz="2000">
                          <a:solidFill>
                            <a:schemeClr val="tx1"/>
                          </a:solidFill>
                          <a:latin typeface="宋体" panose="02010600030101010101" pitchFamily="2" charset="-122"/>
                          <a:ea typeface="宋体" panose="02010600030101010101" pitchFamily="2" charset="-122"/>
                        </a:rPr>
                        <a:t>其他部位有少量疏松</a:t>
                      </a:r>
                      <a:r>
                        <a:rPr lang="zh-CN" altLang="en-US" sz="2000">
                          <a:solidFill>
                            <a:schemeClr val="tx1"/>
                          </a:solidFill>
                          <a:ea typeface="宋体" panose="02010600030101010101" pitchFamily="2" charset="-122"/>
                        </a:rPr>
                        <a:t> </a:t>
                      </a:r>
                      <a:endParaRPr lang="zh-CN" altLang="en-US" sz="200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advTm="11100">
    <p:random/>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87394" name="表格 187393"/>
          <p:cNvGraphicFramePr/>
          <p:nvPr/>
        </p:nvGraphicFramePr>
        <p:xfrm>
          <a:off x="468313" y="1052513"/>
          <a:ext cx="8380413" cy="5943600"/>
        </p:xfrm>
        <a:graphic>
          <a:graphicData uri="http://schemas.openxmlformats.org/drawingml/2006/table">
            <a:tbl>
              <a:tblPr/>
              <a:tblGrid>
                <a:gridCol w="1028700"/>
                <a:gridCol w="2646363"/>
                <a:gridCol w="2646362"/>
                <a:gridCol w="2058988"/>
              </a:tblGrid>
              <a:tr h="442913">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zh-CN" altLang="en-US" sz="2000">
                          <a:solidFill>
                            <a:schemeClr val="tx1"/>
                          </a:solidFill>
                          <a:latin typeface="宋体" panose="02010600030101010101" pitchFamily="2" charset="-122"/>
                          <a:ea typeface="宋体" panose="02010600030101010101" pitchFamily="2" charset="-122"/>
                        </a:rPr>
                        <a:t>名称</a:t>
                      </a:r>
                      <a:r>
                        <a:rPr lang="zh-CN" altLang="en-US" sz="2000">
                          <a:solidFill>
                            <a:schemeClr val="tx1"/>
                          </a:solidFill>
                          <a:ea typeface="宋体" panose="02010600030101010101" pitchFamily="2" charset="-122"/>
                        </a:rPr>
                        <a:t> </a:t>
                      </a:r>
                      <a:endParaRPr lang="zh-CN" altLang="en-US" sz="2000">
                        <a:solidFill>
                          <a:schemeClr val="tx1"/>
                        </a:solidFill>
                        <a:ea typeface="宋体" panose="02010600030101010101" pitchFamily="2" charset="-122"/>
                      </a:endParaRPr>
                    </a:p>
                  </a:txBody>
                  <a:tcPr vert="horz"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zh-CN" altLang="en-US" sz="2000">
                          <a:solidFill>
                            <a:schemeClr val="tx1"/>
                          </a:solidFill>
                          <a:latin typeface="宋体" panose="02010600030101010101" pitchFamily="2" charset="-122"/>
                          <a:ea typeface="宋体" panose="02010600030101010101" pitchFamily="2" charset="-122"/>
                        </a:rPr>
                        <a:t>现象</a:t>
                      </a:r>
                      <a:r>
                        <a:rPr lang="zh-CN" altLang="en-US" sz="2000">
                          <a:solidFill>
                            <a:schemeClr val="tx1"/>
                          </a:solidFill>
                          <a:ea typeface="宋体" panose="02010600030101010101" pitchFamily="2" charset="-122"/>
                        </a:rPr>
                        <a:t> </a:t>
                      </a:r>
                      <a:endParaRPr lang="zh-CN" altLang="en-US" sz="200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zh-CN" altLang="en-US" sz="2000">
                          <a:solidFill>
                            <a:schemeClr val="tx1"/>
                          </a:solidFill>
                          <a:latin typeface="宋体" panose="02010600030101010101" pitchFamily="2" charset="-122"/>
                          <a:ea typeface="宋体" panose="02010600030101010101" pitchFamily="2" charset="-122"/>
                        </a:rPr>
                        <a:t>严重缺陷</a:t>
                      </a:r>
                      <a:r>
                        <a:rPr lang="zh-CN" altLang="en-US" sz="2000">
                          <a:solidFill>
                            <a:schemeClr val="tx1"/>
                          </a:solidFill>
                          <a:ea typeface="宋体" panose="02010600030101010101" pitchFamily="2" charset="-122"/>
                        </a:rPr>
                        <a:t> </a:t>
                      </a:r>
                      <a:endParaRPr lang="zh-CN" altLang="en-US" sz="200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zh-CN" altLang="en-US" sz="2000">
                          <a:solidFill>
                            <a:schemeClr val="tx1"/>
                          </a:solidFill>
                          <a:latin typeface="宋体" panose="02010600030101010101" pitchFamily="2" charset="-122"/>
                          <a:ea typeface="宋体" panose="02010600030101010101" pitchFamily="2" charset="-122"/>
                        </a:rPr>
                        <a:t>一般缺陷</a:t>
                      </a:r>
                      <a:r>
                        <a:rPr lang="zh-CN" altLang="en-US" sz="2000">
                          <a:solidFill>
                            <a:schemeClr val="tx1"/>
                          </a:solidFill>
                          <a:ea typeface="宋体" panose="02010600030101010101" pitchFamily="2" charset="-122"/>
                        </a:rPr>
                        <a:t> </a:t>
                      </a:r>
                      <a:endParaRPr lang="zh-CN" altLang="en-US" sz="200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82637">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zh-CN" altLang="en-US" sz="2000">
                          <a:solidFill>
                            <a:schemeClr val="tx1"/>
                          </a:solidFill>
                          <a:latin typeface="宋体" panose="02010600030101010101" pitchFamily="2" charset="-122"/>
                          <a:ea typeface="宋体" panose="02010600030101010101" pitchFamily="2" charset="-122"/>
                        </a:rPr>
                        <a:t>裂缝</a:t>
                      </a:r>
                      <a:r>
                        <a:rPr lang="zh-CN" altLang="en-US" sz="2000">
                          <a:solidFill>
                            <a:schemeClr val="tx1"/>
                          </a:solidFill>
                          <a:ea typeface="宋体" panose="02010600030101010101" pitchFamily="2" charset="-122"/>
                        </a:rPr>
                        <a:t> </a:t>
                      </a:r>
                      <a:endParaRPr lang="zh-CN" altLang="en-US" sz="2000">
                        <a:solidFill>
                          <a:schemeClr val="tx1"/>
                        </a:solidFill>
                        <a:ea typeface="宋体" panose="02010600030101010101" pitchFamily="2" charset="-122"/>
                      </a:endParaRPr>
                    </a:p>
                  </a:txBody>
                  <a:tcPr vert="horz"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zh-CN" altLang="en-US" sz="2000">
                          <a:solidFill>
                            <a:schemeClr val="tx1"/>
                          </a:solidFill>
                          <a:latin typeface="宋体" panose="02010600030101010101" pitchFamily="2" charset="-122"/>
                          <a:ea typeface="宋体" panose="02010600030101010101" pitchFamily="2" charset="-122"/>
                        </a:rPr>
                        <a:t>缝隙从混凝土表面延伸至混凝土内部</a:t>
                      </a:r>
                      <a:r>
                        <a:rPr lang="zh-CN" altLang="en-US" sz="2000">
                          <a:solidFill>
                            <a:schemeClr val="tx1"/>
                          </a:solidFill>
                          <a:ea typeface="宋体" panose="02010600030101010101" pitchFamily="2" charset="-122"/>
                        </a:rPr>
                        <a:t> </a:t>
                      </a:r>
                      <a:endParaRPr lang="zh-CN" altLang="en-US" sz="200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zh-CN" altLang="en-US" sz="2000">
                          <a:solidFill>
                            <a:schemeClr val="tx1"/>
                          </a:solidFill>
                          <a:latin typeface="宋体" panose="02010600030101010101" pitchFamily="2" charset="-122"/>
                          <a:ea typeface="宋体" panose="02010600030101010101" pitchFamily="2" charset="-122"/>
                        </a:rPr>
                        <a:t>构件主要受力部位有影响结构性能</a:t>
                      </a:r>
                      <a:r>
                        <a:rPr lang="zh-CN" altLang="en-US" sz="2000">
                          <a:solidFill>
                            <a:schemeClr val="tx1"/>
                          </a:solidFill>
                          <a:ea typeface="宋体" panose="02010600030101010101" pitchFamily="2" charset="-122"/>
                        </a:rPr>
                        <a:t> </a:t>
                      </a:r>
                      <a:endParaRPr lang="zh-CN" altLang="en-US" sz="200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zh-CN" altLang="en-US" sz="2000">
                          <a:solidFill>
                            <a:schemeClr val="tx1"/>
                          </a:solidFill>
                          <a:latin typeface="宋体" panose="02010600030101010101" pitchFamily="2" charset="-122"/>
                          <a:ea typeface="宋体" panose="02010600030101010101" pitchFamily="2" charset="-122"/>
                        </a:rPr>
                        <a:t>其他部位有少量不影响结构性能</a:t>
                      </a:r>
                      <a:endParaRPr lang="zh-CN" altLang="en-US" sz="200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123950">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zh-CN" altLang="en-US" sz="2000">
                          <a:solidFill>
                            <a:schemeClr val="tx1"/>
                          </a:solidFill>
                          <a:latin typeface="宋体" panose="02010600030101010101" pitchFamily="2" charset="-122"/>
                          <a:ea typeface="宋体" panose="02010600030101010101" pitchFamily="2" charset="-122"/>
                        </a:rPr>
                        <a:t>连接部位缺陷</a:t>
                      </a:r>
                      <a:r>
                        <a:rPr lang="zh-CN" altLang="en-US" sz="2000">
                          <a:solidFill>
                            <a:schemeClr val="tx1"/>
                          </a:solidFill>
                          <a:ea typeface="宋体" panose="02010600030101010101" pitchFamily="2" charset="-122"/>
                        </a:rPr>
                        <a:t> </a:t>
                      </a:r>
                      <a:endParaRPr lang="zh-CN" altLang="en-US" sz="2000">
                        <a:solidFill>
                          <a:schemeClr val="tx1"/>
                        </a:solidFill>
                        <a:ea typeface="宋体" panose="02010600030101010101" pitchFamily="2" charset="-122"/>
                      </a:endParaRPr>
                    </a:p>
                  </a:txBody>
                  <a:tcPr vert="horz"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zh-CN" altLang="en-US" sz="2000">
                          <a:solidFill>
                            <a:schemeClr val="tx1"/>
                          </a:solidFill>
                          <a:latin typeface="宋体" panose="02010600030101010101" pitchFamily="2" charset="-122"/>
                          <a:ea typeface="宋体" panose="02010600030101010101" pitchFamily="2" charset="-122"/>
                        </a:rPr>
                        <a:t>构件连接处混凝土缺陷及连接钢筋、连接件松动</a:t>
                      </a:r>
                      <a:r>
                        <a:rPr lang="zh-CN" altLang="en-US" sz="2000">
                          <a:solidFill>
                            <a:schemeClr val="tx1"/>
                          </a:solidFill>
                          <a:ea typeface="宋体" panose="02010600030101010101" pitchFamily="2" charset="-122"/>
                        </a:rPr>
                        <a:t> </a:t>
                      </a:r>
                      <a:endParaRPr lang="zh-CN" altLang="en-US" sz="200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just">
                        <a:spcBef>
                          <a:spcPct val="0"/>
                        </a:spcBef>
                        <a:buNone/>
                      </a:pPr>
                      <a:r>
                        <a:rPr lang="zh-CN" altLang="en-US" sz="2000">
                          <a:solidFill>
                            <a:schemeClr val="tx1"/>
                          </a:solidFill>
                          <a:latin typeface="宋体" panose="02010600030101010101" pitchFamily="2" charset="-122"/>
                          <a:ea typeface="宋体" panose="02010600030101010101" pitchFamily="2" charset="-122"/>
                        </a:rPr>
                        <a:t>连接部位有影响结构传力性能的缺陷</a:t>
                      </a:r>
                      <a:r>
                        <a:rPr lang="zh-CN" altLang="en-US" sz="2000">
                          <a:solidFill>
                            <a:schemeClr val="tx1"/>
                          </a:solidFill>
                          <a:ea typeface="宋体" panose="02010600030101010101" pitchFamily="2" charset="-122"/>
                        </a:rPr>
                        <a:t> </a:t>
                      </a:r>
                      <a:endParaRPr lang="zh-CN" altLang="en-US" sz="200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zh-CN" altLang="en-US" sz="2000">
                          <a:solidFill>
                            <a:schemeClr val="tx1"/>
                          </a:solidFill>
                          <a:latin typeface="宋体" panose="02010600030101010101" pitchFamily="2" charset="-122"/>
                          <a:ea typeface="宋体" panose="02010600030101010101" pitchFamily="2" charset="-122"/>
                        </a:rPr>
                        <a:t>基本不影响结构传力性能的缺陷</a:t>
                      </a:r>
                      <a:r>
                        <a:rPr lang="zh-CN" altLang="en-US" sz="2000">
                          <a:solidFill>
                            <a:schemeClr val="tx1"/>
                          </a:solidFill>
                          <a:ea typeface="宋体" panose="02010600030101010101" pitchFamily="2" charset="-122"/>
                        </a:rPr>
                        <a:t> </a:t>
                      </a:r>
                      <a:endParaRPr lang="zh-CN" altLang="en-US" sz="200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006475">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zh-CN" altLang="en-US" sz="2000">
                          <a:solidFill>
                            <a:schemeClr val="tx1"/>
                          </a:solidFill>
                          <a:latin typeface="宋体" panose="02010600030101010101" pitchFamily="2" charset="-122"/>
                          <a:ea typeface="宋体" panose="02010600030101010101" pitchFamily="2" charset="-122"/>
                        </a:rPr>
                        <a:t>外形缺陷</a:t>
                      </a:r>
                      <a:r>
                        <a:rPr lang="zh-CN" altLang="en-US" sz="2000">
                          <a:solidFill>
                            <a:schemeClr val="tx1"/>
                          </a:solidFill>
                          <a:ea typeface="宋体" panose="02010600030101010101" pitchFamily="2" charset="-122"/>
                        </a:rPr>
                        <a:t> </a:t>
                      </a:r>
                      <a:endParaRPr lang="zh-CN" altLang="en-US" sz="2000">
                        <a:solidFill>
                          <a:schemeClr val="tx1"/>
                        </a:solidFill>
                        <a:ea typeface="宋体" panose="02010600030101010101" pitchFamily="2" charset="-122"/>
                      </a:endParaRPr>
                    </a:p>
                  </a:txBody>
                  <a:tcPr vert="horz"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zh-CN" altLang="en-US" sz="2000">
                          <a:solidFill>
                            <a:schemeClr val="tx1"/>
                          </a:solidFill>
                          <a:latin typeface="宋体" panose="02010600030101010101" pitchFamily="2" charset="-122"/>
                          <a:ea typeface="宋体" panose="02010600030101010101" pitchFamily="2" charset="-122"/>
                        </a:rPr>
                        <a:t>缺棱掉角、棱角不直、翘曲不平、飞边凸肋等</a:t>
                      </a:r>
                      <a:r>
                        <a:rPr lang="zh-CN" altLang="en-US" sz="2000">
                          <a:solidFill>
                            <a:schemeClr val="tx1"/>
                          </a:solidFill>
                          <a:ea typeface="宋体" panose="02010600030101010101" pitchFamily="2" charset="-122"/>
                        </a:rPr>
                        <a:t> </a:t>
                      </a:r>
                      <a:endParaRPr lang="zh-CN" altLang="en-US" sz="200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zh-CN" altLang="en-US" sz="2000">
                          <a:solidFill>
                            <a:schemeClr val="tx1"/>
                          </a:solidFill>
                          <a:latin typeface="宋体" panose="02010600030101010101" pitchFamily="2" charset="-122"/>
                          <a:ea typeface="宋体" panose="02010600030101010101" pitchFamily="2" charset="-122"/>
                        </a:rPr>
                        <a:t>清水混凝土构件有影响使用功能 </a:t>
                      </a:r>
                      <a:r>
                        <a:rPr lang="zh-CN" altLang="en-US" sz="2000">
                          <a:solidFill>
                            <a:schemeClr val="tx1"/>
                          </a:solidFill>
                          <a:ea typeface="宋体" panose="02010600030101010101" pitchFamily="2" charset="-122"/>
                        </a:rPr>
                        <a:t> </a:t>
                      </a:r>
                      <a:endParaRPr lang="zh-CN" altLang="en-US" sz="200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zh-CN" altLang="en-US" sz="2000">
                          <a:solidFill>
                            <a:schemeClr val="tx1"/>
                          </a:solidFill>
                          <a:latin typeface="宋体" panose="02010600030101010101" pitchFamily="2" charset="-122"/>
                          <a:ea typeface="宋体" panose="02010600030101010101" pitchFamily="2" charset="-122"/>
                        </a:rPr>
                        <a:t>有不影响使用功能的外形缺陷</a:t>
                      </a:r>
                      <a:r>
                        <a:rPr lang="zh-CN" altLang="en-US" sz="2000">
                          <a:solidFill>
                            <a:schemeClr val="tx1"/>
                          </a:solidFill>
                          <a:ea typeface="宋体" panose="02010600030101010101" pitchFamily="2" charset="-122"/>
                        </a:rPr>
                        <a:t> </a:t>
                      </a:r>
                      <a:endParaRPr lang="zh-CN" altLang="en-US" sz="200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123950">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zh-CN" altLang="en-US" sz="2000">
                          <a:solidFill>
                            <a:schemeClr val="tx1"/>
                          </a:solidFill>
                          <a:latin typeface="宋体" panose="02010600030101010101" pitchFamily="2" charset="-122"/>
                          <a:ea typeface="宋体" panose="02010600030101010101" pitchFamily="2" charset="-122"/>
                        </a:rPr>
                        <a:t>外表缺陷</a:t>
                      </a:r>
                      <a:r>
                        <a:rPr lang="zh-CN" altLang="en-US" sz="2000">
                          <a:solidFill>
                            <a:schemeClr val="tx1"/>
                          </a:solidFill>
                          <a:ea typeface="宋体" panose="02010600030101010101" pitchFamily="2" charset="-122"/>
                        </a:rPr>
                        <a:t> </a:t>
                      </a:r>
                      <a:endParaRPr lang="zh-CN" altLang="en-US" sz="2000">
                        <a:solidFill>
                          <a:schemeClr val="tx1"/>
                        </a:solidFill>
                        <a:ea typeface="宋体" panose="02010600030101010101" pitchFamily="2" charset="-122"/>
                      </a:endParaRPr>
                    </a:p>
                  </a:txBody>
                  <a:tcPr vert="horz"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zh-CN" altLang="en-US" sz="2000">
                          <a:solidFill>
                            <a:schemeClr val="tx1"/>
                          </a:solidFill>
                          <a:latin typeface="宋体" panose="02010600030101010101" pitchFamily="2" charset="-122"/>
                          <a:ea typeface="宋体" panose="02010600030101010101" pitchFamily="2" charset="-122"/>
                        </a:rPr>
                        <a:t>构件表面麻面、掉皮、起砂、沾污等</a:t>
                      </a:r>
                      <a:r>
                        <a:rPr lang="zh-CN" altLang="en-US" sz="2000">
                          <a:solidFill>
                            <a:schemeClr val="tx1"/>
                          </a:solidFill>
                          <a:ea typeface="宋体" panose="02010600030101010101" pitchFamily="2" charset="-122"/>
                        </a:rPr>
                        <a:t> </a:t>
                      </a:r>
                      <a:endParaRPr lang="zh-CN" altLang="en-US" sz="200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just">
                        <a:spcBef>
                          <a:spcPct val="0"/>
                        </a:spcBef>
                        <a:buNone/>
                      </a:pPr>
                      <a:r>
                        <a:rPr lang="zh-CN" altLang="en-US" sz="2000">
                          <a:solidFill>
                            <a:schemeClr val="tx1"/>
                          </a:solidFill>
                          <a:latin typeface="宋体" panose="02010600030101010101" pitchFamily="2" charset="-122"/>
                          <a:ea typeface="宋体" panose="02010600030101010101" pitchFamily="2" charset="-122"/>
                        </a:rPr>
                        <a:t>具有重要装饰效果的清水混凝土构件有外表缺陷</a:t>
                      </a:r>
                      <a:r>
                        <a:rPr lang="zh-CN" altLang="en-US" sz="2000">
                          <a:solidFill>
                            <a:schemeClr val="tx1"/>
                          </a:solidFill>
                          <a:ea typeface="宋体" panose="02010600030101010101" pitchFamily="2" charset="-122"/>
                        </a:rPr>
                        <a:t> </a:t>
                      </a:r>
                      <a:endParaRPr lang="zh-CN" altLang="en-US" sz="200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50000"/>
                        </a:lnSpc>
                        <a:spcBef>
                          <a:spcPct val="20000"/>
                        </a:spcBef>
                        <a:spcAft>
                          <a:spcPct val="0"/>
                        </a:spcAft>
                        <a:buClr>
                          <a:srgbClr val="FFFF66"/>
                        </a:buClr>
                        <a:buSzPct val="120000"/>
                        <a:buFont typeface="Wingdings" panose="05000000000000000000" pitchFamily="2" charset="2"/>
                        <a:buChar char="§"/>
                        <a:defRPr sz="2400" b="0" i="0" u="none" kern="1200" baseline="0">
                          <a:solidFill>
                            <a:srgbClr val="00FF00"/>
                          </a:solidFill>
                          <a:latin typeface="Arial" panose="020B0604020202020204" pitchFamily="34" charset="0"/>
                          <a:ea typeface="楷体_GB2312" pitchFamily="1" charset="-122"/>
                        </a:defRPr>
                      </a:lvl1pPr>
                      <a:lvl2pPr marL="742950" lvl="1" indent="-285750">
                        <a:buClr>
                          <a:srgbClr val="FF3300"/>
                        </a:buClr>
                        <a:defRPr sz="2000" kern="1200">
                          <a:solidFill>
                            <a:schemeClr val="tx1"/>
                          </a:solidFill>
                        </a:defRPr>
                      </a:lvl2pPr>
                      <a:lvl3pPr marL="1143000" lvl="2" indent="-228600">
                        <a:buClr>
                          <a:srgbClr val="FF66FF"/>
                        </a:buClr>
                        <a:defRPr sz="1600" kern="1200"/>
                      </a:lvl3pPr>
                      <a:lvl4pPr marL="1600200" lvl="3" indent="-228600">
                        <a:buClr>
                          <a:schemeClr val="accent1"/>
                        </a:buClr>
                        <a:defRPr sz="1800" kern="1200"/>
                      </a:lvl4pPr>
                      <a:lvl5pPr marL="2057400" lvl="4" indent="-228600">
                        <a:buClr>
                          <a:schemeClr val="accent2"/>
                        </a:buClr>
                        <a:defRPr sz="1800" kern="1200"/>
                      </a:lvl5pPr>
                    </a:lstStyle>
                    <a:p>
                      <a:pPr marL="0" lvl="0" indent="0" algn="ctr">
                        <a:spcBef>
                          <a:spcPct val="0"/>
                        </a:spcBef>
                        <a:buNone/>
                      </a:pPr>
                      <a:r>
                        <a:rPr lang="zh-CN" altLang="en-US" sz="2000">
                          <a:solidFill>
                            <a:schemeClr val="tx1"/>
                          </a:solidFill>
                          <a:latin typeface="宋体" panose="02010600030101010101" pitchFamily="2" charset="-122"/>
                          <a:ea typeface="宋体" panose="02010600030101010101" pitchFamily="2" charset="-122"/>
                        </a:rPr>
                        <a:t>其他有不影响使用功能的外表缺陷</a:t>
                      </a:r>
                      <a:r>
                        <a:rPr lang="zh-CN" altLang="en-US" sz="2000">
                          <a:solidFill>
                            <a:schemeClr val="tx1"/>
                          </a:solidFill>
                          <a:ea typeface="宋体" panose="02010600030101010101" pitchFamily="2" charset="-122"/>
                        </a:rPr>
                        <a:t> </a:t>
                      </a:r>
                      <a:endParaRPr lang="zh-CN" altLang="en-US" sz="2000">
                        <a:solidFill>
                          <a:schemeClr val="tx1"/>
                        </a:solidFill>
                        <a:ea typeface="宋体" panose="02010600030101010101" pitchFamily="2" charset="-122"/>
                      </a:endParaRPr>
                    </a:p>
                  </a:txBody>
                  <a:tcPr vert="horz"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pic>
        <p:nvPicPr>
          <p:cNvPr id="69665" name="图片 187425" descr="返回">
            <a:hlinkClick r:id="rId1" action="ppaction://hlinksldjump"/>
          </p:cNvPr>
          <p:cNvPicPr>
            <a:picLocks noChangeAspect="1"/>
          </p:cNvPicPr>
          <p:nvPr/>
        </p:nvPicPr>
        <p:blipFill>
          <a:blip r:embed="rId2"/>
          <a:stretch>
            <a:fillRect/>
          </a:stretch>
        </p:blipFill>
        <p:spPr>
          <a:xfrm>
            <a:off x="8101013" y="6324600"/>
            <a:ext cx="506412" cy="533400"/>
          </a:xfrm>
          <a:prstGeom prst="rect">
            <a:avLst/>
          </a:prstGeom>
          <a:noFill/>
          <a:ln w="15875" cap="flat" cmpd="sng">
            <a:solidFill>
              <a:srgbClr val="FF00FF"/>
            </a:solidFill>
            <a:prstDash val="solid"/>
            <a:miter/>
            <a:headEnd type="none" w="med" len="med"/>
            <a:tailEnd type="none" w="med" len="med"/>
          </a:ln>
        </p:spPr>
      </p:pic>
    </p:spTree>
  </p:cSld>
  <p:clrMapOvr>
    <a:masterClrMapping/>
  </p:clrMapOvr>
  <p:transition advTm="11100">
    <p:random/>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7" name="矩形 188417"/>
          <p:cNvSpPr/>
          <p:nvPr/>
        </p:nvSpPr>
        <p:spPr>
          <a:xfrm>
            <a:off x="468313" y="260350"/>
            <a:ext cx="8064500" cy="5689600"/>
          </a:xfrm>
          <a:prstGeom prst="rect">
            <a:avLst/>
          </a:prstGeom>
          <a:noFill/>
          <a:ln w="9525">
            <a:noFill/>
          </a:ln>
        </p:spPr>
        <p:txBody>
          <a:bodyPr anchor="t"/>
          <a:p>
            <a:pPr marL="285750" lvl="0" indent="-285750" algn="just">
              <a:lnSpc>
                <a:spcPct val="140000"/>
              </a:lnSpc>
              <a:spcBef>
                <a:spcPct val="5000"/>
              </a:spcBef>
              <a:buClr>
                <a:srgbClr val="FFFF66"/>
              </a:buClr>
              <a:buSzPct val="120000"/>
              <a:buFont typeface="Wingdings" panose="05000000000000000000" pitchFamily="2" charset="2"/>
              <a:buChar char="§"/>
            </a:pPr>
            <a:r>
              <a:rPr lang="zh-CN" altLang="en-US" sz="2400" b="0" baseline="0" dirty="0">
                <a:solidFill>
                  <a:schemeClr val="tx1"/>
                </a:solidFill>
                <a:latin typeface="宋体" panose="02010600030101010101" pitchFamily="2" charset="-122"/>
                <a:ea typeface="Courier New" panose="02070309020205020404" pitchFamily="49" charset="0"/>
              </a:rPr>
              <a:t>混凝土质量缺陷产生的原因主要如下：</a:t>
            </a:r>
            <a:endParaRPr lang="zh-CN" altLang="en-US" sz="2400" b="0" baseline="0" dirty="0">
              <a:solidFill>
                <a:schemeClr val="tx1"/>
              </a:solidFill>
              <a:latin typeface="宋体" panose="02010600030101010101" pitchFamily="2" charset="-122"/>
              <a:ea typeface="Courier New" panose="02070309020205020404" pitchFamily="49" charset="0"/>
            </a:endParaRPr>
          </a:p>
          <a:p>
            <a:pPr marL="762000" lvl="1" indent="-285750" algn="just">
              <a:lnSpc>
                <a:spcPct val="140000"/>
              </a:lnSpc>
              <a:spcBef>
                <a:spcPct val="5000"/>
              </a:spcBef>
              <a:buClr>
                <a:schemeClr val="folHlink"/>
              </a:buClr>
              <a:buSzPct val="80000"/>
              <a:buFont typeface="Wingdings" panose="05000000000000000000" pitchFamily="2" charset="2"/>
              <a:buChar char="v"/>
            </a:pPr>
            <a:r>
              <a:rPr lang="zh-CN" altLang="en-US" sz="2400" b="0" baseline="0" dirty="0">
                <a:solidFill>
                  <a:schemeClr val="tx2"/>
                </a:solidFill>
                <a:latin typeface="宋体" panose="02010600030101010101" pitchFamily="2" charset="-122"/>
                <a:ea typeface="Courier New" panose="02070309020205020404" pitchFamily="49" charset="0"/>
              </a:rPr>
              <a:t>蜂窝</a:t>
            </a:r>
            <a:r>
              <a:rPr lang="zh-CN" altLang="en-US" sz="2400" b="0" baseline="0" dirty="0">
                <a:solidFill>
                  <a:schemeClr val="tx1"/>
                </a:solidFill>
                <a:latin typeface="宋体" panose="02010600030101010101" pitchFamily="2" charset="-122"/>
                <a:ea typeface="Courier New" panose="02070309020205020404" pitchFamily="49" charset="0"/>
              </a:rPr>
              <a:t></a:t>
            </a:r>
            <a:endParaRPr lang="zh-CN" altLang="en-US" sz="2400" b="0" baseline="0" dirty="0">
              <a:solidFill>
                <a:schemeClr val="tx1"/>
              </a:solidFill>
              <a:latin typeface="宋体" panose="02010600030101010101" pitchFamily="2" charset="-122"/>
              <a:ea typeface="Courier New" panose="02070309020205020404" pitchFamily="49" charset="0"/>
            </a:endParaRPr>
          </a:p>
          <a:p>
            <a:pPr marL="762000" lvl="1" indent="-285750" algn="just">
              <a:lnSpc>
                <a:spcPct val="140000"/>
              </a:lnSpc>
              <a:spcBef>
                <a:spcPct val="5000"/>
              </a:spcBef>
              <a:buClr>
                <a:schemeClr val="folHlink"/>
              </a:buClr>
              <a:buSzPct val="80000"/>
              <a:buFont typeface="Wingdings" panose="05000000000000000000" pitchFamily="2" charset="2"/>
              <a:buNone/>
            </a:pPr>
            <a:r>
              <a:rPr lang="zh-CN" altLang="en-US" sz="2400" b="0" baseline="0" dirty="0">
                <a:solidFill>
                  <a:schemeClr val="tx1"/>
                </a:solidFill>
                <a:latin typeface="宋体" panose="02010600030101010101" pitchFamily="2" charset="-122"/>
                <a:ea typeface="宋体" panose="02010600030101010101" pitchFamily="2" charset="-122"/>
              </a:rPr>
              <a:t>      </a:t>
            </a:r>
            <a:r>
              <a:rPr lang="zh-CN" altLang="en-US" sz="2400" b="0" baseline="0" dirty="0">
                <a:solidFill>
                  <a:schemeClr val="tx1"/>
                </a:solidFill>
                <a:latin typeface="宋体" panose="02010600030101010101" pitchFamily="2" charset="-122"/>
                <a:ea typeface="Courier New" panose="02070309020205020404" pitchFamily="49" charset="0"/>
              </a:rPr>
              <a:t>由于混凝土配合比不准确，浆少而石子多，或搅拌不均造成砂浆与石子分离，或浇筑方法不当，或振捣不足，以及模板严重漏浆。</a:t>
            </a:r>
            <a:endParaRPr lang="zh-CN" altLang="en-US" sz="2400" b="0" baseline="0" dirty="0">
              <a:solidFill>
                <a:schemeClr val="tx1"/>
              </a:solidFill>
              <a:latin typeface="宋体" panose="02010600030101010101" pitchFamily="2" charset="-122"/>
              <a:ea typeface="Courier New" panose="02070309020205020404" pitchFamily="49" charset="0"/>
            </a:endParaRPr>
          </a:p>
          <a:p>
            <a:pPr marL="762000" lvl="1" indent="-285750" algn="just">
              <a:lnSpc>
                <a:spcPct val="140000"/>
              </a:lnSpc>
              <a:spcBef>
                <a:spcPct val="5000"/>
              </a:spcBef>
              <a:buClr>
                <a:schemeClr val="folHlink"/>
              </a:buClr>
              <a:buSzPct val="80000"/>
              <a:buFont typeface="Wingdings" panose="05000000000000000000" pitchFamily="2" charset="2"/>
              <a:buChar char="v"/>
            </a:pPr>
            <a:r>
              <a:rPr lang="zh-CN" altLang="en-US" sz="2400" b="0" baseline="0" dirty="0">
                <a:solidFill>
                  <a:schemeClr val="tx2"/>
                </a:solidFill>
                <a:latin typeface="宋体" panose="02010600030101010101" pitchFamily="2" charset="-122"/>
                <a:ea typeface="Courier New" panose="02070309020205020404" pitchFamily="49" charset="0"/>
              </a:rPr>
              <a:t>麻面</a:t>
            </a:r>
            <a:r>
              <a:rPr lang="zh-CN" altLang="en-US" sz="2400" b="0" baseline="0" dirty="0">
                <a:solidFill>
                  <a:schemeClr val="tx1"/>
                </a:solidFill>
                <a:latin typeface="宋体" panose="02010600030101010101" pitchFamily="2" charset="-122"/>
                <a:ea typeface="Courier New" panose="02070309020205020404" pitchFamily="49" charset="0"/>
              </a:rPr>
              <a:t></a:t>
            </a:r>
            <a:endParaRPr lang="zh-CN" altLang="en-US" sz="2400" b="0" baseline="0" dirty="0">
              <a:solidFill>
                <a:schemeClr val="tx1"/>
              </a:solidFill>
              <a:latin typeface="宋体" panose="02010600030101010101" pitchFamily="2" charset="-122"/>
              <a:ea typeface="Courier New" panose="02070309020205020404" pitchFamily="49" charset="0"/>
            </a:endParaRPr>
          </a:p>
          <a:p>
            <a:pPr marL="762000" lvl="1" indent="-285750" algn="just">
              <a:lnSpc>
                <a:spcPct val="140000"/>
              </a:lnSpc>
              <a:spcBef>
                <a:spcPct val="5000"/>
              </a:spcBef>
              <a:buClr>
                <a:schemeClr val="folHlink"/>
              </a:buClr>
              <a:buSzPct val="80000"/>
              <a:buFont typeface="Wingdings" panose="05000000000000000000" pitchFamily="2" charset="2"/>
              <a:buNone/>
            </a:pPr>
            <a:r>
              <a:rPr lang="zh-CN" altLang="en-US" sz="2400" b="0" baseline="0" dirty="0">
                <a:solidFill>
                  <a:schemeClr val="tx1"/>
                </a:solidFill>
                <a:latin typeface="宋体" panose="02010600030101010101" pitchFamily="2" charset="-122"/>
                <a:ea typeface="宋体" panose="02010600030101010101" pitchFamily="2" charset="-122"/>
              </a:rPr>
              <a:t>      </a:t>
            </a:r>
            <a:r>
              <a:rPr lang="zh-CN" altLang="en-US" sz="2400" b="0" baseline="0" dirty="0">
                <a:solidFill>
                  <a:schemeClr val="tx1"/>
                </a:solidFill>
                <a:latin typeface="宋体" panose="02010600030101010101" pitchFamily="2" charset="-122"/>
                <a:ea typeface="Courier New" panose="02070309020205020404" pitchFamily="49" charset="0"/>
              </a:rPr>
              <a:t>模板表面粗糙不光滑，模板湿润不够，接缝不严密，振捣时发生漏浆。</a:t>
            </a:r>
            <a:endParaRPr lang="zh-CN" altLang="en-US" sz="2400" b="0" baseline="0" dirty="0">
              <a:solidFill>
                <a:schemeClr val="tx1"/>
              </a:solidFill>
              <a:latin typeface="宋体" panose="02010600030101010101" pitchFamily="2" charset="-122"/>
              <a:ea typeface="Courier New" panose="02070309020205020404" pitchFamily="49" charset="0"/>
            </a:endParaRPr>
          </a:p>
          <a:p>
            <a:pPr marL="762000" lvl="1" indent="-285750" algn="just">
              <a:lnSpc>
                <a:spcPct val="140000"/>
              </a:lnSpc>
              <a:spcBef>
                <a:spcPct val="5000"/>
              </a:spcBef>
              <a:buClr>
                <a:schemeClr val="folHlink"/>
              </a:buClr>
              <a:buSzPct val="80000"/>
              <a:buFont typeface="Wingdings" panose="05000000000000000000" pitchFamily="2" charset="2"/>
              <a:buChar char="v"/>
            </a:pPr>
            <a:r>
              <a:rPr lang="zh-CN" altLang="en-US" sz="2400" b="0" baseline="0" dirty="0">
                <a:solidFill>
                  <a:schemeClr val="tx2"/>
                </a:solidFill>
                <a:latin typeface="宋体" panose="02010600030101010101" pitchFamily="2" charset="-122"/>
                <a:ea typeface="Courier New" panose="02070309020205020404" pitchFamily="49" charset="0"/>
              </a:rPr>
              <a:t>露筋</a:t>
            </a:r>
            <a:r>
              <a:rPr lang="zh-CN" altLang="en-US" sz="2400" b="0" baseline="0" dirty="0">
                <a:solidFill>
                  <a:schemeClr val="tx1"/>
                </a:solidFill>
                <a:latin typeface="宋体" panose="02010600030101010101" pitchFamily="2" charset="-122"/>
                <a:ea typeface="Courier New" panose="02070309020205020404" pitchFamily="49" charset="0"/>
              </a:rPr>
              <a:t></a:t>
            </a:r>
            <a:endParaRPr lang="zh-CN" altLang="en-US" sz="2400" b="0" baseline="0" dirty="0">
              <a:solidFill>
                <a:schemeClr val="tx1"/>
              </a:solidFill>
              <a:latin typeface="宋体" panose="02010600030101010101" pitchFamily="2" charset="-122"/>
              <a:ea typeface="Courier New" panose="02070309020205020404" pitchFamily="49" charset="0"/>
            </a:endParaRPr>
          </a:p>
          <a:p>
            <a:pPr marL="762000" lvl="1" indent="-285750" algn="just">
              <a:lnSpc>
                <a:spcPct val="140000"/>
              </a:lnSpc>
              <a:spcBef>
                <a:spcPct val="5000"/>
              </a:spcBef>
              <a:buClr>
                <a:schemeClr val="folHlink"/>
              </a:buClr>
              <a:buSzPct val="80000"/>
              <a:buFont typeface="Wingdings" panose="05000000000000000000" pitchFamily="2" charset="2"/>
              <a:buNone/>
            </a:pPr>
            <a:r>
              <a:rPr lang="zh-CN" altLang="en-US" sz="2400" b="0" baseline="0" dirty="0">
                <a:solidFill>
                  <a:schemeClr val="tx1"/>
                </a:solidFill>
                <a:latin typeface="宋体" panose="02010600030101010101" pitchFamily="2" charset="-122"/>
                <a:ea typeface="宋体" panose="02010600030101010101" pitchFamily="2" charset="-122"/>
              </a:rPr>
              <a:t>      </a:t>
            </a:r>
            <a:r>
              <a:rPr lang="zh-CN" altLang="en-US" sz="2400" b="0" baseline="0" dirty="0">
                <a:solidFill>
                  <a:schemeClr val="tx1"/>
                </a:solidFill>
                <a:latin typeface="宋体" panose="02010600030101010101" pitchFamily="2" charset="-122"/>
                <a:ea typeface="Courier New" panose="02070309020205020404" pitchFamily="49" charset="0"/>
              </a:rPr>
              <a:t>浇筑时垫块位移，甚至漏放，钢筋紧贴模板，或者因混凝土保护层处漏振或振捣不密实而造成露筋。</a:t>
            </a:r>
            <a:endParaRPr lang="zh-CN" altLang="en-US" sz="2400" b="0" baseline="0" dirty="0">
              <a:solidFill>
                <a:schemeClr val="tx1"/>
              </a:solidFill>
              <a:latin typeface="宋体" panose="02010600030101010101" pitchFamily="2" charset="-122"/>
              <a:ea typeface="Courier New" panose="02070309020205020404" pitchFamily="49" charset="0"/>
            </a:endParaRPr>
          </a:p>
        </p:txBody>
      </p:sp>
    </p:spTree>
  </p:cSld>
  <p:clrMapOvr>
    <a:masterClrMapping/>
  </p:clrMapOvr>
  <p:transition advTm="11100">
    <p:random/>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1" name="矩形 189441"/>
          <p:cNvSpPr/>
          <p:nvPr/>
        </p:nvSpPr>
        <p:spPr>
          <a:xfrm>
            <a:off x="395288" y="333375"/>
            <a:ext cx="8353425" cy="5888038"/>
          </a:xfrm>
          <a:prstGeom prst="rect">
            <a:avLst/>
          </a:prstGeom>
          <a:noFill/>
          <a:ln w="9525">
            <a:noFill/>
          </a:ln>
        </p:spPr>
        <p:txBody>
          <a:bodyPr anchor="t">
            <a:spAutoFit/>
          </a:bodyPr>
          <a:p>
            <a:pPr marL="762000" lvl="1" indent="-304800">
              <a:lnSpc>
                <a:spcPct val="135000"/>
              </a:lnSpc>
              <a:spcBef>
                <a:spcPct val="20000"/>
              </a:spcBef>
              <a:buClr>
                <a:schemeClr val="folHlink"/>
              </a:buClr>
              <a:buSzPct val="80000"/>
              <a:buFont typeface="Wingdings" panose="05000000000000000000" pitchFamily="2" charset="2"/>
              <a:buChar char="v"/>
            </a:pPr>
            <a:r>
              <a:rPr lang="zh-CN" altLang="en-US" sz="2400" b="0" baseline="0" dirty="0">
                <a:solidFill>
                  <a:schemeClr val="tx1"/>
                </a:solidFill>
                <a:latin typeface="宋体" panose="02010600030101010101" pitchFamily="2" charset="-122"/>
                <a:ea typeface="Courier New" panose="02070309020205020404" pitchFamily="49" charset="0"/>
              </a:rPr>
              <a:t>孔洞</a:t>
            </a:r>
            <a:endParaRPr lang="zh-CN" altLang="en-US" sz="2400" b="0" baseline="0" dirty="0">
              <a:solidFill>
                <a:schemeClr val="tx1"/>
              </a:solidFill>
              <a:latin typeface="宋体" panose="02010600030101010101" pitchFamily="2" charset="-122"/>
              <a:ea typeface="Courier New" panose="02070309020205020404" pitchFamily="49" charset="0"/>
            </a:endParaRPr>
          </a:p>
          <a:p>
            <a:pPr marL="762000" lvl="1" indent="-304800">
              <a:lnSpc>
                <a:spcPct val="135000"/>
              </a:lnSpc>
              <a:spcBef>
                <a:spcPct val="20000"/>
              </a:spcBef>
              <a:buClr>
                <a:schemeClr val="folHlink"/>
              </a:buClr>
              <a:buSzPct val="80000"/>
              <a:buFont typeface="Wingdings" panose="05000000000000000000" pitchFamily="2" charset="2"/>
              <a:buNone/>
            </a:pPr>
            <a:r>
              <a:rPr lang="zh-CN" altLang="en-US" sz="2400" b="0" baseline="0" dirty="0">
                <a:solidFill>
                  <a:schemeClr val="tx1"/>
                </a:solidFill>
                <a:latin typeface="宋体" panose="02010600030101010101" pitchFamily="2" charset="-122"/>
                <a:ea typeface="宋体" panose="02010600030101010101" pitchFamily="2" charset="-122"/>
              </a:rPr>
              <a:t>      </a:t>
            </a:r>
            <a:r>
              <a:rPr lang="zh-CN" altLang="en-US" sz="2400" b="0" baseline="0" dirty="0">
                <a:solidFill>
                  <a:schemeClr val="tx1"/>
                </a:solidFill>
                <a:latin typeface="宋体" panose="02010600030101010101" pitchFamily="2" charset="-122"/>
                <a:ea typeface="Courier New" panose="02070309020205020404" pitchFamily="49" charset="0"/>
              </a:rPr>
              <a:t>混凝土结构内存在空隙，砂浆严重分离，石子成堆，砂与水泥分离。另外，有泥块等杂物掺入也会形成孔洞。</a:t>
            </a:r>
            <a:endParaRPr lang="zh-CN" altLang="en-US" sz="2400" b="0" baseline="0" dirty="0">
              <a:solidFill>
                <a:schemeClr val="tx1"/>
              </a:solidFill>
              <a:latin typeface="宋体" panose="02010600030101010101" pitchFamily="2" charset="-122"/>
              <a:ea typeface="Courier New" panose="02070309020205020404" pitchFamily="49" charset="0"/>
            </a:endParaRPr>
          </a:p>
          <a:p>
            <a:pPr marL="762000" lvl="1" indent="-304800">
              <a:lnSpc>
                <a:spcPct val="135000"/>
              </a:lnSpc>
              <a:spcBef>
                <a:spcPct val="20000"/>
              </a:spcBef>
              <a:buClr>
                <a:schemeClr val="folHlink"/>
              </a:buClr>
              <a:buSzPct val="80000"/>
              <a:buFont typeface="Wingdings" panose="05000000000000000000" pitchFamily="2" charset="2"/>
              <a:buChar char="v"/>
            </a:pPr>
            <a:r>
              <a:rPr lang="zh-CN" altLang="en-US" sz="2400" b="0" baseline="0" dirty="0">
                <a:solidFill>
                  <a:schemeClr val="tx1"/>
                </a:solidFill>
                <a:latin typeface="宋体" panose="02010600030101010101" pitchFamily="2" charset="-122"/>
                <a:ea typeface="Courier New" panose="02070309020205020404" pitchFamily="49" charset="0"/>
              </a:rPr>
              <a:t>缝隙和薄夹层</a:t>
            </a:r>
            <a:endParaRPr lang="zh-CN" altLang="en-US" sz="2400" b="0" baseline="0" dirty="0">
              <a:solidFill>
                <a:schemeClr val="tx1"/>
              </a:solidFill>
              <a:latin typeface="宋体" panose="02010600030101010101" pitchFamily="2" charset="-122"/>
              <a:ea typeface="Courier New" panose="02070309020205020404" pitchFamily="49" charset="0"/>
            </a:endParaRPr>
          </a:p>
          <a:p>
            <a:pPr marL="762000" lvl="1" indent="-304800">
              <a:lnSpc>
                <a:spcPct val="135000"/>
              </a:lnSpc>
              <a:spcBef>
                <a:spcPct val="20000"/>
              </a:spcBef>
              <a:buClr>
                <a:schemeClr val="folHlink"/>
              </a:buClr>
              <a:buSzPct val="80000"/>
              <a:buFont typeface="Wingdings" panose="05000000000000000000" pitchFamily="2" charset="2"/>
              <a:buNone/>
            </a:pPr>
            <a:r>
              <a:rPr lang="zh-CN" altLang="en-US" sz="2400" b="0" baseline="0" dirty="0">
                <a:solidFill>
                  <a:schemeClr val="tx1"/>
                </a:solidFill>
                <a:latin typeface="宋体" panose="02010600030101010101" pitchFamily="2" charset="-122"/>
                <a:ea typeface="宋体" panose="02010600030101010101" pitchFamily="2" charset="-122"/>
              </a:rPr>
              <a:t>      </a:t>
            </a:r>
            <a:r>
              <a:rPr lang="zh-CN" altLang="en-US" sz="2400" b="0" baseline="0" dirty="0">
                <a:solidFill>
                  <a:schemeClr val="tx1"/>
                </a:solidFill>
                <a:latin typeface="宋体" panose="02010600030101010101" pitchFamily="2" charset="-122"/>
                <a:ea typeface="Courier New" panose="02070309020205020404" pitchFamily="49" charset="0"/>
              </a:rPr>
              <a:t>主要是混凝土内部处理不当的施工缝、温度缝和收缩缝，以及混凝土内有外来杂物而造成的夹层。</a:t>
            </a:r>
            <a:endParaRPr lang="zh-CN" altLang="en-US" sz="2400" b="0" baseline="0" dirty="0">
              <a:solidFill>
                <a:schemeClr val="tx1"/>
              </a:solidFill>
              <a:latin typeface="宋体" panose="02010600030101010101" pitchFamily="2" charset="-122"/>
              <a:ea typeface="Courier New" panose="02070309020205020404" pitchFamily="49" charset="0"/>
            </a:endParaRPr>
          </a:p>
          <a:p>
            <a:pPr marL="762000" lvl="1" indent="-304800">
              <a:lnSpc>
                <a:spcPct val="135000"/>
              </a:lnSpc>
              <a:spcBef>
                <a:spcPct val="20000"/>
              </a:spcBef>
              <a:buClr>
                <a:schemeClr val="folHlink"/>
              </a:buClr>
              <a:buSzPct val="80000"/>
              <a:buFont typeface="Wingdings" panose="05000000000000000000" pitchFamily="2" charset="2"/>
              <a:buChar char="v"/>
            </a:pPr>
            <a:r>
              <a:rPr lang="zh-CN" altLang="en-US" sz="2400" b="0" baseline="0" dirty="0">
                <a:solidFill>
                  <a:schemeClr val="tx1"/>
                </a:solidFill>
                <a:latin typeface="宋体" panose="02010600030101010101" pitchFamily="2" charset="-122"/>
                <a:ea typeface="Courier New" panose="02070309020205020404" pitchFamily="49" charset="0"/>
              </a:rPr>
              <a:t>裂缝</a:t>
            </a:r>
            <a:endParaRPr lang="zh-CN" altLang="en-US" sz="2400" b="0" baseline="0" dirty="0">
              <a:solidFill>
                <a:schemeClr val="tx1"/>
              </a:solidFill>
              <a:latin typeface="宋体" panose="02010600030101010101" pitchFamily="2" charset="-122"/>
              <a:ea typeface="Courier New" panose="02070309020205020404" pitchFamily="49" charset="0"/>
            </a:endParaRPr>
          </a:p>
          <a:p>
            <a:pPr marL="762000" lvl="1" indent="-304800">
              <a:lnSpc>
                <a:spcPct val="135000"/>
              </a:lnSpc>
              <a:spcBef>
                <a:spcPct val="20000"/>
              </a:spcBef>
              <a:buClr>
                <a:schemeClr val="folHlink"/>
              </a:buClr>
              <a:buSzPct val="80000"/>
              <a:buFont typeface="Wingdings" panose="05000000000000000000" pitchFamily="2" charset="2"/>
              <a:buNone/>
            </a:pPr>
            <a:r>
              <a:rPr lang="zh-CN" altLang="en-US" sz="2400" b="0" baseline="0" dirty="0">
                <a:solidFill>
                  <a:schemeClr val="tx1"/>
                </a:solidFill>
                <a:latin typeface="宋体" panose="02010600030101010101" pitchFamily="2" charset="-122"/>
                <a:ea typeface="宋体" panose="02010600030101010101" pitchFamily="2" charset="-122"/>
              </a:rPr>
              <a:t>      </a:t>
            </a:r>
            <a:r>
              <a:rPr lang="zh-CN" altLang="en-US" sz="2400" b="0" baseline="0" dirty="0">
                <a:solidFill>
                  <a:schemeClr val="tx1"/>
                </a:solidFill>
                <a:latin typeface="宋体" panose="02010600030101010101" pitchFamily="2" charset="-122"/>
                <a:ea typeface="Courier New" panose="02070309020205020404" pitchFamily="49" charset="0"/>
              </a:rPr>
              <a:t>构件制作时受到剧烈振动，混凝土浇筑后模板变形或沉陷，混凝土表面水分蒸发过快，养护</a:t>
            </a:r>
            <a:r>
              <a:rPr lang="zh-CN" altLang="en-US" sz="2400" b="0" baseline="0" dirty="0">
                <a:solidFill>
                  <a:schemeClr val="tx1"/>
                </a:solidFill>
                <a:latin typeface="宋体" panose="02010600030101010101" pitchFamily="2" charset="-122"/>
                <a:ea typeface="宋体" panose="02010600030101010101" pitchFamily="2" charset="-122"/>
              </a:rPr>
              <a:t>不及时等，以及构件堆放、运输、吊装时位置不当或受到碰撞。</a:t>
            </a:r>
            <a:endParaRPr lang="zh-CN" altLang="en-US" sz="2400" b="0" baseline="0"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advTm="11100">
    <p:random/>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5" name="矩形 190465"/>
          <p:cNvSpPr/>
          <p:nvPr/>
        </p:nvSpPr>
        <p:spPr>
          <a:xfrm>
            <a:off x="755650" y="908050"/>
            <a:ext cx="7772400" cy="5041900"/>
          </a:xfrm>
          <a:prstGeom prst="rect">
            <a:avLst/>
          </a:prstGeom>
          <a:noFill/>
          <a:ln w="9525">
            <a:noFill/>
          </a:ln>
        </p:spPr>
        <p:txBody>
          <a:bodyPr anchor="t"/>
          <a:p>
            <a:pPr marL="285750" lvl="0" indent="-285750" algn="just">
              <a:lnSpc>
                <a:spcPct val="160000"/>
              </a:lnSpc>
              <a:spcBef>
                <a:spcPct val="30000"/>
              </a:spcBef>
              <a:buClr>
                <a:srgbClr val="FFFF66"/>
              </a:buClr>
              <a:buSzPct val="120000"/>
              <a:buFont typeface="Wingdings" panose="05000000000000000000" pitchFamily="2" charset="2"/>
              <a:buChar char="§"/>
            </a:pPr>
            <a:r>
              <a:rPr lang="zh-CN" altLang="en-US" sz="2400" b="0" baseline="0" dirty="0">
                <a:solidFill>
                  <a:schemeClr val="tx1"/>
                </a:solidFill>
                <a:latin typeface="宋体" panose="02010600030101010101" pitchFamily="2" charset="-122"/>
                <a:ea typeface="Courier New" panose="02070309020205020404" pitchFamily="49" charset="0"/>
              </a:rPr>
              <a:t>产生混凝土强度不足的原因是多方面的，主要是由于</a:t>
            </a:r>
            <a:r>
              <a:rPr lang="zh-CN" altLang="en-US" sz="2400" b="0" baseline="0" dirty="0">
                <a:solidFill>
                  <a:schemeClr val="tx1"/>
                </a:solidFill>
                <a:latin typeface="宋体" panose="02010600030101010101" pitchFamily="2" charset="-122"/>
                <a:ea typeface="宋体" panose="02010600030101010101" pitchFamily="2" charset="-122"/>
              </a:rPr>
              <a:t>混凝土配合比设计、搅拌、现场浇捣和养护等四个方面的原因造成的。 </a:t>
            </a:r>
            <a:r>
              <a:rPr lang="zh-CN" altLang="en-US" sz="2400" b="0" baseline="0" dirty="0">
                <a:solidFill>
                  <a:schemeClr val="tx1"/>
                </a:solidFill>
                <a:latin typeface="宋体" panose="02010600030101010101" pitchFamily="2" charset="-122"/>
                <a:ea typeface="Courier New" panose="02070309020205020404" pitchFamily="49" charset="0"/>
              </a:rPr>
              <a:t></a:t>
            </a:r>
            <a:endParaRPr lang="zh-CN" altLang="en-US" sz="2400" b="0" baseline="0" dirty="0">
              <a:solidFill>
                <a:schemeClr val="tx1"/>
              </a:solidFill>
              <a:latin typeface="宋体" panose="02010600030101010101" pitchFamily="2" charset="-122"/>
              <a:ea typeface="Courier New" panose="02070309020205020404" pitchFamily="49" charset="0"/>
            </a:endParaRPr>
          </a:p>
          <a:p>
            <a:pPr marL="762000" lvl="1" indent="-285750" algn="just">
              <a:lnSpc>
                <a:spcPct val="160000"/>
              </a:lnSpc>
              <a:spcBef>
                <a:spcPct val="30000"/>
              </a:spcBef>
              <a:buClr>
                <a:schemeClr val="folHlink"/>
              </a:buClr>
              <a:buSzPct val="80000"/>
              <a:buFont typeface="Wingdings" panose="05000000000000000000" pitchFamily="2" charset="2"/>
              <a:buChar char="v"/>
            </a:pPr>
            <a:r>
              <a:rPr lang="zh-CN" altLang="en-US" sz="2400" b="0" baseline="0" dirty="0">
                <a:solidFill>
                  <a:schemeClr val="tx2"/>
                </a:solidFill>
                <a:latin typeface="宋体" panose="02010600030101010101" pitchFamily="2" charset="-122"/>
                <a:ea typeface="Courier New" panose="02070309020205020404" pitchFamily="49" charset="0"/>
              </a:rPr>
              <a:t>配合比设计</a:t>
            </a:r>
            <a:r>
              <a:rPr lang="zh-CN" altLang="en-US" sz="2400" b="0" baseline="0" dirty="0">
                <a:solidFill>
                  <a:schemeClr val="tx1"/>
                </a:solidFill>
                <a:latin typeface="宋体" panose="02010600030101010101" pitchFamily="2" charset="-122"/>
                <a:ea typeface="Courier New" panose="02070309020205020404" pitchFamily="49" charset="0"/>
              </a:rPr>
              <a:t>方面有时不能及时测定水泥的实际活性，影响了混凝土配合比设计的正确性；另外，套用混凝土配合比时选用不当及外加剂用量控制不准等，都有可能导致混凝土强</a:t>
            </a:r>
            <a:r>
              <a:rPr lang="zh-CN" altLang="en-US" sz="2400" b="0" baseline="0" dirty="0">
                <a:solidFill>
                  <a:schemeClr val="tx1"/>
                </a:solidFill>
                <a:latin typeface="宋体" panose="02010600030101010101" pitchFamily="2" charset="-122"/>
                <a:ea typeface="宋体" panose="02010600030101010101" pitchFamily="2" charset="-122"/>
              </a:rPr>
              <a:t>度不足。</a:t>
            </a:r>
            <a:r>
              <a:rPr lang="zh-CN" altLang="en-US" sz="2400" b="0" baseline="0" dirty="0">
                <a:solidFill>
                  <a:schemeClr val="tx1"/>
                </a:solidFill>
                <a:latin typeface="宋体" panose="02010600030101010101" pitchFamily="2" charset="-122"/>
                <a:ea typeface="Courier New" panose="02070309020205020404" pitchFamily="49" charset="0"/>
              </a:rPr>
              <a:t>分离，或浇筑方法不当，或振捣不足，以及模板严重漏浆。</a:t>
            </a:r>
            <a:endParaRPr lang="zh-CN" altLang="en-US" sz="2400" b="0" baseline="0" dirty="0">
              <a:solidFill>
                <a:schemeClr val="tx1"/>
              </a:solidFill>
              <a:latin typeface="宋体" panose="02010600030101010101" pitchFamily="2" charset="-122"/>
              <a:ea typeface="Courier New" panose="02070309020205020404" pitchFamily="49" charset="0"/>
            </a:endParaRPr>
          </a:p>
        </p:txBody>
      </p:sp>
    </p:spTree>
  </p:cSld>
  <p:clrMapOvr>
    <a:masterClrMapping/>
  </p:clrMapOvr>
  <p:transition advTm="11100">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文本框 126977">
            <a:hlinkClick r:id="" action="ppaction://hlinkshowjump?jump=nextslide"/>
          </p:cNvPr>
          <p:cNvSpPr txBox="1"/>
          <p:nvPr/>
        </p:nvSpPr>
        <p:spPr>
          <a:xfrm>
            <a:off x="539750" y="908050"/>
            <a:ext cx="4392613" cy="521970"/>
          </a:xfrm>
          <a:prstGeom prst="rect">
            <a:avLst/>
          </a:prstGeom>
          <a:noFill/>
          <a:ln w="9525">
            <a:noFill/>
          </a:ln>
        </p:spPr>
        <p:txBody>
          <a:bodyPr anchor="t">
            <a:spAutoFit/>
          </a:bodyPr>
          <a:p>
            <a:pPr lvl="0" indent="0">
              <a:spcBef>
                <a:spcPct val="50000"/>
              </a:spcBef>
            </a:pPr>
            <a:r>
              <a:rPr lang="en-US" altLang="x-none" baseline="0" dirty="0">
                <a:latin typeface="楷体_GB2312" pitchFamily="1" charset="-122"/>
                <a:ea typeface="楷体_GB2312" pitchFamily="1" charset="-122"/>
              </a:rPr>
              <a:t>3.2.1 </a:t>
            </a:r>
            <a:r>
              <a:rPr lang="zh-CN" altLang="en-US" baseline="0" dirty="0">
                <a:latin typeface="楷体_GB2312" pitchFamily="1" charset="-122"/>
                <a:ea typeface="楷体_GB2312" pitchFamily="1" charset="-122"/>
              </a:rPr>
              <a:t>施工配合比换算</a:t>
            </a:r>
            <a:endParaRPr lang="zh-CN" altLang="en-US" baseline="0" dirty="0">
              <a:latin typeface="楷体_GB2312" pitchFamily="1" charset="-122"/>
              <a:ea typeface="楷体_GB2312" pitchFamily="1" charset="-122"/>
            </a:endParaRPr>
          </a:p>
        </p:txBody>
      </p:sp>
      <p:sp>
        <p:nvSpPr>
          <p:cNvPr id="9218" name="矩形 126978"/>
          <p:cNvSpPr/>
          <p:nvPr/>
        </p:nvSpPr>
        <p:spPr>
          <a:xfrm>
            <a:off x="684213" y="1700213"/>
            <a:ext cx="7772400" cy="3643312"/>
          </a:xfrm>
          <a:prstGeom prst="rect">
            <a:avLst/>
          </a:prstGeom>
          <a:noFill/>
          <a:ln w="9525">
            <a:noFill/>
          </a:ln>
        </p:spPr>
        <p:txBody>
          <a:bodyPr anchor="t"/>
          <a:p>
            <a:pPr marL="285750" lvl="0" indent="-285750" algn="just">
              <a:lnSpc>
                <a:spcPct val="165000"/>
              </a:lnSpc>
              <a:spcBef>
                <a:spcPct val="25000"/>
              </a:spcBef>
              <a:buClr>
                <a:srgbClr val="FFFF66"/>
              </a:buClr>
              <a:buSzPct val="120000"/>
              <a:buFont typeface="Wingdings" panose="05000000000000000000" pitchFamily="2" charset="2"/>
              <a:buChar char="§"/>
            </a:pPr>
            <a:r>
              <a:rPr lang="zh-CN" altLang="en-US" sz="2400" b="0" baseline="0" dirty="0">
                <a:solidFill>
                  <a:schemeClr val="tx1"/>
                </a:solidFill>
                <a:latin typeface="宋体" panose="02010600030101010101" pitchFamily="2" charset="-122"/>
                <a:ea typeface="Courier New" panose="02070309020205020404" pitchFamily="49" charset="0"/>
              </a:rPr>
              <a:t>施工时应及时测定砂、石骨</a:t>
            </a:r>
            <a:r>
              <a:rPr lang="zh-CN" altLang="en-US" sz="2400" b="0" baseline="0" dirty="0">
                <a:solidFill>
                  <a:schemeClr val="tx1"/>
                </a:solidFill>
                <a:latin typeface="宋体" panose="02010600030101010101" pitchFamily="2" charset="-122"/>
                <a:ea typeface="宋体" panose="02010600030101010101" pitchFamily="2" charset="-122"/>
              </a:rPr>
              <a:t>料的含水率，并将混凝土配合比换算成在实际含水率情况下的施工配合比。</a:t>
            </a:r>
            <a:endParaRPr lang="zh-CN" altLang="en-US" sz="2400" b="0" baseline="0" dirty="0">
              <a:solidFill>
                <a:schemeClr val="tx1"/>
              </a:solidFill>
              <a:latin typeface="宋体" panose="02010600030101010101" pitchFamily="2" charset="-122"/>
              <a:ea typeface="宋体" panose="02010600030101010101" pitchFamily="2" charset="-122"/>
            </a:endParaRPr>
          </a:p>
          <a:p>
            <a:pPr marL="285750" lvl="0" indent="-285750" algn="just">
              <a:lnSpc>
                <a:spcPct val="165000"/>
              </a:lnSpc>
              <a:spcBef>
                <a:spcPct val="25000"/>
              </a:spcBef>
              <a:buClr>
                <a:srgbClr val="FFFF66"/>
              </a:buClr>
              <a:buSzPct val="120000"/>
              <a:buFont typeface="Wingdings" panose="05000000000000000000" pitchFamily="2" charset="2"/>
              <a:buChar char="§"/>
            </a:pPr>
            <a:r>
              <a:rPr lang="zh-CN" altLang="en-US" sz="2400" b="0" baseline="0" dirty="0">
                <a:solidFill>
                  <a:schemeClr val="tx1"/>
                </a:solidFill>
                <a:latin typeface="宋体" panose="02010600030101010101" pitchFamily="2" charset="-122"/>
                <a:ea typeface="宋体" panose="02010600030101010101" pitchFamily="2" charset="-122"/>
              </a:rPr>
              <a:t>设混凝土实验室配合比为：水泥∶砂子∶石子</a:t>
            </a:r>
            <a:r>
              <a:rPr lang="zh-CN" altLang="en-US" sz="2400" b="0" baseline="0" dirty="0">
                <a:solidFill>
                  <a:schemeClr val="tx1"/>
                </a:solidFill>
                <a:latin typeface="Times New Roman" panose="02020603050405020304" pitchFamily="18" charset="0"/>
                <a:ea typeface="Times New Roman" panose="02020603050405020304" pitchFamily="18" charset="0"/>
              </a:rPr>
              <a:t>=1</a:t>
            </a:r>
            <a:r>
              <a:rPr lang="zh-CN" altLang="en-US" sz="2400" b="0" baseline="0" dirty="0">
                <a:solidFill>
                  <a:schemeClr val="tx1"/>
                </a:solidFill>
                <a:latin typeface="宋体" panose="02010600030101010101" pitchFamily="2" charset="-122"/>
                <a:ea typeface="宋体" panose="02010600030101010101" pitchFamily="2" charset="-122"/>
              </a:rPr>
              <a:t>∶</a:t>
            </a:r>
            <a:r>
              <a:rPr lang="en-US" altLang="x-none" sz="2400" b="0" baseline="0" dirty="0">
                <a:solidFill>
                  <a:schemeClr val="tx1"/>
                </a:solidFill>
                <a:latin typeface="Times New Roman" panose="02020603050405020304" pitchFamily="18" charset="0"/>
                <a:ea typeface="Times New Roman" panose="02020603050405020304" pitchFamily="18" charset="0"/>
              </a:rPr>
              <a:t>x</a:t>
            </a:r>
            <a:r>
              <a:rPr lang="en-US" altLang="x-none" sz="2400" b="0" baseline="0" dirty="0">
                <a:solidFill>
                  <a:schemeClr val="tx1"/>
                </a:solidFill>
                <a:latin typeface="宋体" panose="02010600030101010101" pitchFamily="2" charset="-122"/>
                <a:ea typeface="宋体" panose="02010600030101010101" pitchFamily="2" charset="-122"/>
              </a:rPr>
              <a:t>∶</a:t>
            </a:r>
            <a:r>
              <a:rPr lang="en-US" altLang="x-none" sz="2400" b="0" baseline="0" dirty="0">
                <a:solidFill>
                  <a:schemeClr val="tx1"/>
                </a:solidFill>
                <a:latin typeface="Times New Roman" panose="02020603050405020304" pitchFamily="18" charset="0"/>
                <a:ea typeface="Times New Roman" panose="02020603050405020304" pitchFamily="18" charset="0"/>
              </a:rPr>
              <a:t>y</a:t>
            </a:r>
            <a:r>
              <a:rPr lang="en-US" altLang="x-none" sz="2400" b="0" baseline="0" dirty="0">
                <a:solidFill>
                  <a:schemeClr val="tx1"/>
                </a:solidFill>
                <a:latin typeface="宋体" panose="02010600030101010101" pitchFamily="2" charset="-122"/>
                <a:ea typeface="宋体" panose="02010600030101010101" pitchFamily="2" charset="-122"/>
              </a:rPr>
              <a:t>，</a:t>
            </a:r>
            <a:r>
              <a:rPr lang="zh-CN" altLang="en-US" sz="2400" b="0" baseline="0" dirty="0">
                <a:solidFill>
                  <a:schemeClr val="tx1"/>
                </a:solidFill>
                <a:latin typeface="宋体" panose="02010600030101010101" pitchFamily="2" charset="-122"/>
                <a:ea typeface="宋体" panose="02010600030101010101" pitchFamily="2" charset="-122"/>
              </a:rPr>
              <a:t>测得砂子的含水率为</a:t>
            </a:r>
            <a:r>
              <a:rPr lang="en-US" altLang="x-none" sz="2400" b="0" baseline="0" dirty="0">
                <a:solidFill>
                  <a:schemeClr val="tx1"/>
                </a:solidFill>
                <a:latin typeface="宋体" panose="02010600030101010101" pitchFamily="2" charset="-122"/>
                <a:ea typeface="宋体" panose="02010600030101010101" pitchFamily="2" charset="-122"/>
              </a:rPr>
              <a:t>ω</a:t>
            </a:r>
            <a:r>
              <a:rPr lang="en-US" altLang="x-none" sz="2400" b="0" baseline="-30000" dirty="0">
                <a:solidFill>
                  <a:schemeClr val="tx1"/>
                </a:solidFill>
                <a:latin typeface="Times New Roman" panose="02020603050405020304" pitchFamily="18" charset="0"/>
                <a:ea typeface="Times New Roman" panose="02020603050405020304" pitchFamily="18" charset="0"/>
              </a:rPr>
              <a:t>x</a:t>
            </a:r>
            <a:r>
              <a:rPr lang="en-US" altLang="x-none" sz="2400" b="0" baseline="0" dirty="0">
                <a:solidFill>
                  <a:schemeClr val="tx1"/>
                </a:solidFill>
                <a:latin typeface="宋体" panose="02010600030101010101" pitchFamily="2" charset="-122"/>
                <a:ea typeface="宋体" panose="02010600030101010101" pitchFamily="2" charset="-122"/>
              </a:rPr>
              <a:t>，</a:t>
            </a:r>
            <a:r>
              <a:rPr lang="zh-CN" altLang="en-US" sz="2400" b="0" baseline="0" dirty="0">
                <a:solidFill>
                  <a:schemeClr val="tx1"/>
                </a:solidFill>
                <a:latin typeface="宋体" panose="02010600030101010101" pitchFamily="2" charset="-122"/>
                <a:ea typeface="宋体" panose="02010600030101010101" pitchFamily="2" charset="-122"/>
              </a:rPr>
              <a:t>石子的含水率为</a:t>
            </a:r>
            <a:r>
              <a:rPr lang="en-US" altLang="x-none" sz="2400" b="0" baseline="0" dirty="0">
                <a:solidFill>
                  <a:schemeClr val="tx1"/>
                </a:solidFill>
                <a:latin typeface="宋体" panose="02010600030101010101" pitchFamily="2" charset="-122"/>
                <a:ea typeface="宋体" panose="02010600030101010101" pitchFamily="2" charset="-122"/>
              </a:rPr>
              <a:t>ω</a:t>
            </a:r>
            <a:r>
              <a:rPr lang="en-US" altLang="x-none" sz="2400" b="0" baseline="-30000" dirty="0">
                <a:solidFill>
                  <a:schemeClr val="tx1"/>
                </a:solidFill>
                <a:latin typeface="Times New Roman" panose="02020603050405020304" pitchFamily="18" charset="0"/>
                <a:ea typeface="Times New Roman" panose="02020603050405020304" pitchFamily="18" charset="0"/>
              </a:rPr>
              <a:t>y</a:t>
            </a:r>
            <a:r>
              <a:rPr lang="en-US" altLang="x-none" sz="2400" b="0" baseline="0" dirty="0">
                <a:solidFill>
                  <a:schemeClr val="tx1"/>
                </a:solidFill>
                <a:latin typeface="宋体" panose="02010600030101010101" pitchFamily="2" charset="-122"/>
                <a:ea typeface="宋体" panose="02010600030101010101" pitchFamily="2" charset="-122"/>
              </a:rPr>
              <a:t>，</a:t>
            </a:r>
            <a:r>
              <a:rPr lang="zh-CN" altLang="en-US" sz="2400" b="0" baseline="0" dirty="0">
                <a:solidFill>
                  <a:schemeClr val="tx1"/>
                </a:solidFill>
                <a:latin typeface="宋体" panose="02010600030101010101" pitchFamily="2" charset="-122"/>
                <a:ea typeface="宋体" panose="02010600030101010101" pitchFamily="2" charset="-122"/>
              </a:rPr>
              <a:t>则</a:t>
            </a:r>
            <a:r>
              <a:rPr lang="zh-CN" altLang="en-US" sz="2400" b="0" baseline="0" dirty="0">
                <a:latin typeface="宋体" panose="02010600030101010101" pitchFamily="2" charset="-122"/>
                <a:ea typeface="宋体" panose="02010600030101010101" pitchFamily="2" charset="-122"/>
              </a:rPr>
              <a:t>施工配合比</a:t>
            </a:r>
            <a:r>
              <a:rPr lang="zh-CN" altLang="en-US" sz="2400" b="0" baseline="0" dirty="0">
                <a:solidFill>
                  <a:schemeClr val="tx1"/>
                </a:solidFill>
                <a:latin typeface="宋体" panose="02010600030101010101" pitchFamily="2" charset="-122"/>
                <a:ea typeface="宋体" panose="02010600030101010101" pitchFamily="2" charset="-122"/>
              </a:rPr>
              <a:t>应为：</a:t>
            </a:r>
            <a:r>
              <a:rPr lang="zh-CN" altLang="en-US" sz="2400" b="0" baseline="0" dirty="0">
                <a:solidFill>
                  <a:schemeClr val="tx1"/>
                </a:solidFill>
                <a:latin typeface="Times New Roman" panose="02020603050405020304" pitchFamily="18" charset="0"/>
                <a:ea typeface="Times New Roman" panose="02020603050405020304" pitchFamily="18" charset="0"/>
              </a:rPr>
              <a:t>1</a:t>
            </a:r>
            <a:r>
              <a:rPr lang="zh-CN" altLang="en-US" sz="2400" b="0" baseline="0" dirty="0">
                <a:solidFill>
                  <a:schemeClr val="tx1"/>
                </a:solidFill>
                <a:latin typeface="宋体" panose="02010600030101010101" pitchFamily="2" charset="-122"/>
                <a:ea typeface="宋体" panose="02010600030101010101" pitchFamily="2" charset="-122"/>
              </a:rPr>
              <a:t>∶</a:t>
            </a:r>
            <a:r>
              <a:rPr lang="en-US" altLang="x-none" sz="2400" b="0" baseline="0" dirty="0">
                <a:solidFill>
                  <a:schemeClr val="tx1"/>
                </a:solidFill>
                <a:latin typeface="Times New Roman" panose="02020603050405020304" pitchFamily="18" charset="0"/>
                <a:ea typeface="Times New Roman" panose="02020603050405020304" pitchFamily="18" charset="0"/>
              </a:rPr>
              <a:t>x(1+</a:t>
            </a:r>
            <a:r>
              <a:rPr lang="en-US" altLang="x-none" sz="2400" b="0" baseline="0" dirty="0">
                <a:solidFill>
                  <a:schemeClr val="tx1"/>
                </a:solidFill>
                <a:latin typeface="宋体" panose="02010600030101010101" pitchFamily="2" charset="-122"/>
                <a:ea typeface="宋体" panose="02010600030101010101" pitchFamily="2" charset="-122"/>
              </a:rPr>
              <a:t>ω</a:t>
            </a:r>
            <a:r>
              <a:rPr lang="en-US" altLang="x-none" sz="2400" b="0" baseline="-30000" dirty="0">
                <a:solidFill>
                  <a:schemeClr val="tx1"/>
                </a:solidFill>
                <a:latin typeface="Times New Roman" panose="02020603050405020304" pitchFamily="18" charset="0"/>
                <a:ea typeface="Times New Roman" panose="02020603050405020304" pitchFamily="18" charset="0"/>
              </a:rPr>
              <a:t>x</a:t>
            </a:r>
            <a:r>
              <a:rPr lang="en-US" altLang="x-none" sz="2400" b="0" baseline="0" dirty="0">
                <a:solidFill>
                  <a:schemeClr val="tx1"/>
                </a:solidFill>
                <a:latin typeface="Times New Roman" panose="02020603050405020304" pitchFamily="18" charset="0"/>
                <a:ea typeface="Times New Roman" panose="02020603050405020304" pitchFamily="18" charset="0"/>
              </a:rPr>
              <a:t>)</a:t>
            </a:r>
            <a:r>
              <a:rPr lang="en-US" altLang="x-none" sz="2400" b="0" baseline="0" dirty="0">
                <a:solidFill>
                  <a:schemeClr val="tx1"/>
                </a:solidFill>
                <a:latin typeface="宋体" panose="02010600030101010101" pitchFamily="2" charset="-122"/>
                <a:ea typeface="宋体" panose="02010600030101010101" pitchFamily="2" charset="-122"/>
              </a:rPr>
              <a:t>∶</a:t>
            </a:r>
            <a:r>
              <a:rPr lang="en-US" altLang="x-none" sz="2400" b="0" baseline="0" dirty="0">
                <a:solidFill>
                  <a:schemeClr val="tx1"/>
                </a:solidFill>
                <a:latin typeface="Times New Roman" panose="02020603050405020304" pitchFamily="18" charset="0"/>
                <a:ea typeface="Times New Roman" panose="02020603050405020304" pitchFamily="18" charset="0"/>
              </a:rPr>
              <a:t>y(1+</a:t>
            </a:r>
            <a:r>
              <a:rPr lang="en-US" altLang="x-none" sz="2400" b="0" baseline="0" dirty="0">
                <a:solidFill>
                  <a:schemeClr val="tx1"/>
                </a:solidFill>
                <a:latin typeface="宋体" panose="02010600030101010101" pitchFamily="2" charset="-122"/>
                <a:ea typeface="宋体" panose="02010600030101010101" pitchFamily="2" charset="-122"/>
              </a:rPr>
              <a:t>ω</a:t>
            </a:r>
            <a:r>
              <a:rPr lang="en-US" altLang="x-none" sz="2400" b="0" baseline="-30000" dirty="0">
                <a:solidFill>
                  <a:schemeClr val="tx1"/>
                </a:solidFill>
                <a:latin typeface="Times New Roman" panose="02020603050405020304" pitchFamily="18" charset="0"/>
                <a:ea typeface="Times New Roman" panose="02020603050405020304" pitchFamily="18" charset="0"/>
              </a:rPr>
              <a:t>y</a:t>
            </a:r>
            <a:r>
              <a:rPr lang="en-US" altLang="x-none" sz="2400" b="0" baseline="0" dirty="0">
                <a:solidFill>
                  <a:schemeClr val="tx1"/>
                </a:solidFill>
                <a:latin typeface="Times New Roman" panose="02020603050405020304" pitchFamily="18" charset="0"/>
                <a:ea typeface="Times New Roman" panose="02020603050405020304" pitchFamily="18" charset="0"/>
              </a:rPr>
              <a:t>)</a:t>
            </a:r>
            <a:r>
              <a:rPr lang="en-US" altLang="x-none" sz="2400" b="0" baseline="0" dirty="0">
                <a:solidFill>
                  <a:schemeClr val="tx1"/>
                </a:solidFill>
                <a:latin typeface="宋体" panose="02010600030101010101" pitchFamily="2" charset="-122"/>
                <a:ea typeface="宋体" panose="02010600030101010101" pitchFamily="2" charset="-122"/>
              </a:rPr>
              <a:t>。 </a:t>
            </a:r>
            <a:r>
              <a:rPr lang="zh-CN" altLang="en-US" sz="2400" b="0" baseline="0" dirty="0">
                <a:solidFill>
                  <a:schemeClr val="tx1"/>
                </a:solidFill>
                <a:latin typeface="宋体" panose="02010600030101010101" pitchFamily="2" charset="-122"/>
                <a:ea typeface="宋体" panose="02010600030101010101" pitchFamily="2" charset="-122"/>
              </a:rPr>
              <a:t> </a:t>
            </a:r>
            <a:endParaRPr lang="zh-CN" altLang="en-US" sz="2400" b="0" baseline="0"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advTm="11100">
    <p:random/>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29" name="矩形 191489"/>
          <p:cNvSpPr/>
          <p:nvPr/>
        </p:nvSpPr>
        <p:spPr>
          <a:xfrm>
            <a:off x="685800" y="457200"/>
            <a:ext cx="7772400" cy="5410200"/>
          </a:xfrm>
          <a:prstGeom prst="rect">
            <a:avLst/>
          </a:prstGeom>
          <a:noFill/>
          <a:ln w="9525">
            <a:noFill/>
          </a:ln>
        </p:spPr>
        <p:txBody>
          <a:bodyPr anchor="t"/>
          <a:p>
            <a:pPr marL="285750" lvl="0" indent="-285750" algn="just">
              <a:lnSpc>
                <a:spcPct val="150000"/>
              </a:lnSpc>
              <a:spcBef>
                <a:spcPct val="30000"/>
              </a:spcBef>
              <a:buClr>
                <a:srgbClr val="FFFF66"/>
              </a:buClr>
              <a:buSzPct val="120000"/>
              <a:buFont typeface="Wingdings" panose="05000000000000000000" pitchFamily="2" charset="2"/>
              <a:buChar char="§"/>
            </a:pPr>
            <a:endParaRPr lang="zh-CN" altLang="en-US" sz="1800" b="0" baseline="0" dirty="0">
              <a:solidFill>
                <a:schemeClr val="tx1"/>
              </a:solidFill>
              <a:latin typeface="宋体" panose="02010600030101010101" pitchFamily="2" charset="-122"/>
              <a:ea typeface="Courier New" panose="02070309020205020404" pitchFamily="49" charset="0"/>
            </a:endParaRPr>
          </a:p>
          <a:p>
            <a:pPr marL="762000" lvl="1" indent="-285750" algn="just">
              <a:lnSpc>
                <a:spcPct val="150000"/>
              </a:lnSpc>
              <a:spcBef>
                <a:spcPct val="30000"/>
              </a:spcBef>
              <a:buClr>
                <a:schemeClr val="folHlink"/>
              </a:buClr>
              <a:buSzPct val="80000"/>
              <a:buFont typeface="Wingdings" panose="05000000000000000000" pitchFamily="2" charset="2"/>
              <a:buChar char="v"/>
            </a:pPr>
            <a:r>
              <a:rPr lang="zh-CN" altLang="en-US" sz="2400" b="0" baseline="0" dirty="0">
                <a:solidFill>
                  <a:schemeClr val="tx2"/>
                </a:solidFill>
                <a:latin typeface="宋体" panose="02010600030101010101" pitchFamily="2" charset="-122"/>
                <a:ea typeface="Courier New" panose="02070309020205020404" pitchFamily="49" charset="0"/>
              </a:rPr>
              <a:t>搅拌</a:t>
            </a:r>
            <a:r>
              <a:rPr lang="zh-CN" altLang="en-US" sz="2400" b="0" baseline="0" dirty="0">
                <a:solidFill>
                  <a:schemeClr val="tx1"/>
                </a:solidFill>
                <a:latin typeface="宋体" panose="02010600030101010101" pitchFamily="2" charset="-122"/>
                <a:ea typeface="Courier New" panose="02070309020205020404" pitchFamily="49" charset="0"/>
              </a:rPr>
              <a:t>方面任意增加用水量，配合比称料不准，搅拌时颠倒加料顺序及搅拌时间过短等</a:t>
            </a:r>
            <a:r>
              <a:rPr lang="zh-CN" altLang="en-US" sz="2400" b="0" baseline="0" dirty="0">
                <a:solidFill>
                  <a:schemeClr val="tx1"/>
                </a:solidFill>
                <a:latin typeface="宋体" panose="02010600030101010101" pitchFamily="2" charset="-122"/>
                <a:ea typeface="宋体" panose="02010600030101010101" pitchFamily="2" charset="-122"/>
              </a:rPr>
              <a:t>造成搅拌不均匀，导致混凝土强度降低。</a:t>
            </a:r>
            <a:endParaRPr lang="zh-CN" altLang="en-US" sz="2400" b="0" baseline="0" dirty="0">
              <a:solidFill>
                <a:schemeClr val="tx1"/>
              </a:solidFill>
              <a:latin typeface="宋体" panose="02010600030101010101" pitchFamily="2" charset="-122"/>
              <a:ea typeface="宋体" panose="02010600030101010101" pitchFamily="2" charset="-122"/>
            </a:endParaRPr>
          </a:p>
          <a:p>
            <a:pPr marL="762000" lvl="1" indent="-285750" algn="just">
              <a:lnSpc>
                <a:spcPct val="150000"/>
              </a:lnSpc>
              <a:spcBef>
                <a:spcPct val="30000"/>
              </a:spcBef>
              <a:buClr>
                <a:schemeClr val="folHlink"/>
              </a:buClr>
              <a:buSzPct val="80000"/>
              <a:buFont typeface="Wingdings" panose="05000000000000000000" pitchFamily="2" charset="2"/>
              <a:buChar char="v"/>
            </a:pPr>
            <a:r>
              <a:rPr lang="zh-CN" altLang="en-US" sz="2400" b="0" baseline="0" dirty="0">
                <a:solidFill>
                  <a:schemeClr val="tx2"/>
                </a:solidFill>
                <a:latin typeface="宋体" panose="02010600030101010101" pitchFamily="2" charset="-122"/>
                <a:ea typeface="Courier New" panose="02070309020205020404" pitchFamily="49" charset="0"/>
              </a:rPr>
              <a:t>现场浇捣</a:t>
            </a:r>
            <a:r>
              <a:rPr lang="zh-CN" altLang="en-US" sz="2400" b="0" baseline="0" dirty="0">
                <a:solidFill>
                  <a:schemeClr val="tx1"/>
                </a:solidFill>
                <a:latin typeface="宋体" panose="02010600030101010101" pitchFamily="2" charset="-122"/>
                <a:ea typeface="Courier New" panose="02070309020205020404" pitchFamily="49" charset="0"/>
              </a:rPr>
              <a:t>方面主要是施工中振捣不实，以及发现混凝土有离析现象时，未能及时采取</a:t>
            </a:r>
            <a:r>
              <a:rPr lang="zh-CN" altLang="en-US" sz="2400" b="0" baseline="0" dirty="0">
                <a:solidFill>
                  <a:schemeClr val="tx1"/>
                </a:solidFill>
                <a:latin typeface="宋体" panose="02010600030101010101" pitchFamily="2" charset="-122"/>
                <a:ea typeface="宋体" panose="02010600030101010101" pitchFamily="2" charset="-122"/>
              </a:rPr>
              <a:t>有效措施来纠正。</a:t>
            </a:r>
            <a:r>
              <a:rPr lang="zh-CN" altLang="en-US" sz="2400" b="0" baseline="0" dirty="0">
                <a:solidFill>
                  <a:schemeClr val="tx1"/>
                </a:solidFill>
                <a:latin typeface="宋体" panose="02010600030101010101" pitchFamily="2" charset="-122"/>
                <a:ea typeface="Courier New" panose="02070309020205020404" pitchFamily="49" charset="0"/>
              </a:rPr>
              <a:t> </a:t>
            </a:r>
            <a:endParaRPr lang="zh-CN" altLang="en-US" sz="2400" b="0" baseline="0" dirty="0">
              <a:solidFill>
                <a:schemeClr val="tx1"/>
              </a:solidFill>
              <a:latin typeface="宋体" panose="02010600030101010101" pitchFamily="2" charset="-122"/>
              <a:ea typeface="Courier New" panose="02070309020205020404" pitchFamily="49" charset="0"/>
            </a:endParaRPr>
          </a:p>
          <a:p>
            <a:pPr marL="762000" lvl="1" indent="-285750" algn="just">
              <a:lnSpc>
                <a:spcPct val="150000"/>
              </a:lnSpc>
              <a:spcBef>
                <a:spcPct val="30000"/>
              </a:spcBef>
              <a:buClr>
                <a:schemeClr val="folHlink"/>
              </a:buClr>
              <a:buSzPct val="80000"/>
              <a:buFont typeface="Wingdings" panose="05000000000000000000" pitchFamily="2" charset="2"/>
              <a:buChar char="v"/>
            </a:pPr>
            <a:r>
              <a:rPr lang="zh-CN" altLang="en-US" sz="2400" b="0" baseline="0" dirty="0">
                <a:solidFill>
                  <a:schemeClr val="tx2"/>
                </a:solidFill>
                <a:latin typeface="宋体" panose="02010600030101010101" pitchFamily="2" charset="-122"/>
                <a:ea typeface="Courier New" panose="02070309020205020404" pitchFamily="49" charset="0"/>
              </a:rPr>
              <a:t>养护</a:t>
            </a:r>
            <a:r>
              <a:rPr lang="zh-CN" altLang="en-US" sz="2400" b="0" baseline="0" dirty="0">
                <a:solidFill>
                  <a:schemeClr val="tx1"/>
                </a:solidFill>
                <a:latin typeface="宋体" panose="02010600030101010101" pitchFamily="2" charset="-122"/>
                <a:ea typeface="Courier New" panose="02070309020205020404" pitchFamily="49" charset="0"/>
              </a:rPr>
              <a:t>方面主要是不按规定的方法、时间对混凝土进行妥善的养护，以致造成混凝土强</a:t>
            </a:r>
            <a:r>
              <a:rPr lang="zh-CN" altLang="en-US" sz="2400" b="0" baseline="0" dirty="0">
                <a:solidFill>
                  <a:schemeClr val="tx1"/>
                </a:solidFill>
                <a:latin typeface="宋体" panose="02010600030101010101" pitchFamily="2" charset="-122"/>
                <a:ea typeface="宋体" panose="02010600030101010101" pitchFamily="2" charset="-122"/>
              </a:rPr>
              <a:t>度降低。</a:t>
            </a:r>
            <a:r>
              <a:rPr lang="zh-CN" altLang="en-US" sz="2400" b="0" baseline="0" dirty="0">
                <a:solidFill>
                  <a:schemeClr val="tx1"/>
                </a:solidFill>
                <a:latin typeface="宋体" panose="02010600030101010101" pitchFamily="2" charset="-122"/>
                <a:ea typeface="Courier New" panose="02070309020205020404" pitchFamily="49" charset="0"/>
              </a:rPr>
              <a:t> </a:t>
            </a:r>
            <a:endParaRPr lang="zh-CN" altLang="en-US" sz="2400" b="0" baseline="0" dirty="0">
              <a:solidFill>
                <a:schemeClr val="tx1"/>
              </a:solidFill>
              <a:latin typeface="宋体" panose="02010600030101010101" pitchFamily="2" charset="-122"/>
              <a:ea typeface="Courier New" panose="02070309020205020404" pitchFamily="49" charset="0"/>
            </a:endParaRPr>
          </a:p>
        </p:txBody>
      </p:sp>
    </p:spTree>
  </p:cSld>
  <p:clrMapOvr>
    <a:masterClrMapping/>
  </p:clrMapOvr>
  <p:transition advTm="11100">
    <p:random/>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3" name="文本框 192513">
            <a:hlinkClick r:id="" action="ppaction://hlinkshowjump?jump=nextslide"/>
          </p:cNvPr>
          <p:cNvSpPr txBox="1"/>
          <p:nvPr/>
        </p:nvSpPr>
        <p:spPr>
          <a:xfrm>
            <a:off x="533400" y="381000"/>
            <a:ext cx="6934200" cy="521970"/>
          </a:xfrm>
          <a:prstGeom prst="rect">
            <a:avLst/>
          </a:prstGeom>
          <a:noFill/>
          <a:ln w="9525">
            <a:noFill/>
          </a:ln>
        </p:spPr>
        <p:txBody>
          <a:bodyPr anchor="t">
            <a:spAutoFit/>
          </a:bodyPr>
          <a:p>
            <a:pPr lvl="0" indent="0">
              <a:spcBef>
                <a:spcPct val="50000"/>
              </a:spcBef>
            </a:pPr>
            <a:r>
              <a:rPr lang="en-US" altLang="x-none" baseline="0" dirty="0">
                <a:latin typeface="楷体_GB2312" pitchFamily="1" charset="-122"/>
                <a:ea typeface="楷体_GB2312" pitchFamily="1" charset="-122"/>
              </a:rPr>
              <a:t>3.7.3 </a:t>
            </a:r>
            <a:r>
              <a:rPr lang="zh-CN" altLang="en-US" baseline="0" dirty="0">
                <a:latin typeface="楷体_GB2312" pitchFamily="1" charset="-122"/>
                <a:ea typeface="楷体_GB2312" pitchFamily="1" charset="-122"/>
              </a:rPr>
              <a:t>混凝土质量缺陷的防治与处理</a:t>
            </a:r>
            <a:endParaRPr lang="zh-CN" altLang="en-US" baseline="0" dirty="0">
              <a:latin typeface="楷体_GB2312" pitchFamily="1" charset="-122"/>
              <a:ea typeface="楷体_GB2312" pitchFamily="1" charset="-122"/>
            </a:endParaRPr>
          </a:p>
        </p:txBody>
      </p:sp>
      <p:sp>
        <p:nvSpPr>
          <p:cNvPr id="74754" name="矩形 192514"/>
          <p:cNvSpPr/>
          <p:nvPr/>
        </p:nvSpPr>
        <p:spPr>
          <a:xfrm>
            <a:off x="611188" y="908050"/>
            <a:ext cx="7772400" cy="5400675"/>
          </a:xfrm>
          <a:prstGeom prst="rect">
            <a:avLst/>
          </a:prstGeom>
          <a:noFill/>
          <a:ln w="9525">
            <a:noFill/>
          </a:ln>
        </p:spPr>
        <p:txBody>
          <a:bodyPr anchor="t"/>
          <a:p>
            <a:pPr marL="285750" lvl="0" indent="-285750" algn="just">
              <a:lnSpc>
                <a:spcPct val="125000"/>
              </a:lnSpc>
              <a:spcBef>
                <a:spcPct val="10000"/>
              </a:spcBef>
              <a:buClr>
                <a:srgbClr val="FFFF66"/>
              </a:buClr>
              <a:buSzPct val="120000"/>
              <a:buFont typeface="Wingdings" panose="05000000000000000000" pitchFamily="2" charset="2"/>
              <a:buNone/>
            </a:pPr>
            <a:r>
              <a:rPr lang="zh-CN" altLang="en-US" sz="2400" b="0" baseline="0" dirty="0">
                <a:latin typeface="宋体" panose="02010600030101010101" pitchFamily="2" charset="-122"/>
                <a:ea typeface="宋体" panose="02010600030101010101" pitchFamily="2" charset="-122"/>
              </a:rPr>
              <a:t>(1) 表面抹浆修补</a:t>
            </a:r>
            <a:endParaRPr lang="zh-CN" altLang="en-US" sz="2400" b="0" baseline="0" dirty="0">
              <a:latin typeface="宋体" panose="02010600030101010101" pitchFamily="2" charset="-122"/>
              <a:ea typeface="宋体" panose="02010600030101010101" pitchFamily="2" charset="-122"/>
            </a:endParaRPr>
          </a:p>
          <a:p>
            <a:pPr marL="285750" lvl="0" indent="-285750" algn="just">
              <a:lnSpc>
                <a:spcPct val="125000"/>
              </a:lnSpc>
              <a:spcBef>
                <a:spcPct val="10000"/>
              </a:spcBef>
              <a:buClr>
                <a:srgbClr val="FFFF66"/>
              </a:buClr>
              <a:buSzPct val="120000"/>
              <a:buFont typeface="Wingdings" panose="05000000000000000000" pitchFamily="2" charset="2"/>
              <a:buNone/>
            </a:pPr>
            <a:r>
              <a:rPr lang="zh-CN" altLang="en-US" sz="2400" b="0" baseline="0" dirty="0">
                <a:solidFill>
                  <a:schemeClr val="tx1"/>
                </a:solidFill>
                <a:latin typeface="宋体" panose="02010600030101010101" pitchFamily="2" charset="-122"/>
                <a:ea typeface="宋体" panose="02010600030101010101" pitchFamily="2" charset="-122"/>
              </a:rPr>
              <a:t>       </a:t>
            </a:r>
            <a:r>
              <a:rPr lang="zh-CN" altLang="en-US" sz="2400" b="0" baseline="0" dirty="0">
                <a:solidFill>
                  <a:schemeClr val="tx1"/>
                </a:solidFill>
                <a:latin typeface="宋体" panose="02010600030101010101" pitchFamily="2" charset="-122"/>
                <a:ea typeface="Courier New" panose="02070309020205020404" pitchFamily="49" charset="0"/>
              </a:rPr>
              <a:t>对数量不多的小蜂窝、麻面、露筋、露石的混凝土表面，主要是保护钢筋和混凝土不受侵蚀</a:t>
            </a:r>
            <a:r>
              <a:rPr lang="zh-CN" altLang="en-US" sz="2400" b="0" baseline="0" dirty="0">
                <a:solidFill>
                  <a:schemeClr val="tx1"/>
                </a:solidFill>
                <a:latin typeface="宋体" panose="02010600030101010101" pitchFamily="2" charset="-122"/>
                <a:ea typeface="宋体" panose="02010600030101010101" pitchFamily="2" charset="-122"/>
              </a:rPr>
              <a:t>，可用</a:t>
            </a:r>
            <a:r>
              <a:rPr lang="zh-CN" altLang="en-US" sz="2400" b="0" baseline="0" dirty="0">
                <a:solidFill>
                  <a:schemeClr val="tx1"/>
                </a:solidFill>
                <a:latin typeface="Times New Roman" panose="02020603050405020304" pitchFamily="18" charset="0"/>
                <a:ea typeface="Times New Roman" panose="02020603050405020304" pitchFamily="18" charset="0"/>
              </a:rPr>
              <a:t>1</a:t>
            </a:r>
            <a:r>
              <a:rPr lang="zh-CN" altLang="en-US" sz="2400" b="0" baseline="0" dirty="0">
                <a:solidFill>
                  <a:schemeClr val="tx1"/>
                </a:solidFill>
                <a:latin typeface="宋体" panose="02010600030101010101" pitchFamily="2" charset="-122"/>
                <a:ea typeface="宋体" panose="02010600030101010101" pitchFamily="2" charset="-122"/>
              </a:rPr>
              <a:t>∶</a:t>
            </a:r>
            <a:r>
              <a:rPr lang="zh-CN" altLang="en-US" sz="2400" b="0" baseline="0" dirty="0">
                <a:solidFill>
                  <a:schemeClr val="tx1"/>
                </a:solidFill>
                <a:latin typeface="Times New Roman" panose="02020603050405020304" pitchFamily="18" charset="0"/>
                <a:ea typeface="Times New Roman" panose="02020603050405020304" pitchFamily="18" charset="0"/>
              </a:rPr>
              <a:t>2</a:t>
            </a:r>
            <a:r>
              <a:rPr lang="zh-CN" altLang="en-US" sz="2400" b="0" baseline="0" dirty="0">
                <a:solidFill>
                  <a:schemeClr val="tx1"/>
                </a:solidFill>
                <a:latin typeface="宋体" panose="02010600030101010101" pitchFamily="2" charset="-122"/>
                <a:ea typeface="宋体" panose="02010600030101010101" pitchFamily="2" charset="-122"/>
              </a:rPr>
              <a:t>～</a:t>
            </a:r>
            <a:r>
              <a:rPr lang="zh-CN" altLang="en-US" sz="2400" b="0" baseline="0" dirty="0">
                <a:solidFill>
                  <a:schemeClr val="tx1"/>
                </a:solidFill>
                <a:latin typeface="Times New Roman" panose="02020603050405020304" pitchFamily="18" charset="0"/>
                <a:ea typeface="Times New Roman" panose="02020603050405020304" pitchFamily="18" charset="0"/>
              </a:rPr>
              <a:t>1</a:t>
            </a:r>
            <a:r>
              <a:rPr lang="zh-CN" altLang="en-US" sz="2400" b="0" baseline="0" dirty="0">
                <a:solidFill>
                  <a:schemeClr val="tx1"/>
                </a:solidFill>
                <a:latin typeface="宋体" panose="02010600030101010101" pitchFamily="2" charset="-122"/>
                <a:ea typeface="宋体" panose="02010600030101010101" pitchFamily="2" charset="-122"/>
              </a:rPr>
              <a:t>∶</a:t>
            </a:r>
            <a:r>
              <a:rPr lang="zh-CN" altLang="en-US" sz="2400" b="0" baseline="0" dirty="0">
                <a:solidFill>
                  <a:schemeClr val="tx1"/>
                </a:solidFill>
                <a:latin typeface="Times New Roman" panose="02020603050405020304" pitchFamily="18" charset="0"/>
                <a:ea typeface="Times New Roman" panose="02020603050405020304" pitchFamily="18" charset="0"/>
              </a:rPr>
              <a:t>2</a:t>
            </a:r>
            <a:r>
              <a:rPr lang="zh-CN" altLang="en-US" sz="2400" b="0" baseline="0" dirty="0">
                <a:solidFill>
                  <a:schemeClr val="tx1"/>
                </a:solidFill>
                <a:latin typeface="宋体" panose="02010600030101010101" pitchFamily="2" charset="-122"/>
                <a:ea typeface="宋体" panose="02010600030101010101" pitchFamily="2" charset="-122"/>
              </a:rPr>
              <a:t>.</a:t>
            </a:r>
            <a:r>
              <a:rPr lang="zh-CN" altLang="en-US" sz="2400" b="0" baseline="0" dirty="0">
                <a:solidFill>
                  <a:schemeClr val="tx1"/>
                </a:solidFill>
                <a:latin typeface="Times New Roman" panose="02020603050405020304" pitchFamily="18" charset="0"/>
                <a:ea typeface="Times New Roman" panose="02020603050405020304" pitchFamily="18" charset="0"/>
              </a:rPr>
              <a:t>5</a:t>
            </a:r>
            <a:r>
              <a:rPr lang="zh-CN" altLang="en-US" sz="2400" b="0" baseline="0" dirty="0">
                <a:solidFill>
                  <a:schemeClr val="tx1"/>
                </a:solidFill>
                <a:latin typeface="宋体" panose="02010600030101010101" pitchFamily="2" charset="-122"/>
                <a:ea typeface="宋体" panose="02010600030101010101" pitchFamily="2" charset="-122"/>
              </a:rPr>
              <a:t>水泥砂浆抹面修整。</a:t>
            </a:r>
            <a:endParaRPr lang="zh-CN" altLang="en-US" sz="2400" b="0" baseline="0" dirty="0">
              <a:solidFill>
                <a:schemeClr val="tx1"/>
              </a:solidFill>
              <a:latin typeface="宋体" panose="02010600030101010101" pitchFamily="2" charset="-122"/>
              <a:ea typeface="宋体" panose="02010600030101010101" pitchFamily="2" charset="-122"/>
            </a:endParaRPr>
          </a:p>
          <a:p>
            <a:pPr marL="285750" lvl="0" indent="-285750" algn="just">
              <a:lnSpc>
                <a:spcPct val="125000"/>
              </a:lnSpc>
              <a:spcBef>
                <a:spcPct val="10000"/>
              </a:spcBef>
              <a:buClr>
                <a:srgbClr val="FFFF66"/>
              </a:buClr>
              <a:buSzPct val="120000"/>
              <a:buFont typeface="Wingdings" panose="05000000000000000000" pitchFamily="2" charset="2"/>
              <a:buNone/>
            </a:pPr>
            <a:r>
              <a:rPr lang="zh-CN" altLang="en-US" sz="2400" b="0" baseline="0" dirty="0">
                <a:latin typeface="Times New Roman" panose="02020603050405020304" pitchFamily="18" charset="0"/>
                <a:ea typeface="Times New Roman" panose="02020603050405020304" pitchFamily="18" charset="0"/>
              </a:rPr>
              <a:t>(2) </a:t>
            </a:r>
            <a:r>
              <a:rPr lang="zh-CN" altLang="en-US" sz="2400" b="0" baseline="0" dirty="0">
                <a:latin typeface="宋体" panose="02010600030101010101" pitchFamily="2" charset="-122"/>
                <a:ea typeface="宋体" panose="02010600030101010101" pitchFamily="2" charset="-122"/>
              </a:rPr>
              <a:t>细石混凝土填补</a:t>
            </a:r>
            <a:r>
              <a:rPr lang="zh-CN" altLang="en-US" sz="2400" b="0" baseline="0" dirty="0">
                <a:solidFill>
                  <a:schemeClr val="tx1"/>
                </a:solidFill>
                <a:latin typeface="宋体" panose="02010600030101010101" pitchFamily="2" charset="-122"/>
                <a:ea typeface="Courier New" panose="02070309020205020404" pitchFamily="49" charset="0"/>
              </a:rPr>
              <a:t> </a:t>
            </a:r>
            <a:endParaRPr lang="zh-CN" altLang="en-US" sz="2400" b="0" baseline="0" dirty="0">
              <a:solidFill>
                <a:schemeClr val="tx1"/>
              </a:solidFill>
              <a:latin typeface="宋体" panose="02010600030101010101" pitchFamily="2" charset="-122"/>
              <a:ea typeface="Courier New" panose="02070309020205020404" pitchFamily="49" charset="0"/>
            </a:endParaRPr>
          </a:p>
          <a:p>
            <a:pPr marL="285750" lvl="0" indent="-285750" algn="just">
              <a:lnSpc>
                <a:spcPct val="125000"/>
              </a:lnSpc>
              <a:spcBef>
                <a:spcPct val="10000"/>
              </a:spcBef>
              <a:buClr>
                <a:srgbClr val="FFFF66"/>
              </a:buClr>
              <a:buSzPct val="120000"/>
              <a:buFont typeface="Wingdings" panose="05000000000000000000" pitchFamily="2" charset="2"/>
              <a:buNone/>
            </a:pPr>
            <a:r>
              <a:rPr lang="zh-CN" altLang="en-US" sz="2400" b="0" baseline="0" dirty="0">
                <a:solidFill>
                  <a:schemeClr val="tx1"/>
                </a:solidFill>
                <a:latin typeface="宋体" panose="02010600030101010101" pitchFamily="2" charset="-122"/>
                <a:ea typeface="宋体" panose="02010600030101010101" pitchFamily="2" charset="-122"/>
              </a:rPr>
              <a:t>      </a:t>
            </a:r>
            <a:r>
              <a:rPr lang="zh-CN" altLang="en-US" sz="2400" b="0" baseline="0" dirty="0">
                <a:solidFill>
                  <a:schemeClr val="tx1"/>
                </a:solidFill>
                <a:latin typeface="宋体" panose="02010600030101010101" pitchFamily="2" charset="-122"/>
                <a:ea typeface="Courier New" panose="02070309020205020404" pitchFamily="49" charset="0"/>
              </a:rPr>
              <a:t>当蜂窝比较严重或露筋较深时，应取掉不密实的混凝土，用清水洗净并充分湿润后，再用比</a:t>
            </a:r>
            <a:r>
              <a:rPr lang="zh-CN" altLang="en-US" sz="2400" b="0" baseline="0" dirty="0">
                <a:solidFill>
                  <a:schemeClr val="tx1"/>
                </a:solidFill>
                <a:latin typeface="宋体" panose="02010600030101010101" pitchFamily="2" charset="-122"/>
                <a:ea typeface="宋体" panose="02010600030101010101" pitchFamily="2" charset="-122"/>
              </a:rPr>
              <a:t>原强度等级高一级的细石混凝土填补并仔细捣实。</a:t>
            </a:r>
            <a:r>
              <a:rPr lang="zh-CN" altLang="en-US" sz="2400" b="0" baseline="0" dirty="0">
                <a:solidFill>
                  <a:schemeClr val="tx1"/>
                </a:solidFill>
                <a:latin typeface="宋体" panose="02010600030101010101" pitchFamily="2" charset="-122"/>
                <a:ea typeface="Courier New" panose="02070309020205020404" pitchFamily="49" charset="0"/>
              </a:rPr>
              <a:t> </a:t>
            </a:r>
            <a:endParaRPr lang="zh-CN" altLang="en-US" sz="2400" b="0" baseline="0" dirty="0">
              <a:solidFill>
                <a:schemeClr val="tx1"/>
              </a:solidFill>
              <a:latin typeface="宋体" panose="02010600030101010101" pitchFamily="2" charset="-122"/>
              <a:ea typeface="Courier New" panose="02070309020205020404" pitchFamily="49" charset="0"/>
            </a:endParaRPr>
          </a:p>
          <a:p>
            <a:pPr marL="285750" lvl="0" indent="-285750" algn="just">
              <a:lnSpc>
                <a:spcPct val="125000"/>
              </a:lnSpc>
              <a:spcBef>
                <a:spcPct val="10000"/>
              </a:spcBef>
              <a:buClr>
                <a:srgbClr val="FFFF66"/>
              </a:buClr>
              <a:buSzPct val="120000"/>
              <a:buFont typeface="Wingdings" panose="05000000000000000000" pitchFamily="2" charset="2"/>
              <a:buNone/>
            </a:pPr>
            <a:r>
              <a:rPr lang="zh-CN" altLang="en-US" sz="2400" b="0" baseline="0" dirty="0">
                <a:latin typeface="Times New Roman" panose="02020603050405020304" pitchFamily="18" charset="0"/>
                <a:ea typeface="Times New Roman" panose="02020603050405020304" pitchFamily="18" charset="0"/>
              </a:rPr>
              <a:t>(3) </a:t>
            </a:r>
            <a:r>
              <a:rPr lang="zh-CN" altLang="en-US" sz="2400" b="0" baseline="0" dirty="0">
                <a:latin typeface="宋体" panose="02010600030101010101" pitchFamily="2" charset="-122"/>
                <a:ea typeface="宋体" panose="02010600030101010101" pitchFamily="2" charset="-122"/>
              </a:rPr>
              <a:t>水泥灌浆与化学灌浆</a:t>
            </a:r>
            <a:r>
              <a:rPr lang="zh-CN" altLang="en-US" sz="2400" b="0" baseline="0" dirty="0">
                <a:solidFill>
                  <a:schemeClr val="tx1"/>
                </a:solidFill>
                <a:latin typeface="宋体" panose="02010600030101010101" pitchFamily="2" charset="-122"/>
                <a:ea typeface="Courier New" panose="02070309020205020404" pitchFamily="49" charset="0"/>
              </a:rPr>
              <a:t> </a:t>
            </a:r>
            <a:endParaRPr lang="zh-CN" altLang="en-US" sz="2400" b="0" baseline="0" dirty="0">
              <a:solidFill>
                <a:schemeClr val="tx1"/>
              </a:solidFill>
              <a:latin typeface="宋体" panose="02010600030101010101" pitchFamily="2" charset="-122"/>
              <a:ea typeface="Courier New" panose="02070309020205020404" pitchFamily="49" charset="0"/>
            </a:endParaRPr>
          </a:p>
          <a:p>
            <a:pPr marL="285750" lvl="0" indent="-285750" algn="just">
              <a:lnSpc>
                <a:spcPct val="125000"/>
              </a:lnSpc>
              <a:spcBef>
                <a:spcPct val="10000"/>
              </a:spcBef>
              <a:buClr>
                <a:srgbClr val="FFFF66"/>
              </a:buClr>
              <a:buSzPct val="120000"/>
              <a:buFont typeface="Wingdings" panose="05000000000000000000" pitchFamily="2" charset="2"/>
              <a:buNone/>
            </a:pPr>
            <a:r>
              <a:rPr lang="zh-CN" altLang="en-US" sz="2400" b="0" baseline="0" dirty="0">
                <a:solidFill>
                  <a:schemeClr val="tx1"/>
                </a:solidFill>
                <a:latin typeface="宋体" panose="02010600030101010101" pitchFamily="2" charset="-122"/>
                <a:ea typeface="宋体" panose="02010600030101010101" pitchFamily="2" charset="-122"/>
              </a:rPr>
              <a:t>      </a:t>
            </a:r>
            <a:r>
              <a:rPr lang="zh-CN" altLang="en-US" sz="2400" b="0" baseline="0" dirty="0">
                <a:solidFill>
                  <a:schemeClr val="tx1"/>
                </a:solidFill>
                <a:latin typeface="宋体" panose="02010600030101010101" pitchFamily="2" charset="-122"/>
                <a:ea typeface="Courier New" panose="02070309020205020404" pitchFamily="49" charset="0"/>
              </a:rPr>
              <a:t>对于宽度大于0.5</a:t>
            </a:r>
            <a:r>
              <a:rPr lang="en-US" altLang="x-none" sz="2400" b="0" baseline="0" dirty="0">
                <a:solidFill>
                  <a:schemeClr val="tx1"/>
                </a:solidFill>
                <a:latin typeface="宋体" panose="02010600030101010101" pitchFamily="2" charset="-122"/>
                <a:ea typeface="Courier New" panose="02070309020205020404" pitchFamily="49" charset="0"/>
              </a:rPr>
              <a:t>mm</a:t>
            </a:r>
            <a:r>
              <a:rPr lang="zh-CN" altLang="en-US" sz="2400" b="0" baseline="0" dirty="0">
                <a:solidFill>
                  <a:schemeClr val="tx1"/>
                </a:solidFill>
                <a:latin typeface="宋体" panose="02010600030101010101" pitchFamily="2" charset="-122"/>
                <a:ea typeface="Courier New" panose="02070309020205020404" pitchFamily="49" charset="0"/>
              </a:rPr>
              <a:t>的裂缝，宜采用水泥灌浆；对于宽度小于0.5</a:t>
            </a:r>
            <a:r>
              <a:rPr lang="en-US" altLang="x-none" sz="2400" b="0" baseline="0" dirty="0">
                <a:solidFill>
                  <a:schemeClr val="tx1"/>
                </a:solidFill>
                <a:latin typeface="宋体" panose="02010600030101010101" pitchFamily="2" charset="-122"/>
                <a:ea typeface="Courier New" panose="02070309020205020404" pitchFamily="49" charset="0"/>
              </a:rPr>
              <a:t>mm</a:t>
            </a:r>
            <a:r>
              <a:rPr lang="zh-CN" altLang="en-US" sz="2400" b="0" baseline="0" dirty="0">
                <a:solidFill>
                  <a:schemeClr val="tx1"/>
                </a:solidFill>
                <a:latin typeface="宋体" panose="02010600030101010101" pitchFamily="2" charset="-122"/>
                <a:ea typeface="Courier New" panose="02070309020205020404" pitchFamily="49" charset="0"/>
              </a:rPr>
              <a:t>的裂缝，宜采用化学灌</a:t>
            </a:r>
            <a:r>
              <a:rPr lang="zh-CN" altLang="en-US" sz="2400" b="0" baseline="0" dirty="0">
                <a:solidFill>
                  <a:schemeClr val="tx1"/>
                </a:solidFill>
                <a:latin typeface="宋体" panose="02010600030101010101" pitchFamily="2" charset="-122"/>
                <a:ea typeface="宋体" panose="02010600030101010101" pitchFamily="2" charset="-122"/>
              </a:rPr>
              <a:t>浆。</a:t>
            </a:r>
            <a:r>
              <a:rPr lang="zh-CN" altLang="en-US" sz="2400" b="0" baseline="0" dirty="0">
                <a:solidFill>
                  <a:schemeClr val="tx1"/>
                </a:solidFill>
                <a:latin typeface="宋体" panose="02010600030101010101" pitchFamily="2" charset="-122"/>
                <a:ea typeface="Courier New" panose="02070309020205020404" pitchFamily="49" charset="0"/>
              </a:rPr>
              <a:t> </a:t>
            </a:r>
            <a:endParaRPr lang="zh-CN" altLang="en-US" sz="2400" b="0" baseline="0" dirty="0">
              <a:solidFill>
                <a:schemeClr val="tx1"/>
              </a:solidFill>
              <a:latin typeface="宋体" panose="02010600030101010101" pitchFamily="2" charset="-122"/>
              <a:ea typeface="Courier New" panose="02070309020205020404" pitchFamily="49" charset="0"/>
            </a:endParaRPr>
          </a:p>
        </p:txBody>
      </p:sp>
      <p:pic>
        <p:nvPicPr>
          <p:cNvPr id="74755" name="图片 192515" descr="返回">
            <a:hlinkClick r:id="" action="ppaction://noaction"/>
          </p:cNvPr>
          <p:cNvPicPr>
            <a:picLocks noChangeAspect="1"/>
          </p:cNvPicPr>
          <p:nvPr/>
        </p:nvPicPr>
        <p:blipFill>
          <a:blip r:embed="rId1"/>
          <a:stretch>
            <a:fillRect/>
          </a:stretch>
        </p:blipFill>
        <p:spPr>
          <a:xfrm>
            <a:off x="8027988" y="333375"/>
            <a:ext cx="506412" cy="533400"/>
          </a:xfrm>
          <a:prstGeom prst="rect">
            <a:avLst/>
          </a:prstGeom>
          <a:noFill/>
          <a:ln w="15875" cap="flat" cmpd="sng">
            <a:solidFill>
              <a:srgbClr val="FF00FF"/>
            </a:solidFill>
            <a:prstDash val="solid"/>
            <a:miter/>
            <a:headEnd type="none" w="med" len="med"/>
            <a:tailEnd type="none" w="med" len="med"/>
          </a:ln>
        </p:spPr>
      </p:pic>
    </p:spTree>
  </p:cSld>
  <p:clrMapOvr>
    <a:masterClrMapping/>
  </p:clrMapOvr>
  <p:transition advTm="11100">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矩形 128001"/>
          <p:cNvSpPr/>
          <p:nvPr/>
        </p:nvSpPr>
        <p:spPr>
          <a:xfrm>
            <a:off x="539750" y="333375"/>
            <a:ext cx="8208963" cy="3195320"/>
          </a:xfrm>
          <a:prstGeom prst="rect">
            <a:avLst/>
          </a:prstGeom>
          <a:noFill/>
          <a:ln w="9525">
            <a:noFill/>
          </a:ln>
        </p:spPr>
        <p:txBody>
          <a:bodyPr anchor="t">
            <a:spAutoFit/>
          </a:bodyPr>
          <a:p>
            <a:pPr lvl="0" indent="381000" algn="just">
              <a:lnSpc>
                <a:spcPct val="155000"/>
              </a:lnSpc>
              <a:spcBef>
                <a:spcPct val="5000"/>
              </a:spcBef>
            </a:pPr>
            <a:r>
              <a:rPr lang="zh-CN" altLang="en-US" sz="2400" baseline="0" dirty="0">
                <a:solidFill>
                  <a:srgbClr val="00FF00"/>
                </a:solidFill>
                <a:latin typeface="Times New Roman" panose="02020603050405020304" pitchFamily="18" charset="0"/>
                <a:ea typeface="宋体" panose="02010600030101010101" pitchFamily="2" charset="-122"/>
              </a:rPr>
              <a:t>【例</a:t>
            </a:r>
            <a:r>
              <a:rPr lang="en-US" altLang="zh-CN" sz="2400" baseline="0" dirty="0">
                <a:solidFill>
                  <a:srgbClr val="00FF00"/>
                </a:solidFill>
                <a:latin typeface="Times New Roman" panose="02020603050405020304" pitchFamily="18" charset="0"/>
                <a:ea typeface="宋体" panose="02010600030101010101" pitchFamily="2" charset="-122"/>
              </a:rPr>
              <a:t>3</a:t>
            </a:r>
            <a:r>
              <a:rPr lang="zh-CN" altLang="en-US" sz="2400" baseline="0" dirty="0">
                <a:solidFill>
                  <a:srgbClr val="00FF00"/>
                </a:solidFill>
                <a:latin typeface="Times New Roman" panose="02020603050405020304" pitchFamily="18" charset="0"/>
                <a:ea typeface="宋体" panose="02010600030101010101" pitchFamily="2" charset="-122"/>
              </a:rPr>
              <a:t>.</a:t>
            </a:r>
            <a:r>
              <a:rPr lang="en-US" altLang="zh-CN" sz="2400" baseline="0" dirty="0">
                <a:solidFill>
                  <a:srgbClr val="00FF00"/>
                </a:solidFill>
                <a:latin typeface="Times New Roman" panose="02020603050405020304" pitchFamily="18" charset="0"/>
                <a:ea typeface="宋体" panose="02010600030101010101" pitchFamily="2" charset="-122"/>
              </a:rPr>
              <a:t>1</a:t>
            </a:r>
            <a:r>
              <a:rPr lang="zh-CN" altLang="en-US" sz="2400" baseline="0" dirty="0">
                <a:solidFill>
                  <a:srgbClr val="00FF00"/>
                </a:solidFill>
                <a:latin typeface="Times New Roman" panose="02020603050405020304" pitchFamily="18" charset="0"/>
                <a:ea typeface="宋体" panose="02010600030101010101" pitchFamily="2" charset="-122"/>
              </a:rPr>
              <a:t>】</a:t>
            </a:r>
            <a:r>
              <a:rPr lang="zh-CN" altLang="en-US" sz="2400" dirty="0">
                <a:sym typeface="+mn-ea"/>
              </a:rPr>
              <a:t> </a:t>
            </a:r>
            <a:r>
              <a:rPr lang="zh-CN" altLang="en-US" sz="3600" dirty="0">
                <a:sym typeface="+mn-ea"/>
              </a:rPr>
              <a:t>已知某混凝土的实验室配合比为</a:t>
            </a:r>
            <a:r>
              <a:rPr lang="en-US" altLang="zh-CN" sz="3600" dirty="0">
                <a:sym typeface="+mn-ea"/>
              </a:rPr>
              <a:t>280:820:1100:199(</a:t>
            </a:r>
            <a:r>
              <a:rPr lang="zh-CN" altLang="en-US" sz="3600" dirty="0">
                <a:sym typeface="+mn-ea"/>
              </a:rPr>
              <a:t>每</a:t>
            </a:r>
            <a:r>
              <a:rPr lang="en-US" altLang="zh-CN" sz="3600" dirty="0">
                <a:sym typeface="+mn-ea"/>
              </a:rPr>
              <a:t>m3</a:t>
            </a:r>
            <a:r>
              <a:rPr lang="zh-CN" altLang="en-US" sz="3600" dirty="0">
                <a:sym typeface="+mn-ea"/>
              </a:rPr>
              <a:t>混凝土材料用量</a:t>
            </a:r>
            <a:r>
              <a:rPr lang="en-US" altLang="zh-CN" sz="3600" dirty="0">
                <a:sym typeface="+mn-ea"/>
              </a:rPr>
              <a:t>)</a:t>
            </a:r>
            <a:r>
              <a:rPr lang="zh-CN" altLang="en-US" sz="3600" dirty="0">
                <a:sym typeface="+mn-ea"/>
              </a:rPr>
              <a:t>，现测出砂的含水率为</a:t>
            </a:r>
            <a:r>
              <a:rPr lang="en-US" altLang="zh-CN" sz="3600" dirty="0">
                <a:sym typeface="+mn-ea"/>
              </a:rPr>
              <a:t>3.5</a:t>
            </a:r>
            <a:r>
              <a:rPr lang="zh-CN" altLang="en-US" sz="3600" dirty="0">
                <a:sym typeface="+mn-ea"/>
              </a:rPr>
              <a:t>％，石的含水率为</a:t>
            </a:r>
            <a:r>
              <a:rPr lang="en-US" altLang="zh-CN" sz="3600" dirty="0">
                <a:sym typeface="+mn-ea"/>
              </a:rPr>
              <a:t>1.2</a:t>
            </a:r>
            <a:r>
              <a:rPr lang="zh-CN" altLang="en-US" sz="3600" dirty="0">
                <a:sym typeface="+mn-ea"/>
              </a:rPr>
              <a:t>％，搅拌机的出料容积为</a:t>
            </a:r>
            <a:r>
              <a:rPr lang="en-US" altLang="zh-CN" sz="3600" dirty="0">
                <a:sym typeface="+mn-ea"/>
              </a:rPr>
              <a:t>400L</a:t>
            </a:r>
            <a:r>
              <a:rPr lang="zh-CN" altLang="en-US" sz="3600" dirty="0">
                <a:sym typeface="+mn-ea"/>
              </a:rPr>
              <a:t>，若采用袋装水泥</a:t>
            </a:r>
            <a:r>
              <a:rPr lang="en-US" altLang="zh-CN" sz="3600" dirty="0">
                <a:sym typeface="+mn-ea"/>
              </a:rPr>
              <a:t>(</a:t>
            </a:r>
            <a:r>
              <a:rPr lang="zh-CN" altLang="en-US" sz="3600" dirty="0">
                <a:sym typeface="+mn-ea"/>
              </a:rPr>
              <a:t>一袋</a:t>
            </a:r>
            <a:r>
              <a:rPr lang="en-US" altLang="zh-CN" sz="3600" dirty="0">
                <a:sym typeface="+mn-ea"/>
              </a:rPr>
              <a:t>50kg)</a:t>
            </a:r>
            <a:r>
              <a:rPr lang="zh-CN" altLang="en-US" sz="3600" dirty="0">
                <a:sym typeface="+mn-ea"/>
              </a:rPr>
              <a:t>，求每搅拌一罐混凝土所需各种材料的用量。</a:t>
            </a:r>
            <a:r>
              <a:rPr lang="zh-CN" altLang="en-US" sz="3600" b="0" baseline="0" dirty="0">
                <a:solidFill>
                  <a:schemeClr val="tx1"/>
                </a:solidFill>
                <a:latin typeface="Times New Roman" panose="02020603050405020304" pitchFamily="18" charset="0"/>
                <a:ea typeface="宋体" panose="02010600030101010101" pitchFamily="2" charset="-122"/>
              </a:rPr>
              <a:t>　</a:t>
            </a:r>
            <a:r>
              <a:rPr lang="zh-CN" altLang="en-US" sz="2400" b="0" baseline="0" dirty="0">
                <a:solidFill>
                  <a:schemeClr val="tx1"/>
                </a:solidFill>
                <a:latin typeface="Times New Roman" panose="02020603050405020304" pitchFamily="18" charset="0"/>
                <a:ea typeface="宋体" panose="02010600030101010101" pitchFamily="2" charset="-122"/>
              </a:rPr>
              <a:t>　</a:t>
            </a:r>
            <a:endParaRPr lang="en-US" altLang="x-none" sz="2400" b="0" baseline="0"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advTm="11100">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文本框 129025">
            <a:hlinkClick r:id="" action="ppaction://hlinkshowjump?jump=nextslide"/>
          </p:cNvPr>
          <p:cNvSpPr txBox="1"/>
          <p:nvPr/>
        </p:nvSpPr>
        <p:spPr>
          <a:xfrm>
            <a:off x="971550" y="981075"/>
            <a:ext cx="3733800" cy="521970"/>
          </a:xfrm>
          <a:prstGeom prst="rect">
            <a:avLst/>
          </a:prstGeom>
          <a:noFill/>
          <a:ln w="9525">
            <a:noFill/>
          </a:ln>
        </p:spPr>
        <p:txBody>
          <a:bodyPr anchor="t">
            <a:spAutoFit/>
          </a:bodyPr>
          <a:p>
            <a:pPr lvl="0" indent="0">
              <a:spcBef>
                <a:spcPct val="50000"/>
              </a:spcBef>
            </a:pPr>
            <a:r>
              <a:rPr lang="en-US" altLang="x-none" baseline="0" dirty="0">
                <a:latin typeface="楷体_GB2312" pitchFamily="1" charset="-122"/>
                <a:ea typeface="楷体_GB2312" pitchFamily="1" charset="-122"/>
              </a:rPr>
              <a:t>3.2.2 </a:t>
            </a:r>
            <a:r>
              <a:rPr lang="zh-CN" altLang="en-US" baseline="0" dirty="0">
                <a:latin typeface="楷体_GB2312" pitchFamily="1" charset="-122"/>
                <a:ea typeface="楷体_GB2312" pitchFamily="1" charset="-122"/>
              </a:rPr>
              <a:t>施工配料</a:t>
            </a:r>
            <a:endParaRPr lang="zh-CN" altLang="en-US" baseline="0" dirty="0">
              <a:latin typeface="楷体_GB2312" pitchFamily="1" charset="-122"/>
              <a:ea typeface="楷体_GB2312" pitchFamily="1" charset="-122"/>
            </a:endParaRPr>
          </a:p>
        </p:txBody>
      </p:sp>
      <p:sp>
        <p:nvSpPr>
          <p:cNvPr id="11266" name="矩形 129026"/>
          <p:cNvSpPr/>
          <p:nvPr/>
        </p:nvSpPr>
        <p:spPr>
          <a:xfrm>
            <a:off x="1187450" y="1700213"/>
            <a:ext cx="6840538" cy="3225800"/>
          </a:xfrm>
          <a:prstGeom prst="rect">
            <a:avLst/>
          </a:prstGeom>
          <a:noFill/>
          <a:ln w="9525">
            <a:noFill/>
          </a:ln>
        </p:spPr>
        <p:txBody>
          <a:bodyPr anchor="t"/>
          <a:p>
            <a:pPr lvl="0" indent="0" algn="just">
              <a:lnSpc>
                <a:spcPct val="160000"/>
              </a:lnSpc>
              <a:spcBef>
                <a:spcPct val="25000"/>
              </a:spcBef>
              <a:buClr>
                <a:srgbClr val="FFFF66"/>
              </a:buClr>
              <a:buSzPct val="120000"/>
              <a:buFont typeface="Wingdings" panose="05000000000000000000" pitchFamily="2" charset="2"/>
              <a:buNone/>
            </a:pPr>
            <a:r>
              <a:rPr lang="zh-CN" altLang="en-US" sz="2000" b="0" baseline="0" dirty="0">
                <a:solidFill>
                  <a:schemeClr val="tx1"/>
                </a:solidFill>
                <a:latin typeface="宋体" panose="02010600030101010101" pitchFamily="2" charset="-122"/>
                <a:ea typeface="宋体" panose="02010600030101010101" pitchFamily="2" charset="-122"/>
              </a:rPr>
              <a:t>　　</a:t>
            </a:r>
            <a:r>
              <a:rPr lang="zh-CN" altLang="en-US" sz="2400" b="0" baseline="0" dirty="0">
                <a:solidFill>
                  <a:schemeClr val="tx1"/>
                </a:solidFill>
                <a:latin typeface="宋体" panose="02010600030101010101" pitchFamily="2" charset="-122"/>
                <a:ea typeface="宋体" panose="02010600030101010101" pitchFamily="2" charset="-122"/>
              </a:rPr>
              <a:t>施工中往往以一袋或两袋水泥为下料单位，每搅拌一次叫做一盘。因此，求出每1</a:t>
            </a:r>
            <a:r>
              <a:rPr lang="en-US" altLang="x-none" sz="2400" b="0" baseline="0" dirty="0">
                <a:solidFill>
                  <a:schemeClr val="tx1"/>
                </a:solidFill>
                <a:latin typeface="宋体" panose="02010600030101010101" pitchFamily="2" charset="-122"/>
                <a:ea typeface="宋体" panose="02010600030101010101" pitchFamily="2" charset="-122"/>
              </a:rPr>
              <a:t>m</a:t>
            </a:r>
            <a:r>
              <a:rPr lang="en-US" altLang="x-none" sz="2400" b="0" baseline="30000" dirty="0">
                <a:solidFill>
                  <a:schemeClr val="tx1"/>
                </a:solidFill>
                <a:latin typeface="宋体" panose="02010600030101010101" pitchFamily="2" charset="-122"/>
                <a:ea typeface="宋体" panose="02010600030101010101" pitchFamily="2" charset="-122"/>
              </a:rPr>
              <a:t>3</a:t>
            </a:r>
            <a:r>
              <a:rPr lang="zh-CN" altLang="en-US" sz="2400" b="0" baseline="0" dirty="0">
                <a:solidFill>
                  <a:schemeClr val="tx1"/>
                </a:solidFill>
                <a:latin typeface="宋体" panose="02010600030101010101" pitchFamily="2" charset="-122"/>
                <a:ea typeface="宋体" panose="02010600030101010101" pitchFamily="2" charset="-122"/>
              </a:rPr>
              <a:t>混凝土材料用量后，还必须根据工地现有搅拌机出料容量确定每次需用几袋水泥，然后按水泥用量算出砂、石子的每盘用量。 </a:t>
            </a:r>
            <a:endParaRPr lang="zh-CN" altLang="en-US" sz="2400" b="0" baseline="0"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advTm="11100">
    <p:random/>
  </p:transition>
</p:sld>
</file>

<file path=ppt/theme/theme1.xml><?xml version="1.0" encoding="utf-8"?>
<a:theme xmlns:a="http://schemas.openxmlformats.org/drawingml/2006/main" name="Network Blitz">
  <a:themeElements>
    <a:clrScheme name="">
      <a:dk1>
        <a:srgbClr val="FFFFFF"/>
      </a:dk1>
      <a:lt1>
        <a:srgbClr val="000066"/>
      </a:lt1>
      <a:dk2>
        <a:srgbClr val="FFCC00"/>
      </a:dk2>
      <a:lt2>
        <a:srgbClr val="000044"/>
      </a:lt2>
      <a:accent1>
        <a:srgbClr val="9CE157"/>
      </a:accent1>
      <a:accent2>
        <a:srgbClr val="2663A0"/>
      </a:accent2>
      <a:accent3>
        <a:srgbClr val="AAAAB9"/>
      </a:accent3>
      <a:accent4>
        <a:srgbClr val="DCDCDC"/>
      </a:accent4>
      <a:accent5>
        <a:srgbClr val="CBEDB5"/>
      </a:accent5>
      <a:accent6>
        <a:srgbClr val="21588F"/>
      </a:accent6>
      <a:hlink>
        <a:srgbClr val="F98D43"/>
      </a:hlink>
      <a:folHlink>
        <a:srgbClr val="CC33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
        <a:dk1>
          <a:srgbClr val="FFFFFF"/>
        </a:dk1>
        <a:lt1>
          <a:srgbClr val="000066"/>
        </a:lt1>
        <a:dk2>
          <a:srgbClr val="FFCC00"/>
        </a:dk2>
        <a:lt2>
          <a:srgbClr val="000044"/>
        </a:lt2>
        <a:accent1>
          <a:srgbClr val="9CE157"/>
        </a:accent1>
        <a:accent2>
          <a:srgbClr val="2663A0"/>
        </a:accent2>
        <a:accent3>
          <a:srgbClr val="AAAAB9"/>
        </a:accent3>
        <a:accent4>
          <a:srgbClr val="DCDCDC"/>
        </a:accent4>
        <a:accent5>
          <a:srgbClr val="CBEDB5"/>
        </a:accent5>
        <a:accent6>
          <a:srgbClr val="21588F"/>
        </a:accent6>
        <a:hlink>
          <a:srgbClr val="F98D43"/>
        </a:hlink>
        <a:folHlink>
          <a:srgbClr val="CC3300"/>
        </a:folHlink>
      </a:clrScheme>
      <a:clrMap bg1="lt1" tx1="dk1" bg2="lt2" tx2="dk2" accent1="accent1" accent2="accent2" accent3="accent3" accent4="accent4" accent5="accent5" accent6="accent6" hlink="hlink" folHlink="folHlink"/>
    </a:extraClrScheme>
    <a:extraClrScheme>
      <a:clrScheme name="">
        <a:dk1>
          <a:srgbClr val="000066"/>
        </a:dk1>
        <a:lt1>
          <a:srgbClr val="9CC2E8"/>
        </a:lt1>
        <a:dk2>
          <a:srgbClr val="4D4D4D"/>
        </a:dk2>
        <a:lt2>
          <a:srgbClr val="7DAFE1"/>
        </a:lt2>
        <a:accent1>
          <a:srgbClr val="26D2E4"/>
        </a:accent1>
        <a:accent2>
          <a:srgbClr val="D0E2F4"/>
        </a:accent2>
        <a:accent3>
          <a:srgbClr val="CBDDF1"/>
        </a:accent3>
        <a:accent4>
          <a:srgbClr val="000057"/>
        </a:accent4>
        <a:accent5>
          <a:srgbClr val="ABE5EF"/>
        </a:accent5>
        <a:accent6>
          <a:srgbClr val="BACADB"/>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
        <a:dk1>
          <a:srgbClr val="000000"/>
        </a:dk1>
        <a:lt1>
          <a:srgbClr val="EAEAEA"/>
        </a:lt1>
        <a:dk2>
          <a:srgbClr val="333333"/>
        </a:dk2>
        <a:lt2>
          <a:srgbClr val="DDDDDD"/>
        </a:lt2>
        <a:accent1>
          <a:srgbClr val="C0C0C0"/>
        </a:accent1>
        <a:accent2>
          <a:srgbClr val="FFFFFF"/>
        </a:accent2>
        <a:accent3>
          <a:srgbClr val="F2F2F2"/>
        </a:accent3>
        <a:accent4>
          <a:srgbClr val="000000"/>
        </a:accent4>
        <a:accent5>
          <a:srgbClr val="DCDCDC"/>
        </a:accent5>
        <a:accent6>
          <a:srgbClr val="E5E5E5"/>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
        <a:dk1>
          <a:srgbClr val="FFFFFF"/>
        </a:dk1>
        <a:lt1>
          <a:srgbClr val="005250"/>
        </a:lt1>
        <a:dk2>
          <a:srgbClr val="FFCC00"/>
        </a:dk2>
        <a:lt2>
          <a:srgbClr val="002E2D"/>
        </a:lt2>
        <a:accent1>
          <a:srgbClr val="9CE157"/>
        </a:accent1>
        <a:accent2>
          <a:srgbClr val="00817E"/>
        </a:accent2>
        <a:accent3>
          <a:srgbClr val="AAB3B3"/>
        </a:accent3>
        <a:accent4>
          <a:srgbClr val="DCDCDC"/>
        </a:accent4>
        <a:accent5>
          <a:srgbClr val="CBEDB5"/>
        </a:accent5>
        <a:accent6>
          <a:srgbClr val="007370"/>
        </a:accent6>
        <a:hlink>
          <a:srgbClr val="FFFF99"/>
        </a:hlink>
        <a:folHlink>
          <a:srgbClr val="CCCC00"/>
        </a:folHlink>
      </a:clrScheme>
      <a:clrMap bg1="lt1" tx1="dk1" bg2="lt2" tx2="dk2" accent1="accent1" accent2="accent2" accent3="accent3" accent4="accent4" accent5="accent5" accent6="accent6" hlink="hlink" folHlink="folHlink"/>
    </a:extraClrScheme>
    <a:extraClrScheme>
      <a:clrScheme name="">
        <a:dk1>
          <a:srgbClr val="FFFFFF"/>
        </a:dk1>
        <a:lt1>
          <a:srgbClr val="3B256B"/>
        </a:lt1>
        <a:dk2>
          <a:srgbClr val="FFCC00"/>
        </a:dk2>
        <a:lt2>
          <a:srgbClr val="291A4C"/>
        </a:lt2>
        <a:accent1>
          <a:srgbClr val="6EBFCA"/>
        </a:accent1>
        <a:accent2>
          <a:srgbClr val="56369C"/>
        </a:accent2>
        <a:accent3>
          <a:srgbClr val="AFABBA"/>
        </a:accent3>
        <a:accent4>
          <a:srgbClr val="DCDCDC"/>
        </a:accent4>
        <a:accent5>
          <a:srgbClr val="BBDBE1"/>
        </a:accent5>
        <a:accent6>
          <a:srgbClr val="4C308B"/>
        </a:accent6>
        <a:hlink>
          <a:srgbClr val="CCCCFF"/>
        </a:hlink>
        <a:folHlink>
          <a:srgbClr val="666699"/>
        </a:folHlink>
      </a:clrScheme>
      <a:clrMap bg1="lt1" tx1="dk1" bg2="lt2" tx2="dk2" accent1="accent1" accent2="accent2" accent3="accent3" accent4="accent4" accent5="accent5" accent6="accent6" hlink="hlink" folHlink="folHlink"/>
    </a:extraClrScheme>
    <a:extraClrScheme>
      <a:clrScheme name="">
        <a:dk1>
          <a:srgbClr val="FFFFFF"/>
        </a:dk1>
        <a:lt1>
          <a:srgbClr val="6D2740"/>
        </a:lt1>
        <a:dk2>
          <a:srgbClr val="FDD409"/>
        </a:dk2>
        <a:lt2>
          <a:srgbClr val="511D30"/>
        </a:lt2>
        <a:accent1>
          <a:srgbClr val="FDB83B"/>
        </a:accent1>
        <a:accent2>
          <a:srgbClr val="9D395D"/>
        </a:accent2>
        <a:accent3>
          <a:srgbClr val="BBABB0"/>
        </a:accent3>
        <a:accent4>
          <a:srgbClr val="DCDCDC"/>
        </a:accent4>
        <a:accent5>
          <a:srgbClr val="FED8AF"/>
        </a:accent5>
        <a:accent6>
          <a:srgbClr val="8C3253"/>
        </a:accent6>
        <a:hlink>
          <a:srgbClr val="FF99CC"/>
        </a:hlink>
        <a:folHlink>
          <a:srgbClr val="D6009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Designs\Network Blitz.pot</Template>
  <TotalTime>0</TotalTime>
  <Words>9522</Words>
  <Application>WPS 演示</Application>
  <PresentationFormat>在屏幕上显示</PresentationFormat>
  <Paragraphs>772</Paragraphs>
  <Slides>71</Slides>
  <Notes>0</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0</vt:i4>
      </vt:variant>
      <vt:variant>
        <vt:lpstr>幻灯片标题</vt:lpstr>
      </vt:variant>
      <vt:variant>
        <vt:i4>71</vt:i4>
      </vt:variant>
    </vt:vector>
  </HeadingPairs>
  <TitlesOfParts>
    <vt:vector size="83" baseType="lpstr">
      <vt:lpstr>Arial</vt:lpstr>
      <vt:lpstr>宋体</vt:lpstr>
      <vt:lpstr>Wingdings</vt:lpstr>
      <vt:lpstr>Times New Roman</vt:lpstr>
      <vt:lpstr>楷体_GB2312</vt:lpstr>
      <vt:lpstr>Courier New</vt:lpstr>
      <vt:lpstr>黑体</vt:lpstr>
      <vt:lpstr>新宋体</vt:lpstr>
      <vt:lpstr>微软雅黑</vt:lpstr>
      <vt:lpstr>Arial Unicode MS</vt:lpstr>
      <vt:lpstr>Calibri</vt:lpstr>
      <vt:lpstr>Network Blitz</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home</dc:creator>
  <cp:lastModifiedBy>Administrator</cp:lastModifiedBy>
  <cp:revision>832</cp:revision>
  <dcterms:created xsi:type="dcterms:W3CDTF">2001-09-27T09:30:00Z</dcterms:created>
  <dcterms:modified xsi:type="dcterms:W3CDTF">2017-07-22T11:32:35Z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2052-10.1.0.6554</vt:lpwstr>
  </property>
</Properties>
</file>