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365" r:id="rId4"/>
    <p:sldId id="366" r:id="rId5"/>
    <p:sldId id="367" r:id="rId6"/>
    <p:sldId id="368" r:id="rId7"/>
    <p:sldId id="369" r:id="rId8"/>
    <p:sldId id="370" r:id="rId9"/>
    <p:sldId id="371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3A3"/>
    <a:srgbClr val="404040"/>
    <a:srgbClr val="ECECEC"/>
    <a:srgbClr val="453D3A"/>
    <a:srgbClr val="1A9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8" autoAdjust="0"/>
    <p:restoredTop sz="90256" autoAdjust="0"/>
  </p:normalViewPr>
  <p:slideViewPr>
    <p:cSldViewPr snapToGrid="0" showGuides="1">
      <p:cViewPr>
        <p:scale>
          <a:sx n="66" d="100"/>
          <a:sy n="66" d="100"/>
        </p:scale>
        <p:origin x="-2166" y="-852"/>
      </p:cViewPr>
      <p:guideLst>
        <p:guide orient="horz" pos="222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98C7-9395-4E9A-96EC-DE4C39432A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4DB0-CCE3-4363-801A-A01AADC639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78494" y="387275"/>
            <a:ext cx="243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89494" y="135275"/>
            <a:ext cx="189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 userDrawn="1"/>
        </p:nvSpPr>
        <p:spPr>
          <a:xfrm>
            <a:off x="8420006" y="6318000"/>
            <a:ext cx="405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101013" y="6405438"/>
            <a:ext cx="1042988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058" name="Picture 19" descr="C:\Users\Administrator\AppData\Roaming\Tencent\Users\1228979181\QQ\WinTemp\RichOle\EHH@LF]}K``$Z5T9Q8XRMY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5666" y="6305233"/>
            <a:ext cx="3049190" cy="531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78494" y="387275"/>
            <a:ext cx="243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89494" y="135275"/>
            <a:ext cx="189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101013" y="6405438"/>
            <a:ext cx="1042988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" name="Picture 19" descr="C:\Users\Administrator\AppData\Roaming\Tencent\Users\1228979181\QQ\WinTemp\RichOle\EHH@LF]}K``$Z5T9Q8XRMY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5666" y="6305233"/>
            <a:ext cx="3049190" cy="53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/>
        </p:nvSpPr>
        <p:spPr>
          <a:xfrm>
            <a:off x="8420006" y="6318000"/>
            <a:ext cx="405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3" name="灯片编号占位符 15"/>
          <p:cNvSpPr>
            <a:spLocks noGrp="1"/>
          </p:cNvSpPr>
          <p:nvPr userDrawn="1"/>
        </p:nvSpPr>
        <p:spPr>
          <a:xfrm>
            <a:off x="8101013" y="6406073"/>
            <a:ext cx="104298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z="1500" smtClean="0"/>
            </a:fld>
            <a:endParaRPr lang="zh-CN" altLang="en-US" sz="1500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14605" y="733425"/>
            <a:ext cx="72193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605915" y="6305550"/>
            <a:ext cx="72193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-41275"/>
            <a:ext cx="6605270" cy="1028700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6890" y="1226185"/>
            <a:ext cx="8308340" cy="48412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ea typeface="黑体" panose="02010609060101010101" pitchFamily="49" charset="-122"/>
              </a:rPr>
            </a:fld>
            <a:endParaRPr lang="en-US" altLang="zh-CN" sz="1400" dirty="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78494" y="387275"/>
            <a:ext cx="243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89494" y="135275"/>
            <a:ext cx="189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pic>
        <p:nvPicPr>
          <p:cNvPr id="9" name="Picture 19" descr="C:\Users\Administrator\AppData\Roaming\Tencent\Users\1228979181\QQ\WinTemp\RichOle\EHH@LF]}K``$Z5T9Q8XRMY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5666" y="6305233"/>
            <a:ext cx="3049190" cy="53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 userDrawn="1"/>
        </p:nvSpPr>
        <p:spPr>
          <a:xfrm>
            <a:off x="8420006" y="6318000"/>
            <a:ext cx="405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6" name="灯片编号占位符 15"/>
          <p:cNvSpPr>
            <a:spLocks noGrp="1"/>
          </p:cNvSpPr>
          <p:nvPr userDrawn="1"/>
        </p:nvSpPr>
        <p:spPr>
          <a:xfrm>
            <a:off x="8101013" y="6405438"/>
            <a:ext cx="104298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z="1500" smtClean="0"/>
            </a:fld>
            <a:endParaRPr lang="zh-CN" altLang="en-US" sz="1500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4605" y="733425"/>
            <a:ext cx="72193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1605915" y="6305550"/>
            <a:ext cx="72193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0" y="-142875"/>
            <a:ext cx="7886700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0" y="868680"/>
            <a:ext cx="4495800" cy="54375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495800" cy="5314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ea typeface="黑体" panose="02010609060101010101" pitchFamily="49" charset="-122"/>
              </a:rPr>
            </a:fld>
            <a:endParaRPr lang="en-US" altLang="zh-CN" sz="1400" dirty="0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78494" y="387275"/>
            <a:ext cx="243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1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9494" y="135275"/>
            <a:ext cx="189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Picture 19" descr="C:\Users\Administrator\AppData\Roaming\Tencent\Users\1228979181\QQ\WinTemp\RichOle\EHH@LF]}K``$Z5T9Q8XRMY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5666" y="6305233"/>
            <a:ext cx="3049190" cy="53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 userDrawn="1"/>
        </p:nvSpPr>
        <p:spPr>
          <a:xfrm>
            <a:off x="8420006" y="6318000"/>
            <a:ext cx="405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6" name="灯片编号占位符 15"/>
          <p:cNvSpPr>
            <a:spLocks noGrp="1"/>
          </p:cNvSpPr>
          <p:nvPr userDrawn="1"/>
        </p:nvSpPr>
        <p:spPr>
          <a:xfrm>
            <a:off x="8101013" y="6405438"/>
            <a:ext cx="104298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z="1500" smtClean="0"/>
            </a:fld>
            <a:endParaRPr lang="zh-CN" altLang="en-US" sz="1500" dirty="0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4605" y="733425"/>
            <a:ext cx="72193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605915" y="6305550"/>
            <a:ext cx="72193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890" y="-153035"/>
            <a:ext cx="7886700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en-US" altLang="zh-CN" sz="1400" dirty="0">
                <a:ea typeface="黑体" panose="02010609060101010101" pitchFamily="49" charset="-122"/>
              </a:rPr>
            </a:fld>
            <a:endParaRPr lang="en-US" altLang="zh-CN" sz="1400" dirty="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78494" y="387275"/>
            <a:ext cx="243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89494" y="135275"/>
            <a:ext cx="189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Picture 19" descr="C:\Users\Administrator\AppData\Roaming\Tencent\Users\1228979181\QQ\WinTemp\RichOle\EHH@LF]}K``$Z5T9Q8XRMY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5666" y="6305233"/>
            <a:ext cx="3049190" cy="53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/>
        </p:nvSpPr>
        <p:spPr>
          <a:xfrm>
            <a:off x="8420006" y="6318000"/>
            <a:ext cx="405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6" name="灯片编号占位符 15"/>
          <p:cNvSpPr>
            <a:spLocks noGrp="1"/>
          </p:cNvSpPr>
          <p:nvPr userDrawn="1"/>
        </p:nvSpPr>
        <p:spPr>
          <a:xfrm>
            <a:off x="8101013" y="6405438"/>
            <a:ext cx="104298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z="1500" smtClean="0"/>
            </a:fld>
            <a:endParaRPr lang="zh-CN" altLang="en-US" sz="1500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4605" y="733425"/>
            <a:ext cx="72193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605915" y="6305550"/>
            <a:ext cx="72193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>
              <a:spcBef>
                <a:spcPct val="0"/>
              </a:spcBef>
            </a:pPr>
            <a:fld id="{9A0DB2DC-4C9A-4742-B13C-FB6460FD3503}" type="slidenum">
              <a:rPr lang="zh-CN" altLang="en-US" sz="1200" b="0" strike="noStrike" noProof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b="0" strike="noStrike" noProof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9" name="Freeform 6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0" y="65"/>
                </a:cxn>
                <a:cxn ang="0">
                  <a:pos x="1720" y="59"/>
                </a:cxn>
                <a:cxn ang="0">
                  <a:pos x="0" y="0"/>
                </a:cxn>
                <a:cxn ang="0">
                  <a:pos x="0" y="47"/>
                </a:cxn>
                <a:cxn ang="0">
                  <a:pos x="1720" y="65"/>
                </a:cxn>
                <a:cxn ang="0">
                  <a:pos x="1720" y="65"/>
                </a:cxn>
              </a:cxnLst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2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1" name="Freeform 8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4" y="48"/>
                </a:cxn>
                <a:cxn ang="0">
                  <a:pos x="974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4" y="48"/>
                </a:cxn>
                <a:cxn ang="0">
                  <a:pos x="974" y="48"/>
                </a:cxn>
              </a:cxnLst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2" name="Freeform 9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39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39" y="0"/>
                </a:cxn>
                <a:cxn ang="0">
                  <a:pos x="2139" y="0"/>
                </a:cxn>
              </a:cxnLst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5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4" name="Freeform 11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79" y="276"/>
                </a:cxn>
                <a:cxn ang="0">
                  <a:pos x="2514" y="204"/>
                </a:cxn>
                <a:cxn ang="0">
                  <a:pos x="2257" y="0"/>
                </a:cxn>
                <a:cxn ang="0">
                  <a:pos x="0" y="276"/>
                </a:cxn>
                <a:cxn ang="0">
                  <a:pos x="2179" y="276"/>
                </a:cxn>
                <a:cxn ang="0">
                  <a:pos x="2179" y="276"/>
                </a:cxn>
              </a:cxnLst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7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6" name="Freeform 13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8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8" y="240"/>
                </a:cxn>
                <a:cxn ang="0">
                  <a:pos x="728" y="240"/>
                </a:cxn>
              </a:cxnLst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9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8" name="Freeform 15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8" y="318"/>
                </a:cxn>
                <a:cxn ang="0">
                  <a:pos x="728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8" y="318"/>
                </a:cxn>
                <a:cxn ang="0">
                  <a:pos x="728" y="318"/>
                </a:cxn>
              </a:cxnLst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2" name="Freeform 19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5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4" name="Freeform 21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7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8" name="Freeform 25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1" name="Freeform 28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1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4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3" name="Freeform 30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6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092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5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C821-51AF-415E-BF5B-CDCDE346636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288062"/>
            <a:ext cx="9144000" cy="389165"/>
          </a:xfrm>
          <a:prstGeom prst="rect">
            <a:avLst/>
          </a:prstGeom>
          <a:solidFill>
            <a:srgbClr val="45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0" y="3558719"/>
            <a:ext cx="9144000" cy="7293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1688941" y="3624055"/>
            <a:ext cx="6210299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kern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冬季、雨期施工</a:t>
            </a:r>
            <a:br>
              <a:rPr lang="zh-CN" altLang="en-US" sz="4000" kern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</a:br>
            <a:endParaRPr lang="zh-CN" altLang="en-US" sz="4000" b="1" kern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79506" y="3232440"/>
            <a:ext cx="243000" cy="2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8190505" y="3043440"/>
            <a:ext cx="189000" cy="1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7650957" y="3739836"/>
            <a:ext cx="416718" cy="367109"/>
          </a:xfrm>
          <a:custGeom>
            <a:avLst/>
            <a:gdLst>
              <a:gd name="T0" fmla="*/ 17 w 68"/>
              <a:gd name="T1" fmla="*/ 26 h 60"/>
              <a:gd name="T2" fmla="*/ 33 w 68"/>
              <a:gd name="T3" fmla="*/ 31 h 60"/>
              <a:gd name="T4" fmla="*/ 33 w 68"/>
              <a:gd name="T5" fmla="*/ 31 h 60"/>
              <a:gd name="T6" fmla="*/ 49 w 68"/>
              <a:gd name="T7" fmla="*/ 26 h 60"/>
              <a:gd name="T8" fmla="*/ 34 w 68"/>
              <a:gd name="T9" fmla="*/ 18 h 60"/>
              <a:gd name="T10" fmla="*/ 59 w 68"/>
              <a:gd name="T11" fmla="*/ 16 h 60"/>
              <a:gd name="T12" fmla="*/ 55 w 68"/>
              <a:gd name="T13" fmla="*/ 23 h 60"/>
              <a:gd name="T14" fmla="*/ 56 w 68"/>
              <a:gd name="T15" fmla="*/ 15 h 60"/>
              <a:gd name="T16" fmla="*/ 56 w 68"/>
              <a:gd name="T17" fmla="*/ 12 h 60"/>
              <a:gd name="T18" fmla="*/ 52 w 68"/>
              <a:gd name="T19" fmla="*/ 23 h 60"/>
              <a:gd name="T20" fmla="*/ 68 w 68"/>
              <a:gd name="T21" fmla="*/ 32 h 60"/>
              <a:gd name="T22" fmla="*/ 68 w 68"/>
              <a:gd name="T23" fmla="*/ 34 h 60"/>
              <a:gd name="T24" fmla="*/ 67 w 68"/>
              <a:gd name="T25" fmla="*/ 34 h 60"/>
              <a:gd name="T26" fmla="*/ 29 w 68"/>
              <a:gd name="T27" fmla="*/ 50 h 60"/>
              <a:gd name="T28" fmla="*/ 68 w 68"/>
              <a:gd name="T29" fmla="*/ 45 h 60"/>
              <a:gd name="T30" fmla="*/ 30 w 68"/>
              <a:gd name="T31" fmla="*/ 60 h 60"/>
              <a:gd name="T32" fmla="*/ 28 w 68"/>
              <a:gd name="T33" fmla="*/ 59 h 60"/>
              <a:gd name="T34" fmla="*/ 3 w 68"/>
              <a:gd name="T35" fmla="*/ 25 h 60"/>
              <a:gd name="T36" fmla="*/ 14 w 68"/>
              <a:gd name="T37" fmla="*/ 23 h 60"/>
              <a:gd name="T38" fmla="*/ 1 w 68"/>
              <a:gd name="T39" fmla="*/ 10 h 60"/>
              <a:gd name="T40" fmla="*/ 32 w 68"/>
              <a:gd name="T41" fmla="*/ 0 h 60"/>
              <a:gd name="T42" fmla="*/ 65 w 68"/>
              <a:gd name="T43" fmla="*/ 9 h 60"/>
              <a:gd name="T44" fmla="*/ 59 w 68"/>
              <a:gd name="T45" fmla="*/ 14 h 60"/>
              <a:gd name="T46" fmla="*/ 59 w 68"/>
              <a:gd name="T47" fmla="*/ 16 h 60"/>
              <a:gd name="T48" fmla="*/ 58 w 68"/>
              <a:gd name="T49" fmla="*/ 9 h 60"/>
              <a:gd name="T50" fmla="*/ 33 w 68"/>
              <a:gd name="T51" fmla="*/ 4 h 60"/>
              <a:gd name="T52" fmla="*/ 33 w 68"/>
              <a:gd name="T53" fmla="*/ 8 h 60"/>
              <a:gd name="T54" fmla="*/ 54 w 68"/>
              <a:gd name="T55" fmla="*/ 10 h 60"/>
              <a:gd name="T56" fmla="*/ 32 w 68"/>
              <a:gd name="T57" fmla="*/ 53 h 60"/>
              <a:gd name="T58" fmla="*/ 67 w 68"/>
              <a:gd name="T59" fmla="*/ 42 h 60"/>
              <a:gd name="T60" fmla="*/ 32 w 68"/>
              <a:gd name="T61" fmla="*/ 49 h 60"/>
              <a:gd name="T62" fmla="*/ 67 w 68"/>
              <a:gd name="T63" fmla="*/ 40 h 60"/>
              <a:gd name="T64" fmla="*/ 32 w 68"/>
              <a:gd name="T65" fmla="*/ 49 h 60"/>
              <a:gd name="T66" fmla="*/ 32 w 68"/>
              <a:gd name="T67" fmla="*/ 47 h 60"/>
              <a:gd name="T68" fmla="*/ 67 w 6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" h="60">
                <a:moveTo>
                  <a:pt x="17" y="14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7"/>
                  <a:pt x="18" y="27"/>
                </a:cubicBezTo>
                <a:cubicBezTo>
                  <a:pt x="22" y="28"/>
                  <a:pt x="29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6" y="31"/>
                  <a:pt x="39" y="30"/>
                  <a:pt x="41" y="30"/>
                </a:cubicBezTo>
                <a:cubicBezTo>
                  <a:pt x="45" y="29"/>
                  <a:pt x="47" y="27"/>
                  <a:pt x="49" y="26"/>
                </a:cubicBezTo>
                <a:cubicBezTo>
                  <a:pt x="49" y="14"/>
                  <a:pt x="49" y="14"/>
                  <a:pt x="49" y="14"/>
                </a:cubicBezTo>
                <a:cubicBezTo>
                  <a:pt x="34" y="18"/>
                  <a:pt x="34" y="18"/>
                  <a:pt x="34" y="18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59" y="16"/>
                </a:moveTo>
                <a:cubicBezTo>
                  <a:pt x="61" y="23"/>
                  <a:pt x="61" y="23"/>
                  <a:pt x="61" y="23"/>
                </a:cubicBezTo>
                <a:cubicBezTo>
                  <a:pt x="59" y="25"/>
                  <a:pt x="57" y="25"/>
                  <a:pt x="55" y="2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5"/>
                </a:cubicBezTo>
                <a:cubicBezTo>
                  <a:pt x="56" y="15"/>
                  <a:pt x="56" y="14"/>
                  <a:pt x="56" y="14"/>
                </a:cubicBezTo>
                <a:cubicBezTo>
                  <a:pt x="56" y="12"/>
                  <a:pt x="56" y="12"/>
                  <a:pt x="56" y="12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23"/>
                  <a:pt x="52" y="23"/>
                  <a:pt x="5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6"/>
                  <a:pt x="29" y="48"/>
                  <a:pt x="29" y="50"/>
                </a:cubicBezTo>
                <a:cubicBezTo>
                  <a:pt x="29" y="52"/>
                  <a:pt x="29" y="54"/>
                  <a:pt x="30" y="56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8"/>
                  <a:pt x="68" y="48"/>
                  <a:pt x="68" y="48"/>
                </a:cubicBezTo>
                <a:cubicBezTo>
                  <a:pt x="30" y="60"/>
                  <a:pt x="30" y="60"/>
                  <a:pt x="30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4"/>
                  <a:pt x="1" y="30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3"/>
                  <a:pt x="14" y="13"/>
                  <a:pt x="14" y="13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8"/>
                  <a:pt x="0" y="8"/>
                </a:cubicBezTo>
                <a:cubicBezTo>
                  <a:pt x="32" y="0"/>
                  <a:pt x="32" y="0"/>
                  <a:pt x="32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54" y="10"/>
                </a:moveTo>
                <a:cubicBezTo>
                  <a:pt x="58" y="9"/>
                  <a:pt x="58" y="9"/>
                  <a:pt x="58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4"/>
                  <a:pt x="34" y="4"/>
                  <a:pt x="33" y="4"/>
                </a:cubicBezTo>
                <a:cubicBezTo>
                  <a:pt x="31" y="4"/>
                  <a:pt x="29" y="5"/>
                  <a:pt x="29" y="6"/>
                </a:cubicBezTo>
                <a:cubicBezTo>
                  <a:pt x="29" y="7"/>
                  <a:pt x="31" y="8"/>
                  <a:pt x="33" y="8"/>
                </a:cubicBezTo>
                <a:cubicBezTo>
                  <a:pt x="34" y="8"/>
                  <a:pt x="35" y="8"/>
                  <a:pt x="36" y="7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32" y="52"/>
                </a:moveTo>
                <a:cubicBezTo>
                  <a:pt x="32" y="53"/>
                  <a:pt x="32" y="53"/>
                  <a:pt x="32" y="5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32" y="52"/>
                  <a:pt x="32" y="52"/>
                  <a:pt x="32" y="52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9"/>
                  <a:pt x="67" y="39"/>
                  <a:pt x="67" y="39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31" y="46"/>
                </a:moveTo>
                <a:cubicBezTo>
                  <a:pt x="32" y="47"/>
                  <a:pt x="32" y="47"/>
                  <a:pt x="32" y="4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7" y="36"/>
                  <a:pt x="67" y="36"/>
                </a:cubicBezTo>
                <a:lnTo>
                  <a:pt x="31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pic>
        <p:nvPicPr>
          <p:cNvPr id="2058" name="Picture 19" descr="C:\Users\Administrator\AppData\Roaming\Tencent\Users\1228979181\QQ\WinTemp\RichOle\EHH@LF]}K``$Z5T9Q8XRMYD.jpg"/>
          <p:cNvPicPr>
            <a:picLocks noChangeAspect="1"/>
          </p:cNvPicPr>
          <p:nvPr userDrawn="1"/>
        </p:nvPicPr>
        <p:blipFill>
          <a:blip r:embed="rId1"/>
          <a:srcRect l="-404" t="-4904" r="87525" b="4904"/>
          <a:stretch>
            <a:fillRect/>
          </a:stretch>
        </p:blipFill>
        <p:spPr>
          <a:xfrm>
            <a:off x="-38417" y="3475196"/>
            <a:ext cx="1177766" cy="12025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5454"/>
          <a:stretch>
            <a:fillRect/>
          </a:stretch>
        </p:blipFill>
        <p:spPr>
          <a:xfrm>
            <a:off x="0" y="-4445"/>
            <a:ext cx="9144000" cy="356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11" grpId="0"/>
      <p:bldP spid="15" grpId="0" bldLvl="0" animBg="1"/>
      <p:bldP spid="16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7191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路基雨期施工技术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D331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(1)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雨期施工地段的选择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雨期路基施工地段一般应选择丘陵和山岭地区的砂类土、碎砾石和岩石地段和路堑的弃方地段。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重黏土、膨胀土及盐渍土地段不宜在雨期施工，平原地区排水困难，不宜安排雨期施工。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(2)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雨季施工前应做好下列准备工作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对选择的雨期施工地段进行详细的现场调查研究，据实编制实施性的雨期施工组织计划。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应修建施工便道并保持晴雨畅通。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住地、库房、车辆机具停放场地、生产设施都应设在最高洪水位以上地点或高地上，并应远离泥石流沟槽冲积堆一定的安全距离。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应修建临时排水设施，保证雨期作业的场地不被洪水淹没并能及时排除地面水。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应储备足够的工程材料和生活物资。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873760"/>
            <a:ext cx="9144000" cy="6858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(3)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雨期填筑路堤</a:t>
            </a:r>
            <a:b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1) 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雨期路堤施工地段应严格控制其他车辆在施工场地通行。</a:t>
            </a:r>
            <a:b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在填筑路堤前，应在填方坡脚以外挖掘排水沟，保持场地不积水，如原地面松软，应采取换填措施。</a:t>
            </a:r>
            <a:b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应选用透水性好的碎、卵石土、砂砾、石方碎渣和砂类土作为填料。利用挖方土作填方时应随挖随填及时压实。含水量过大无法晾干的土不得用作雨期施工填料。</a:t>
            </a:r>
            <a:b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路堤应分层填筑。每一层的表面，应做成</a:t>
            </a: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％～</a:t>
            </a: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％的排水横坡。当天填筑的土层应当天完成压实。</a:t>
            </a:r>
            <a:b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雨期填筑路堤需借土时，取土坑距离填方坡脚不宜小于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。平原区路基纵向取土时，取土坑深度一般不宜大于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97560"/>
            <a:ext cx="8686800" cy="6629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(4)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雨期开挖路堑</a:t>
            </a:r>
            <a:b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在土质路堑开挖前，在路堑边坡坡顶</a:t>
            </a: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2m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以外开挖截水沟并接通出水口。</a:t>
            </a:r>
            <a:b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开挖土质路堑宜分层开挖，每挖一层均应设置排水纵横坡。挖方边坡不宜一次挖到设计标高，应沿坡面留</a:t>
            </a: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30cm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厚，待雨期过后整修到设计坡度。以挖作填的挖方应随挖随运随填；</a:t>
            </a:r>
            <a:b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土质路堑挖至设计标高以上</a:t>
            </a: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30—50cm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时应停止开挖，并在两侧挖排水沟。待雨期过后再挖到路床设计标高后再压实。</a:t>
            </a:r>
            <a:b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土的强度低于规定值时应按设计要求进行处理。</a:t>
            </a:r>
            <a:b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5)</a:t>
            </a:r>
            <a:r>
              <a:rPr kumimoji="0" lang="zh-CN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雨期开挖岩石路堑，炮眼应尽量水平设置。边坡应按设计坡度自上而下层层刷坡。 </a:t>
            </a:r>
            <a:endParaRPr kumimoji="0" lang="zh-CN" altLang="en-US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468"/>
            <a:ext cx="8229600" cy="7191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路基冬期施工技术</a:t>
            </a:r>
            <a:endParaRPr kumimoji="0" lang="zh-CN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D331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(1)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冬期施工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在反复冻融地区，昼夜平均温度在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—3℃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以下，连续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天以上时，进行路基施工称为路基冬期施工。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当昼夜平均温度虽然上升到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—3</a:t>
            </a:r>
            <a:r>
              <a:rPr kumimoji="0" lang="en-US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℃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以上，但冻土未完全融化时，亦应按冬期施工。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(2)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路基施工可冬期进行的工程项目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泥沼地带河湖冻结到一定深度后，如需换土时可趁冻结期挖去原地面的软土、淤泥层换填合格的其他填料。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含水量高的流动土质、流沙地段的路堑可利用冻结期开挖。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河滩地段可利用冬期水位低，开挖基坑修建防护工程，但应采取加温保温措施，注意养护。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岩石地段的路堑或半填半挖地段，可进行开挖作业。 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83920"/>
            <a:ext cx="8839200" cy="6553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(3)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路基工程不宜冬期施工的项目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土质路堤工程均不宜在冬期施工。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(4)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路基冬期施工前应进行的准备工作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对冬期施工项目按次排队，编制实施性的施工组织计划。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冬期施工项目在冰冻前应进行现场放样，保护好控制桩并树立明显的标志，防止被冰雪掩埋。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冰冻前应挖好坡地上填方的台阶，清除石方挖方的表面覆盖层、裸露岩体。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维修保养冬期施工需用的车辆、机具设备，充分备足冬期施工期间的工程材料。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准备施工队伍的生活设施、取暖照明设备、燃料和其他越冬所需的物资。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(5)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冬期施工的路堤填料，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应选用未冻结的砂类土、碎、卵石土，开挖石方的石块石渣等透水性良好的土。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41680"/>
            <a:ext cx="9067800" cy="7010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(6)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冬期填筑路堤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冬期填筑路堤，应按横断面全宽平填，每层松厚应按正常施工减少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％～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％，且最大松铺厚度不得超过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30cm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。压实度不得低于正常施工时的要求。当天填的土必须当天完成碾压。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当路堤高于路床底面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时，应碾压密实后停止填筑。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挖填方交界处，填土低于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的路堤都不应在冬期填筑。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冬期施工取土坑应远离填方坡脚。如条件限制需在路堤附近取土时，取土坑内侧到填方坡脚的距离应不得小于正常施工护坡道的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1.5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倍。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冬期填筑的路堤，每层每侧应超填并压实。待冬期后修整边坡削去多余部分并拍打密实或加固。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(7)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冬期施工开挖路堑表层冻土的方法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爆破冻土法：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当冰冻深度达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以上时可用此法炸开冻土层。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机械破冻法：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以下的冻土层可选用专用破冻机械如冻土犁、冻土锯和冻土铲等。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人工破冻法。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6858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1"/>
              </a:buBlip>
              <a:defRPr/>
            </a:pP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(8)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冬期开挖路堑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D331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当冻土层破开挖到未冻土后，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应连续作业，分层开挖，中间停顿时间较长时，应在表面覆雪保温，避免重复被冻。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挖方边坡不应一次挖到设计线，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应预留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30cm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厚台阶，待到正常施工季节再削去预留台阶，整理达到设计边坡。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路堑挖至路床面以上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时，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挖好临时排水沟后，应停止开挖并在表面覆以雪或松土，待到正常施工时，再挖去其余部分。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冬期开挖路堑必须从上向下开挖，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严禁从下向上掏空挖“神仙土”。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每日开工时选挖向阳处，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气温回升后再挖背阴处，如开挖时遇地下水源，应及时挖沟排水。</a:t>
            </a:r>
            <a:b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6)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冬期施工开挖路堑的弃土要远离路堑边坡坡顶堆放。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弃土堆高度一般不应大于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，弃土堆坡脚到路堑边坡顶的距离一般不得小于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，深路堑或松软地带应保持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5m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以上。弃土堆应摊开整平，严禁把弃土堆于路堑边坡顶上。</a:t>
            </a: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工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A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2072</Words>
  <Application>WPS 演示</Application>
  <PresentationFormat>自定义</PresentationFormat>
  <Paragraphs>24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宋体</vt:lpstr>
      <vt:lpstr>Wingdings</vt:lpstr>
      <vt:lpstr>黑体</vt:lpstr>
      <vt:lpstr>Wingdings 2</vt:lpstr>
      <vt:lpstr>Symbol</vt:lpstr>
      <vt:lpstr>Times New Roman</vt:lpstr>
      <vt:lpstr>Verdana</vt:lpstr>
      <vt:lpstr>微软雅黑</vt:lpstr>
      <vt:lpstr>华文楷体</vt:lpstr>
      <vt:lpstr>Consolas</vt:lpstr>
      <vt:lpstr>Calibri</vt:lpstr>
      <vt:lpstr>隶书</vt:lpstr>
      <vt:lpstr>华文彩云</vt:lpstr>
      <vt:lpstr>楷体</vt:lpstr>
      <vt:lpstr>Wingdings</vt:lpstr>
      <vt:lpstr>华文楷体</vt:lpstr>
      <vt:lpstr>Office 主题</vt:lpstr>
      <vt:lpstr>PowerPoint 演示文稿</vt:lpstr>
      <vt:lpstr>路基雨期施工技术</vt:lpstr>
      <vt:lpstr>PowerPoint 演示文稿</vt:lpstr>
      <vt:lpstr>PowerPoint 演示文稿</vt:lpstr>
      <vt:lpstr>路基冬期施工技术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Administrator</cp:lastModifiedBy>
  <cp:revision>351</cp:revision>
  <dcterms:created xsi:type="dcterms:W3CDTF">2015-10-24T01:57:00Z</dcterms:created>
  <dcterms:modified xsi:type="dcterms:W3CDTF">2017-12-18T09:51:49Z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