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3"/>
    <p:sldId id="282" r:id="rId4"/>
    <p:sldId id="284" r:id="rId5"/>
    <p:sldId id="286" r:id="rId6"/>
    <p:sldId id="287" r:id="rId7"/>
    <p:sldId id="288" r:id="rId8"/>
    <p:sldId id="289" r:id="rId9"/>
    <p:sldId id="290" r:id="rId10"/>
    <p:sldId id="291" r:id="rId12"/>
    <p:sldId id="292" r:id="rId13"/>
    <p:sldId id="293" r:id="rId14"/>
    <p:sldId id="294" r:id="rId15"/>
    <p:sldId id="295" r:id="rId16"/>
    <p:sldId id="296" r:id="rId17"/>
    <p:sldId id="306" r:id="rId18"/>
    <p:sldId id="307" r:id="rId19"/>
    <p:sldId id="308" r:id="rId20"/>
    <p:sldId id="309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77" r:id="rId30"/>
    <p:sldId id="258" r:id="rId3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3158"/>
        <p:guide orient="horz" pos="1834"/>
        <p:guide pos="7327"/>
        <p:guide pos="340"/>
        <p:guide pos="1274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lvl="0" fontAlgn="base"/>
            <a:endParaRPr lang="zh-CN" altLang="en-US" sz="1200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076" name="幻灯片图像占位符 3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zh-CN" altLang="en-US" sz="1200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en-US" altLang="zh-CN" sz="1200" b="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1878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b="0" dirty="0">
                <a:latin typeface="Calibri" panose="020F0502020204030204" pitchFamily="2" charset="0"/>
                <a:ea typeface="宋体" panose="02010600030101010101" pitchFamily="2" charset="-122"/>
              </a:rPr>
            </a:fld>
            <a:endParaRPr lang="en-US" altLang="zh-CN" sz="1200" b="0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1981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609600" y="1600200"/>
            <a:ext cx="5384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fontAlgn="base"/>
            <a:fld id="{BB962C8B-B14F-4D97-AF65-F5344CB8AC3E}" type="datetimeFigureOut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2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pic>
        <p:nvPicPr>
          <p:cNvPr id="1031" name="Picture 86" descr="川科院logo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063" y="385763"/>
            <a:ext cx="4572000" cy="758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06503" descr="QQ截图20150802201155"/>
          <p:cNvPicPr>
            <a:picLocks noChangeAspect="1"/>
          </p:cNvPicPr>
          <p:nvPr/>
        </p:nvPicPr>
        <p:blipFill>
          <a:blip r:embed="rId1"/>
          <a:srcRect l="60049" b="18416"/>
          <a:stretch>
            <a:fillRect/>
          </a:stretch>
        </p:blipFill>
        <p:spPr>
          <a:xfrm>
            <a:off x="7883525" y="5797550"/>
            <a:ext cx="4289425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矩形 3"/>
          <p:cNvSpPr/>
          <p:nvPr/>
        </p:nvSpPr>
        <p:spPr>
          <a:xfrm>
            <a:off x="11107" y="1939925"/>
            <a:ext cx="12192000" cy="2220912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 anchor="ctr"/>
          <a:p>
            <a:pPr lvl="0" algn="ctr" fontAlgn="base"/>
            <a:r>
              <a:rPr lang="zh-CN" altLang="en-US" sz="4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2" charset="0"/>
                <a:ea typeface="华文楷体" pitchFamily="2" charset="-122"/>
                <a:cs typeface="+mn-ea"/>
                <a:sym typeface="+mn-ea"/>
              </a:rPr>
              <a:t>第七章 阳台和雨蓬</a:t>
            </a:r>
            <a:endParaRPr lang="zh-CN" altLang="en-US" sz="4400" strike="noStrike" noProof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2" charset="0"/>
              <a:ea typeface="华文楷体" pitchFamily="2" charset="-122"/>
              <a:sym typeface="+mn-ea"/>
            </a:endParaRPr>
          </a:p>
        </p:txBody>
      </p:sp>
      <p:cxnSp>
        <p:nvCxnSpPr>
          <p:cNvPr id="4099" name="直接连接符 9"/>
          <p:cNvCxnSpPr/>
          <p:nvPr/>
        </p:nvCxnSpPr>
        <p:spPr>
          <a:xfrm>
            <a:off x="0" y="6858000"/>
            <a:ext cx="12192000" cy="0"/>
          </a:xfrm>
          <a:prstGeom prst="line">
            <a:avLst/>
          </a:prstGeom>
          <a:ln w="38100" cap="flat" cmpd="sng">
            <a:solidFill>
              <a:srgbClr val="E56500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4100" name="文本框 4103"/>
          <p:cNvSpPr txBox="1"/>
          <p:nvPr/>
        </p:nvSpPr>
        <p:spPr>
          <a:xfrm>
            <a:off x="3116263" y="5495925"/>
            <a:ext cx="5232400" cy="731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 algn="ctr" eaLnBrk="0" hangingPunct="0"/>
            <a:r>
              <a:rPr lang="zh-CN" altLang="en-US" sz="2400" b="1" dirty="0">
                <a:solidFill>
                  <a:schemeClr val="hlink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土木与建筑工程学院</a:t>
            </a:r>
            <a:endParaRPr lang="zh-CN" altLang="en-US" sz="2400" b="1" dirty="0">
              <a:solidFill>
                <a:schemeClr val="hlink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 lvl="0" indent="0" algn="ctr" eaLnBrk="0" hangingPunct="0"/>
            <a:r>
              <a:rPr lang="zh-CN" altLang="en-US" b="1" dirty="0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Department Of Civil And Building Engineering College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文本框 1"/>
          <p:cNvSpPr txBox="1"/>
          <p:nvPr/>
        </p:nvSpPr>
        <p:spPr>
          <a:xfrm>
            <a:off x="7883525" y="4689475"/>
            <a:ext cx="300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>
                <a:solidFill>
                  <a:srgbClr val="2E75B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主讲人：唐 霄</a:t>
            </a:r>
            <a:endParaRPr lang="zh-CN" altLang="en-US" sz="3200" b="1">
              <a:solidFill>
                <a:srgbClr val="2E75B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Rectangle 2"/>
          <p:cNvSpPr/>
          <p:nvPr/>
        </p:nvSpPr>
        <p:spPr>
          <a:xfrm>
            <a:off x="984250" y="1208405"/>
            <a:ext cx="4752975" cy="179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(6)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扶手与墙体连接</a:t>
            </a:r>
            <a:endParaRPr lang="zh-CN" altLang="en-US" sz="28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预留孔洞连接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墙上预留孔洞，金属扶手端部插入，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C20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细石混凝土灌入。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6259" name="Picture 3" descr="阳台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6195" y="351790"/>
            <a:ext cx="3488055" cy="2050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0" name="Picture 4" descr="阳台连接2"/>
          <p:cNvPicPr>
            <a:picLocks noChangeAspect="1"/>
          </p:cNvPicPr>
          <p:nvPr/>
        </p:nvPicPr>
        <p:blipFill>
          <a:blip r:embed="rId2"/>
          <a:srcRect t="5598" r="52094" b="27225"/>
          <a:stretch>
            <a:fillRect/>
          </a:stretch>
        </p:blipFill>
        <p:spPr>
          <a:xfrm>
            <a:off x="2282190" y="4455160"/>
            <a:ext cx="4932680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6261" name="Picture 5" descr="阳台连接2"/>
          <p:cNvPicPr>
            <a:picLocks noChangeAspect="1"/>
          </p:cNvPicPr>
          <p:nvPr/>
        </p:nvPicPr>
        <p:blipFill>
          <a:blip r:embed="rId3"/>
          <a:srcRect l="47906" b="27225"/>
          <a:stretch>
            <a:fillRect/>
          </a:stretch>
        </p:blipFill>
        <p:spPr>
          <a:xfrm>
            <a:off x="7649845" y="2572385"/>
            <a:ext cx="4182745" cy="2889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2" name="Rectangle 6"/>
          <p:cNvSpPr/>
          <p:nvPr/>
        </p:nvSpPr>
        <p:spPr>
          <a:xfrm>
            <a:off x="510540" y="3121660"/>
            <a:ext cx="4997450" cy="1188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预埋混凝土块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墙体中预埋混凝土块，混凝土块中伸出钢筋与扶手的钢筋绑扎后再现浇。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8128" y="202883"/>
            <a:ext cx="3878262" cy="1012825"/>
          </a:xfrm>
          <a:noFill/>
          <a:ln>
            <a:noFill/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spc="0" normalizeH="0" baseline="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阳台排水</a:t>
            </a:r>
            <a:endParaRPr kumimoji="0" lang="zh-CN" altLang="en-US" sz="4000" b="1" i="0" u="none" strike="noStrike" kern="1200" spc="0" normalizeH="0" baseline="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748547" name="Rectangle 3"/>
          <p:cNvSpPr>
            <a:spLocks noGrp="1" noChangeArrowheads="1"/>
          </p:cNvSpPr>
          <p:nvPr>
            <p:ph idx="1"/>
          </p:nvPr>
        </p:nvSpPr>
        <p:spPr>
          <a:xfrm>
            <a:off x="320675" y="1216025"/>
            <a:ext cx="11238230" cy="541591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algn="just" eaLnBrk="1" hangingPunct="1">
              <a:buNone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阳台排水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algn="just" eaLnBrk="1" hangingPunct="1"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阳台地面标高低于室内地面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30-50mm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algn="just" eaLnBrk="1" hangingPunct="1">
              <a:buNone/>
            </a:pPr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阳台地面设排水坡，阳台板外缘设挡水坎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algn="just" eaLnBrk="1" hangingPunct="1">
              <a:buNone/>
            </a:pPr>
            <a:r>
              <a:rPr lang="zh-CN" altLang="en-US" sz="2400" dirty="0">
                <a:latin typeface="宋体" panose="02010600030101010101" pitchFamily="2" charset="-122"/>
                <a:sym typeface="+mn-ea"/>
              </a:rPr>
              <a:t>    排水孔处设泻水管，外挑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&gt;80mm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外排水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是在阳台一侧或两侧设排水口，阳台地面向排水口做１%～２%的坡，排水口内埋设φ40～φ50镀锌钢管或塑料管（称水舌），外挑长度不少于80mm，以防雨水溅到下层阳台（图4-28a）。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内排水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适是在阳台内设置排水立管和地漏，将雨水直接排入地下管网，保证建筑立面美观（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图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3.28b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）。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22267" y="5923293"/>
            <a:ext cx="4929222" cy="865187"/>
          </a:xfrm>
          <a:noFill/>
          <a:ln>
            <a:noFill/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   图     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阳台排水构造</a:t>
            </a:r>
            <a:b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（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）水舌排水</a:t>
            </a:r>
            <a:r>
              <a:rPr kumimoji="0" lang="zh-CN" alt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；      （</a:t>
            </a:r>
            <a:r>
              <a:rPr kumimoji="0" lang="en-US" altLang="zh-CN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zh-CN" alt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）排水管排水</a:t>
            </a:r>
            <a:r>
              <a:rPr kumimoji="0" lang="zh-CN" altLang="en-US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331" name="Picture 3" descr="1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4965" y="312420"/>
            <a:ext cx="10916920" cy="5382895"/>
          </a:xfr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Picture 2" descr="阳台排水1"/>
          <p:cNvPicPr>
            <a:picLocks noChangeAspect="1"/>
          </p:cNvPicPr>
          <p:nvPr/>
        </p:nvPicPr>
        <p:blipFill>
          <a:blip r:embed="rId1"/>
          <a:srcRect b="58461"/>
          <a:stretch>
            <a:fillRect/>
          </a:stretch>
        </p:blipFill>
        <p:spPr>
          <a:xfrm>
            <a:off x="7044055" y="465455"/>
            <a:ext cx="4465320" cy="2767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Picture 3" descr="阳台排水1"/>
          <p:cNvPicPr>
            <a:picLocks noChangeAspect="1"/>
          </p:cNvPicPr>
          <p:nvPr/>
        </p:nvPicPr>
        <p:blipFill>
          <a:blip r:embed="rId2"/>
          <a:srcRect t="55385" b="4616"/>
          <a:stretch>
            <a:fillRect/>
          </a:stretch>
        </p:blipFill>
        <p:spPr>
          <a:xfrm>
            <a:off x="6403975" y="3686810"/>
            <a:ext cx="5105400" cy="2896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6" name="Rectangle 4"/>
          <p:cNvSpPr/>
          <p:nvPr/>
        </p:nvSpPr>
        <p:spPr>
          <a:xfrm>
            <a:off x="483553" y="1286510"/>
            <a:ext cx="583247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en-US" sz="36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排水措施</a:t>
            </a:r>
            <a:endParaRPr lang="zh-CN" altLang="en-US" sz="36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降低阳台地面标高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20~30mm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阳台面层找坡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0.5~1%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设地漏连接雨水管或设水舌。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4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9905" y="3658870"/>
            <a:ext cx="4715510" cy="3018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79" name="Picture 5" descr="468112005121175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05" y="126365"/>
            <a:ext cx="4715510" cy="3328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0" name="Rectangle 5"/>
          <p:cNvSpPr/>
          <p:nvPr/>
        </p:nvSpPr>
        <p:spPr>
          <a:xfrm>
            <a:off x="641985" y="1202690"/>
            <a:ext cx="5022215" cy="4053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lang="en-US" altLang="zh-CN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雨蓬</a:t>
            </a:r>
            <a:endParaRPr lang="zh-CN" altLang="en-US" sz="32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雨蓬的位置</a:t>
            </a:r>
            <a:endParaRPr lang="zh-CN" altLang="en-US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建筑物出入口上方；对外门窗洞口的顶部；阳台的屋顶。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雨蓬的结构</a:t>
            </a:r>
            <a:endParaRPr lang="zh-CN" altLang="en-US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悬挑结构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挑出长度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1.5 ~ 2m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。有板式和梁板式。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独立结构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设柱或墙支撑。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5320" y="197485"/>
            <a:ext cx="3901440" cy="1021715"/>
          </a:xfrm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黑体" panose="02010609060101010101" charset="-122"/>
                <a:cs typeface="+mj-cs"/>
              </a:rPr>
              <a:t>阳台雨篷挑出形式</a:t>
            </a:r>
            <a:endParaRPr kumimoji="0" lang="zh-CN" altLang="en-US" sz="2400" b="0" i="0" u="none" strike="noStrike" kern="0" cap="none" spc="0" normalizeH="0" baseline="0" noProof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黑体" panose="02010609060101010101" charset="-122"/>
              <a:cs typeface="+mj-cs"/>
            </a:endParaRPr>
          </a:p>
        </p:txBody>
      </p:sp>
      <p:pic>
        <p:nvPicPr>
          <p:cNvPr id="697347" name="Picture 3" descr="悬臂构件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68" y="1447483"/>
            <a:ext cx="3759200" cy="434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7348" name="AutoShape 4"/>
          <p:cNvSpPr/>
          <p:nvPr/>
        </p:nvSpPr>
        <p:spPr>
          <a:xfrm rot="1840446">
            <a:off x="2865755" y="2122170"/>
            <a:ext cx="333375" cy="1752600"/>
          </a:xfrm>
          <a:prstGeom prst="downArrow">
            <a:avLst>
              <a:gd name="adj1" fmla="val 20259"/>
              <a:gd name="adj2" fmla="val 131647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97349" name="Picture 5" descr="悬臂构件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3068638"/>
            <a:ext cx="5638800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7350" name="Rectangle 6"/>
          <p:cNvSpPr/>
          <p:nvPr/>
        </p:nvSpPr>
        <p:spPr>
          <a:xfrm>
            <a:off x="9083040" y="1447800"/>
            <a:ext cx="1066800" cy="1828800"/>
          </a:xfrm>
          <a:prstGeom prst="rect">
            <a:avLst/>
          </a:prstGeom>
          <a:solidFill>
            <a:srgbClr val="FF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1500000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97351" name="Rectangle 7"/>
          <p:cNvSpPr/>
          <p:nvPr/>
        </p:nvSpPr>
        <p:spPr>
          <a:xfrm>
            <a:off x="9114790" y="1219200"/>
            <a:ext cx="806450" cy="228600"/>
          </a:xfrm>
          <a:prstGeom prst="rect">
            <a:avLst/>
          </a:prstGeom>
          <a:solidFill>
            <a:srgbClr val="FF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1500000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97352" name="Rectangle 8"/>
          <p:cNvSpPr/>
          <p:nvPr/>
        </p:nvSpPr>
        <p:spPr>
          <a:xfrm>
            <a:off x="10759440" y="1792288"/>
            <a:ext cx="990600" cy="1789112"/>
          </a:xfrm>
          <a:prstGeom prst="rect">
            <a:avLst/>
          </a:prstGeom>
          <a:solidFill>
            <a:srgbClr val="FF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1500000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9387840" y="1371600"/>
            <a:ext cx="1905000" cy="381000"/>
            <a:chOff x="2448" y="1632"/>
            <a:chExt cx="1285" cy="240"/>
          </a:xfrm>
        </p:grpSpPr>
        <p:sp>
          <p:nvSpPr>
            <p:cNvPr id="25612" name="Rectangle 10"/>
            <p:cNvSpPr/>
            <p:nvPr/>
          </p:nvSpPr>
          <p:spPr>
            <a:xfrm flipV="1">
              <a:off x="2640" y="1632"/>
              <a:ext cx="1093" cy="192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500000" rev="0"/>
              </a:camera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3" name="Rectangle 11"/>
            <p:cNvSpPr/>
            <p:nvPr/>
          </p:nvSpPr>
          <p:spPr>
            <a:xfrm flipV="1">
              <a:off x="2448" y="1824"/>
              <a:ext cx="1077" cy="48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500000" rev="0"/>
              </a:camera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97356" name="Rectangle 12"/>
          <p:cNvSpPr/>
          <p:nvPr/>
        </p:nvSpPr>
        <p:spPr>
          <a:xfrm>
            <a:off x="10988040" y="1544638"/>
            <a:ext cx="723900" cy="284162"/>
          </a:xfrm>
          <a:prstGeom prst="rect">
            <a:avLst/>
          </a:prstGeom>
          <a:solidFill>
            <a:srgbClr val="FF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1500000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97357" name="Rectangle 13"/>
          <p:cNvSpPr/>
          <p:nvPr/>
        </p:nvSpPr>
        <p:spPr>
          <a:xfrm>
            <a:off x="8778240" y="838200"/>
            <a:ext cx="3276600" cy="596900"/>
          </a:xfrm>
          <a:prstGeom prst="rect">
            <a:avLst/>
          </a:prstGeom>
          <a:solidFill>
            <a:srgbClr val="FF99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1500000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8" grpId="0" bldLvl="0" animBg="1"/>
      <p:bldP spid="697350" grpId="0" bldLvl="0" animBg="1"/>
      <p:bldP spid="697351" grpId="0" bldLvl="0" animBg="1"/>
      <p:bldP spid="697352" grpId="0" bldLvl="0" animBg="1"/>
      <p:bldP spid="697356" grpId="0" bldLvl="0" animBg="1"/>
      <p:bldP spid="69735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8371" name="Picture 3" descr="悬臂构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7955" y="228600"/>
            <a:ext cx="5218113" cy="5715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28" name="Group 4"/>
          <p:cNvGrpSpPr/>
          <p:nvPr/>
        </p:nvGrpSpPr>
        <p:grpSpPr>
          <a:xfrm>
            <a:off x="1674813" y="4711700"/>
            <a:ext cx="4854575" cy="1765300"/>
            <a:chOff x="576" y="2400"/>
            <a:chExt cx="3913" cy="1421"/>
          </a:xfrm>
        </p:grpSpPr>
        <p:grpSp>
          <p:nvGrpSpPr>
            <p:cNvPr id="26680" name="Group 5"/>
            <p:cNvGrpSpPr/>
            <p:nvPr/>
          </p:nvGrpSpPr>
          <p:grpSpPr>
            <a:xfrm>
              <a:off x="1128" y="2400"/>
              <a:ext cx="1729" cy="868"/>
              <a:chOff x="1440" y="864"/>
              <a:chExt cx="3408" cy="1734"/>
            </a:xfrm>
          </p:grpSpPr>
          <p:grpSp>
            <p:nvGrpSpPr>
              <p:cNvPr id="26723" name="Group 6"/>
              <p:cNvGrpSpPr/>
              <p:nvPr/>
            </p:nvGrpSpPr>
            <p:grpSpPr>
              <a:xfrm>
                <a:off x="1440" y="864"/>
                <a:ext cx="1728" cy="1734"/>
                <a:chOff x="1680" y="864"/>
                <a:chExt cx="1728" cy="1734"/>
              </a:xfrm>
            </p:grpSpPr>
            <p:sp>
              <p:nvSpPr>
                <p:cNvPr id="26729" name="AutoShape 7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30" name="AutoShape 8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31" name="AutoShape 9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32" name="AutoShape 10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724" name="Group 11"/>
              <p:cNvGrpSpPr/>
              <p:nvPr/>
            </p:nvGrpSpPr>
            <p:grpSpPr>
              <a:xfrm>
                <a:off x="3120" y="864"/>
                <a:ext cx="1728" cy="1734"/>
                <a:chOff x="1680" y="864"/>
                <a:chExt cx="1728" cy="1734"/>
              </a:xfrm>
            </p:grpSpPr>
            <p:sp>
              <p:nvSpPr>
                <p:cNvPr id="26725" name="AutoShape 12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6" name="AutoShape 13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7" name="AutoShape 14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8" name="AutoShape 15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81" name="Group 16"/>
            <p:cNvGrpSpPr/>
            <p:nvPr/>
          </p:nvGrpSpPr>
          <p:grpSpPr>
            <a:xfrm>
              <a:off x="2760" y="2400"/>
              <a:ext cx="1729" cy="868"/>
              <a:chOff x="1440" y="864"/>
              <a:chExt cx="3408" cy="1734"/>
            </a:xfrm>
          </p:grpSpPr>
          <p:grpSp>
            <p:nvGrpSpPr>
              <p:cNvPr id="26713" name="Group 17"/>
              <p:cNvGrpSpPr/>
              <p:nvPr/>
            </p:nvGrpSpPr>
            <p:grpSpPr>
              <a:xfrm>
                <a:off x="1440" y="864"/>
                <a:ext cx="1728" cy="1734"/>
                <a:chOff x="1680" y="864"/>
                <a:chExt cx="1728" cy="1734"/>
              </a:xfrm>
            </p:grpSpPr>
            <p:sp>
              <p:nvSpPr>
                <p:cNvPr id="26719" name="AutoShape 18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0" name="AutoShape 19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1" name="AutoShape 20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22" name="AutoShape 21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714" name="Group 22"/>
              <p:cNvGrpSpPr/>
              <p:nvPr/>
            </p:nvGrpSpPr>
            <p:grpSpPr>
              <a:xfrm>
                <a:off x="3120" y="864"/>
                <a:ext cx="1728" cy="1734"/>
                <a:chOff x="1680" y="864"/>
                <a:chExt cx="1728" cy="1734"/>
              </a:xfrm>
            </p:grpSpPr>
            <p:sp>
              <p:nvSpPr>
                <p:cNvPr id="26715" name="AutoShape 23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16" name="AutoShape 24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17" name="AutoShape 25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18" name="AutoShape 26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682" name="AutoShape 27"/>
            <p:cNvSpPr/>
            <p:nvPr/>
          </p:nvSpPr>
          <p:spPr>
            <a:xfrm>
              <a:off x="2256" y="2423"/>
              <a:ext cx="576" cy="1369"/>
            </a:xfrm>
            <a:prstGeom prst="cube">
              <a:avLst>
                <a:gd name="adj" fmla="val 91231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6683" name="Group 28"/>
            <p:cNvGrpSpPr/>
            <p:nvPr/>
          </p:nvGrpSpPr>
          <p:grpSpPr>
            <a:xfrm>
              <a:off x="600" y="2424"/>
              <a:ext cx="576" cy="1369"/>
              <a:chOff x="864" y="336"/>
              <a:chExt cx="1152" cy="2736"/>
            </a:xfrm>
          </p:grpSpPr>
          <p:sp>
            <p:nvSpPr>
              <p:cNvPr id="26709" name="AutoShape 29"/>
              <p:cNvSpPr/>
              <p:nvPr/>
            </p:nvSpPr>
            <p:spPr>
              <a:xfrm>
                <a:off x="864" y="1440"/>
                <a:ext cx="1152" cy="1632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710" name="AutoShape 30"/>
              <p:cNvSpPr/>
              <p:nvPr/>
            </p:nvSpPr>
            <p:spPr>
              <a:xfrm>
                <a:off x="864" y="1344"/>
                <a:ext cx="288" cy="1200"/>
              </a:xfrm>
              <a:prstGeom prst="cube">
                <a:avLst>
                  <a:gd name="adj" fmla="val 649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711" name="AutoShape 31"/>
              <p:cNvSpPr/>
              <p:nvPr/>
            </p:nvSpPr>
            <p:spPr>
              <a:xfrm>
                <a:off x="1680" y="480"/>
                <a:ext cx="336" cy="1200"/>
              </a:xfrm>
              <a:prstGeom prst="cube">
                <a:avLst>
                  <a:gd name="adj" fmla="val 7118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712" name="AutoShape 32"/>
              <p:cNvSpPr/>
              <p:nvPr/>
            </p:nvSpPr>
            <p:spPr>
              <a:xfrm>
                <a:off x="864" y="336"/>
                <a:ext cx="1152" cy="1200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84" name="Group 33"/>
            <p:cNvGrpSpPr/>
            <p:nvPr/>
          </p:nvGrpSpPr>
          <p:grpSpPr>
            <a:xfrm>
              <a:off x="576" y="2952"/>
              <a:ext cx="1729" cy="869"/>
              <a:chOff x="576" y="2952"/>
              <a:chExt cx="1729" cy="869"/>
            </a:xfrm>
          </p:grpSpPr>
          <p:grpSp>
            <p:nvGrpSpPr>
              <p:cNvPr id="26700" name="Group 34"/>
              <p:cNvGrpSpPr/>
              <p:nvPr/>
            </p:nvGrpSpPr>
            <p:grpSpPr>
              <a:xfrm>
                <a:off x="576" y="2952"/>
                <a:ext cx="873" cy="868"/>
                <a:chOff x="1680" y="864"/>
                <a:chExt cx="1728" cy="1734"/>
              </a:xfrm>
            </p:grpSpPr>
            <p:sp>
              <p:nvSpPr>
                <p:cNvPr id="26705" name="AutoShape 35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6" name="AutoShape 36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7" name="AutoShape 37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8" name="AutoShape 38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701" name="Group 39"/>
              <p:cNvGrpSpPr/>
              <p:nvPr/>
            </p:nvGrpSpPr>
            <p:grpSpPr>
              <a:xfrm>
                <a:off x="1416" y="2952"/>
                <a:ext cx="889" cy="869"/>
                <a:chOff x="1416" y="2952"/>
                <a:chExt cx="889" cy="869"/>
              </a:xfrm>
            </p:grpSpPr>
            <p:sp>
              <p:nvSpPr>
                <p:cNvPr id="26702" name="AutoShape 40"/>
                <p:cNvSpPr/>
                <p:nvPr/>
              </p:nvSpPr>
              <p:spPr>
                <a:xfrm>
                  <a:off x="1424" y="3193"/>
                  <a:ext cx="194" cy="628"/>
                </a:xfrm>
                <a:prstGeom prst="cube">
                  <a:avLst>
                    <a:gd name="adj" fmla="val 151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3" name="AutoShape 41"/>
                <p:cNvSpPr/>
                <p:nvPr/>
              </p:nvSpPr>
              <p:spPr>
                <a:xfrm>
                  <a:off x="1910" y="3193"/>
                  <a:ext cx="395" cy="624"/>
                </a:xfrm>
                <a:prstGeom prst="cube">
                  <a:avLst>
                    <a:gd name="adj" fmla="val 43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04" name="AutoShape 42"/>
                <p:cNvSpPr/>
                <p:nvPr/>
              </p:nvSpPr>
              <p:spPr>
                <a:xfrm>
                  <a:off x="1416" y="2952"/>
                  <a:ext cx="889" cy="289"/>
                </a:xfrm>
                <a:prstGeom prst="cube">
                  <a:avLst>
                    <a:gd name="adj" fmla="val 642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85" name="Group 43"/>
            <p:cNvGrpSpPr/>
            <p:nvPr/>
          </p:nvGrpSpPr>
          <p:grpSpPr>
            <a:xfrm>
              <a:off x="3888" y="2423"/>
              <a:ext cx="576" cy="1369"/>
              <a:chOff x="864" y="336"/>
              <a:chExt cx="1152" cy="2736"/>
            </a:xfrm>
          </p:grpSpPr>
          <p:sp>
            <p:nvSpPr>
              <p:cNvPr id="26696" name="AutoShape 44"/>
              <p:cNvSpPr/>
              <p:nvPr/>
            </p:nvSpPr>
            <p:spPr>
              <a:xfrm>
                <a:off x="864" y="1440"/>
                <a:ext cx="1152" cy="1632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97" name="AutoShape 45"/>
              <p:cNvSpPr/>
              <p:nvPr/>
            </p:nvSpPr>
            <p:spPr>
              <a:xfrm>
                <a:off x="864" y="1344"/>
                <a:ext cx="288" cy="1200"/>
              </a:xfrm>
              <a:prstGeom prst="cube">
                <a:avLst>
                  <a:gd name="adj" fmla="val 649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98" name="AutoShape 46"/>
              <p:cNvSpPr/>
              <p:nvPr/>
            </p:nvSpPr>
            <p:spPr>
              <a:xfrm>
                <a:off x="1680" y="480"/>
                <a:ext cx="336" cy="1200"/>
              </a:xfrm>
              <a:prstGeom prst="cube">
                <a:avLst>
                  <a:gd name="adj" fmla="val 7118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99" name="AutoShape 47"/>
              <p:cNvSpPr/>
              <p:nvPr/>
            </p:nvSpPr>
            <p:spPr>
              <a:xfrm>
                <a:off x="864" y="336"/>
                <a:ext cx="1152" cy="1200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86" name="Group 48"/>
            <p:cNvGrpSpPr/>
            <p:nvPr/>
          </p:nvGrpSpPr>
          <p:grpSpPr>
            <a:xfrm>
              <a:off x="2208" y="2952"/>
              <a:ext cx="1729" cy="869"/>
              <a:chOff x="576" y="2952"/>
              <a:chExt cx="1729" cy="869"/>
            </a:xfrm>
          </p:grpSpPr>
          <p:grpSp>
            <p:nvGrpSpPr>
              <p:cNvPr id="26687" name="Group 49"/>
              <p:cNvGrpSpPr/>
              <p:nvPr/>
            </p:nvGrpSpPr>
            <p:grpSpPr>
              <a:xfrm>
                <a:off x="576" y="2952"/>
                <a:ext cx="873" cy="868"/>
                <a:chOff x="1680" y="864"/>
                <a:chExt cx="1728" cy="1734"/>
              </a:xfrm>
            </p:grpSpPr>
            <p:sp>
              <p:nvSpPr>
                <p:cNvPr id="26692" name="AutoShape 50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3" name="AutoShape 51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4" name="AutoShape 52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5" name="AutoShape 53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688" name="Group 54"/>
              <p:cNvGrpSpPr/>
              <p:nvPr/>
            </p:nvGrpSpPr>
            <p:grpSpPr>
              <a:xfrm>
                <a:off x="1416" y="2952"/>
                <a:ext cx="889" cy="869"/>
                <a:chOff x="1416" y="2952"/>
                <a:chExt cx="889" cy="869"/>
              </a:xfrm>
            </p:grpSpPr>
            <p:sp>
              <p:nvSpPr>
                <p:cNvPr id="26689" name="AutoShape 55"/>
                <p:cNvSpPr/>
                <p:nvPr/>
              </p:nvSpPr>
              <p:spPr>
                <a:xfrm>
                  <a:off x="1424" y="3193"/>
                  <a:ext cx="194" cy="628"/>
                </a:xfrm>
                <a:prstGeom prst="cube">
                  <a:avLst>
                    <a:gd name="adj" fmla="val 151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0" name="AutoShape 56"/>
                <p:cNvSpPr/>
                <p:nvPr/>
              </p:nvSpPr>
              <p:spPr>
                <a:xfrm>
                  <a:off x="1910" y="3193"/>
                  <a:ext cx="395" cy="624"/>
                </a:xfrm>
                <a:prstGeom prst="cube">
                  <a:avLst>
                    <a:gd name="adj" fmla="val 43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91" name="AutoShape 57"/>
                <p:cNvSpPr/>
                <p:nvPr/>
              </p:nvSpPr>
              <p:spPr>
                <a:xfrm>
                  <a:off x="1416" y="2952"/>
                  <a:ext cx="889" cy="289"/>
                </a:xfrm>
                <a:prstGeom prst="cube">
                  <a:avLst>
                    <a:gd name="adj" fmla="val 642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6629" name="AutoShape 58"/>
          <p:cNvSpPr/>
          <p:nvPr/>
        </p:nvSpPr>
        <p:spPr>
          <a:xfrm>
            <a:off x="4651375" y="4711700"/>
            <a:ext cx="776288" cy="835025"/>
          </a:xfrm>
          <a:prstGeom prst="cube">
            <a:avLst>
              <a:gd name="adj" fmla="val 91231"/>
            </a:avLst>
          </a:prstGeom>
          <a:solidFill>
            <a:srgbClr val="FF9900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7" name="Group 59"/>
          <p:cNvGrpSpPr/>
          <p:nvPr/>
        </p:nvGrpSpPr>
        <p:grpSpPr>
          <a:xfrm>
            <a:off x="2389188" y="4724400"/>
            <a:ext cx="2095500" cy="1076325"/>
            <a:chOff x="1248" y="3072"/>
            <a:chExt cx="2112" cy="1084"/>
          </a:xfrm>
        </p:grpSpPr>
        <p:sp>
          <p:nvSpPr>
            <p:cNvPr id="26677" name="AutoShape 60"/>
            <p:cNvSpPr/>
            <p:nvPr/>
          </p:nvSpPr>
          <p:spPr>
            <a:xfrm>
              <a:off x="1248" y="3072"/>
              <a:ext cx="1021" cy="1056"/>
            </a:xfrm>
            <a:prstGeom prst="cube">
              <a:avLst>
                <a:gd name="adj" fmla="val 91231"/>
              </a:avLst>
            </a:prstGeom>
            <a:solidFill>
              <a:srgbClr val="FFA827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78" name="AutoShape 61"/>
            <p:cNvSpPr/>
            <p:nvPr/>
          </p:nvSpPr>
          <p:spPr>
            <a:xfrm>
              <a:off x="2352" y="3072"/>
              <a:ext cx="1008" cy="1056"/>
            </a:xfrm>
            <a:prstGeom prst="cube">
              <a:avLst>
                <a:gd name="adj" fmla="val 91231"/>
              </a:avLst>
            </a:prstGeom>
            <a:solidFill>
              <a:srgbClr val="FFA827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79" name="AutoShape 62"/>
            <p:cNvSpPr/>
            <p:nvPr/>
          </p:nvSpPr>
          <p:spPr>
            <a:xfrm>
              <a:off x="1248" y="3984"/>
              <a:ext cx="1200" cy="172"/>
            </a:xfrm>
            <a:prstGeom prst="cube">
              <a:avLst>
                <a:gd name="adj" fmla="val 16148"/>
              </a:avLst>
            </a:prstGeom>
            <a:solidFill>
              <a:srgbClr val="FFA827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6631" name="AutoShape 63"/>
          <p:cNvSpPr/>
          <p:nvPr/>
        </p:nvSpPr>
        <p:spPr>
          <a:xfrm>
            <a:off x="1674813" y="4676775"/>
            <a:ext cx="4833937" cy="762000"/>
          </a:xfrm>
          <a:prstGeom prst="cube">
            <a:avLst>
              <a:gd name="adj" fmla="val 92181"/>
            </a:avLst>
          </a:prstGeom>
          <a:solidFill>
            <a:srgbClr val="FFFF00">
              <a:alpha val="50195"/>
            </a:srgbClr>
          </a:solidFill>
          <a:ln w="9525" cap="flat" cmpd="sng">
            <a:solidFill>
              <a:srgbClr val="B2AE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6632" name="Group 64"/>
          <p:cNvGrpSpPr/>
          <p:nvPr/>
        </p:nvGrpSpPr>
        <p:grpSpPr>
          <a:xfrm>
            <a:off x="1674813" y="3625850"/>
            <a:ext cx="3775075" cy="1765300"/>
            <a:chOff x="576" y="384"/>
            <a:chExt cx="3043" cy="1421"/>
          </a:xfrm>
        </p:grpSpPr>
        <p:grpSp>
          <p:nvGrpSpPr>
            <p:cNvPr id="26635" name="Group 65"/>
            <p:cNvGrpSpPr/>
            <p:nvPr/>
          </p:nvGrpSpPr>
          <p:grpSpPr>
            <a:xfrm>
              <a:off x="1128" y="384"/>
              <a:ext cx="1729" cy="868"/>
              <a:chOff x="1440" y="864"/>
              <a:chExt cx="3408" cy="1734"/>
            </a:xfrm>
          </p:grpSpPr>
          <p:grpSp>
            <p:nvGrpSpPr>
              <p:cNvPr id="26667" name="Group 66"/>
              <p:cNvGrpSpPr/>
              <p:nvPr/>
            </p:nvGrpSpPr>
            <p:grpSpPr>
              <a:xfrm>
                <a:off x="1440" y="864"/>
                <a:ext cx="1728" cy="1734"/>
                <a:chOff x="1680" y="864"/>
                <a:chExt cx="1728" cy="1734"/>
              </a:xfrm>
            </p:grpSpPr>
            <p:sp>
              <p:nvSpPr>
                <p:cNvPr id="26673" name="AutoShape 67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4" name="AutoShape 68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5" name="AutoShape 69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6" name="AutoShape 70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668" name="Group 71"/>
              <p:cNvGrpSpPr/>
              <p:nvPr/>
            </p:nvGrpSpPr>
            <p:grpSpPr>
              <a:xfrm>
                <a:off x="3120" y="864"/>
                <a:ext cx="1728" cy="1734"/>
                <a:chOff x="1680" y="864"/>
                <a:chExt cx="1728" cy="1734"/>
              </a:xfrm>
            </p:grpSpPr>
            <p:sp>
              <p:nvSpPr>
                <p:cNvPr id="26669" name="AutoShape 72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0" name="AutoShape 73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1" name="AutoShape 74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72" name="AutoShape 75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9900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36" name="Group 76"/>
            <p:cNvGrpSpPr/>
            <p:nvPr/>
          </p:nvGrpSpPr>
          <p:grpSpPr>
            <a:xfrm>
              <a:off x="2760" y="384"/>
              <a:ext cx="859" cy="868"/>
              <a:chOff x="1680" y="864"/>
              <a:chExt cx="1728" cy="1734"/>
            </a:xfrm>
          </p:grpSpPr>
          <p:sp>
            <p:nvSpPr>
              <p:cNvPr id="26663" name="AutoShape 77"/>
              <p:cNvSpPr/>
              <p:nvPr/>
            </p:nvSpPr>
            <p:spPr>
              <a:xfrm>
                <a:off x="1680" y="1968"/>
                <a:ext cx="1728" cy="630"/>
              </a:xfrm>
              <a:prstGeom prst="cube">
                <a:avLst>
                  <a:gd name="adj" fmla="val 6824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4" name="AutoShape 78"/>
              <p:cNvSpPr/>
              <p:nvPr/>
            </p:nvSpPr>
            <p:spPr>
              <a:xfrm>
                <a:off x="1680" y="960"/>
                <a:ext cx="384" cy="1056"/>
              </a:xfrm>
              <a:prstGeom prst="cube">
                <a:avLst>
                  <a:gd name="adj" fmla="val 12759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5" name="AutoShape 79"/>
              <p:cNvSpPr/>
              <p:nvPr/>
            </p:nvSpPr>
            <p:spPr>
              <a:xfrm>
                <a:off x="3024" y="960"/>
                <a:ext cx="384" cy="1056"/>
              </a:xfrm>
              <a:prstGeom prst="cube">
                <a:avLst>
                  <a:gd name="adj" fmla="val 10417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6" name="AutoShape 80"/>
              <p:cNvSpPr/>
              <p:nvPr/>
            </p:nvSpPr>
            <p:spPr>
              <a:xfrm>
                <a:off x="1680" y="864"/>
                <a:ext cx="1728" cy="192"/>
              </a:xfrm>
              <a:prstGeom prst="cube">
                <a:avLst>
                  <a:gd name="adj" fmla="val 22398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637" name="AutoShape 81"/>
            <p:cNvSpPr/>
            <p:nvPr/>
          </p:nvSpPr>
          <p:spPr>
            <a:xfrm>
              <a:off x="2256" y="407"/>
              <a:ext cx="576" cy="1369"/>
            </a:xfrm>
            <a:prstGeom prst="cube">
              <a:avLst>
                <a:gd name="adj" fmla="val 91231"/>
              </a:avLst>
            </a:prstGeom>
            <a:solidFill>
              <a:srgbClr val="FF99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6638" name="Group 82"/>
            <p:cNvGrpSpPr/>
            <p:nvPr/>
          </p:nvGrpSpPr>
          <p:grpSpPr>
            <a:xfrm>
              <a:off x="600" y="408"/>
              <a:ext cx="576" cy="1369"/>
              <a:chOff x="864" y="336"/>
              <a:chExt cx="1152" cy="2736"/>
            </a:xfrm>
          </p:grpSpPr>
          <p:sp>
            <p:nvSpPr>
              <p:cNvPr id="26659" name="AutoShape 83"/>
              <p:cNvSpPr/>
              <p:nvPr/>
            </p:nvSpPr>
            <p:spPr>
              <a:xfrm>
                <a:off x="864" y="1440"/>
                <a:ext cx="1152" cy="1632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0" name="AutoShape 84"/>
              <p:cNvSpPr/>
              <p:nvPr/>
            </p:nvSpPr>
            <p:spPr>
              <a:xfrm>
                <a:off x="864" y="1344"/>
                <a:ext cx="288" cy="1200"/>
              </a:xfrm>
              <a:prstGeom prst="cube">
                <a:avLst>
                  <a:gd name="adj" fmla="val 649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1" name="AutoShape 85"/>
              <p:cNvSpPr/>
              <p:nvPr/>
            </p:nvSpPr>
            <p:spPr>
              <a:xfrm>
                <a:off x="1680" y="480"/>
                <a:ext cx="336" cy="1200"/>
              </a:xfrm>
              <a:prstGeom prst="cube">
                <a:avLst>
                  <a:gd name="adj" fmla="val 7118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2" name="AutoShape 86"/>
              <p:cNvSpPr/>
              <p:nvPr/>
            </p:nvSpPr>
            <p:spPr>
              <a:xfrm>
                <a:off x="864" y="336"/>
                <a:ext cx="1152" cy="1200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39" name="Group 87"/>
            <p:cNvGrpSpPr/>
            <p:nvPr/>
          </p:nvGrpSpPr>
          <p:grpSpPr>
            <a:xfrm>
              <a:off x="576" y="936"/>
              <a:ext cx="1729" cy="869"/>
              <a:chOff x="576" y="2952"/>
              <a:chExt cx="1729" cy="869"/>
            </a:xfrm>
          </p:grpSpPr>
          <p:grpSp>
            <p:nvGrpSpPr>
              <p:cNvPr id="26650" name="Group 88"/>
              <p:cNvGrpSpPr/>
              <p:nvPr/>
            </p:nvGrpSpPr>
            <p:grpSpPr>
              <a:xfrm>
                <a:off x="576" y="2952"/>
                <a:ext cx="873" cy="868"/>
                <a:chOff x="1680" y="864"/>
                <a:chExt cx="1728" cy="1734"/>
              </a:xfrm>
            </p:grpSpPr>
            <p:sp>
              <p:nvSpPr>
                <p:cNvPr id="26655" name="AutoShape 89"/>
                <p:cNvSpPr/>
                <p:nvPr/>
              </p:nvSpPr>
              <p:spPr>
                <a:xfrm>
                  <a:off x="1680" y="1968"/>
                  <a:ext cx="1728" cy="630"/>
                </a:xfrm>
                <a:prstGeom prst="cube">
                  <a:avLst>
                    <a:gd name="adj" fmla="val 6824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6" name="AutoShape 90"/>
                <p:cNvSpPr/>
                <p:nvPr/>
              </p:nvSpPr>
              <p:spPr>
                <a:xfrm>
                  <a:off x="1680" y="960"/>
                  <a:ext cx="384" cy="1056"/>
                </a:xfrm>
                <a:prstGeom prst="cube">
                  <a:avLst>
                    <a:gd name="adj" fmla="val 12759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7" name="AutoShape 91"/>
                <p:cNvSpPr/>
                <p:nvPr/>
              </p:nvSpPr>
              <p:spPr>
                <a:xfrm>
                  <a:off x="3024" y="960"/>
                  <a:ext cx="384" cy="1056"/>
                </a:xfrm>
                <a:prstGeom prst="cube">
                  <a:avLst>
                    <a:gd name="adj" fmla="val 10417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8" name="AutoShape 92"/>
                <p:cNvSpPr/>
                <p:nvPr/>
              </p:nvSpPr>
              <p:spPr>
                <a:xfrm>
                  <a:off x="1680" y="864"/>
                  <a:ext cx="1728" cy="192"/>
                </a:xfrm>
                <a:prstGeom prst="cube">
                  <a:avLst>
                    <a:gd name="adj" fmla="val 22398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6651" name="Group 93"/>
              <p:cNvGrpSpPr/>
              <p:nvPr/>
            </p:nvGrpSpPr>
            <p:grpSpPr>
              <a:xfrm>
                <a:off x="1416" y="2952"/>
                <a:ext cx="889" cy="869"/>
                <a:chOff x="1416" y="2952"/>
                <a:chExt cx="889" cy="869"/>
              </a:xfrm>
            </p:grpSpPr>
            <p:sp>
              <p:nvSpPr>
                <p:cNvPr id="26652" name="AutoShape 94"/>
                <p:cNvSpPr/>
                <p:nvPr/>
              </p:nvSpPr>
              <p:spPr>
                <a:xfrm>
                  <a:off x="1424" y="3193"/>
                  <a:ext cx="194" cy="628"/>
                </a:xfrm>
                <a:prstGeom prst="cube">
                  <a:avLst>
                    <a:gd name="adj" fmla="val 151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3" name="AutoShape 95"/>
                <p:cNvSpPr/>
                <p:nvPr/>
              </p:nvSpPr>
              <p:spPr>
                <a:xfrm>
                  <a:off x="1910" y="3193"/>
                  <a:ext cx="395" cy="624"/>
                </a:xfrm>
                <a:prstGeom prst="cube">
                  <a:avLst>
                    <a:gd name="adj" fmla="val 430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54" name="AutoShape 96"/>
                <p:cNvSpPr/>
                <p:nvPr/>
              </p:nvSpPr>
              <p:spPr>
                <a:xfrm>
                  <a:off x="1416" y="2952"/>
                  <a:ext cx="889" cy="289"/>
                </a:xfrm>
                <a:prstGeom prst="cube">
                  <a:avLst>
                    <a:gd name="adj" fmla="val 6426"/>
                  </a:avLst>
                </a:prstGeom>
                <a:solidFill>
                  <a:srgbClr val="FFA827"/>
                </a:solidFill>
                <a:ln w="9525">
                  <a:noFill/>
                </a:ln>
              </p:spPr>
              <p:txBody>
                <a:bodyPr wrap="none" anchor="ctr"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6640" name="Group 97"/>
            <p:cNvGrpSpPr/>
            <p:nvPr/>
          </p:nvGrpSpPr>
          <p:grpSpPr>
            <a:xfrm>
              <a:off x="3024" y="407"/>
              <a:ext cx="576" cy="1369"/>
              <a:chOff x="864" y="336"/>
              <a:chExt cx="1152" cy="2736"/>
            </a:xfrm>
          </p:grpSpPr>
          <p:sp>
            <p:nvSpPr>
              <p:cNvPr id="26646" name="AutoShape 98"/>
              <p:cNvSpPr/>
              <p:nvPr/>
            </p:nvSpPr>
            <p:spPr>
              <a:xfrm>
                <a:off x="864" y="1440"/>
                <a:ext cx="1152" cy="1632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7" name="AutoShape 99"/>
              <p:cNvSpPr/>
              <p:nvPr/>
            </p:nvSpPr>
            <p:spPr>
              <a:xfrm>
                <a:off x="864" y="1344"/>
                <a:ext cx="288" cy="1200"/>
              </a:xfrm>
              <a:prstGeom prst="cube">
                <a:avLst>
                  <a:gd name="adj" fmla="val 649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8" name="AutoShape 100"/>
              <p:cNvSpPr/>
              <p:nvPr/>
            </p:nvSpPr>
            <p:spPr>
              <a:xfrm>
                <a:off x="1680" y="480"/>
                <a:ext cx="336" cy="1200"/>
              </a:xfrm>
              <a:prstGeom prst="cube">
                <a:avLst>
                  <a:gd name="adj" fmla="val 7118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9" name="AutoShape 101"/>
              <p:cNvSpPr/>
              <p:nvPr/>
            </p:nvSpPr>
            <p:spPr>
              <a:xfrm>
                <a:off x="864" y="336"/>
                <a:ext cx="1152" cy="1200"/>
              </a:xfrm>
              <a:prstGeom prst="cube">
                <a:avLst>
                  <a:gd name="adj" fmla="val 91231"/>
                </a:avLst>
              </a:prstGeom>
              <a:solidFill>
                <a:srgbClr val="FF9900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41" name="Group 102"/>
            <p:cNvGrpSpPr/>
            <p:nvPr/>
          </p:nvGrpSpPr>
          <p:grpSpPr>
            <a:xfrm>
              <a:off x="2208" y="936"/>
              <a:ext cx="873" cy="868"/>
              <a:chOff x="1680" y="864"/>
              <a:chExt cx="1728" cy="1734"/>
            </a:xfrm>
          </p:grpSpPr>
          <p:sp>
            <p:nvSpPr>
              <p:cNvPr id="26642" name="AutoShape 103"/>
              <p:cNvSpPr/>
              <p:nvPr/>
            </p:nvSpPr>
            <p:spPr>
              <a:xfrm>
                <a:off x="1680" y="1968"/>
                <a:ext cx="1728" cy="630"/>
              </a:xfrm>
              <a:prstGeom prst="cube">
                <a:avLst>
                  <a:gd name="adj" fmla="val 6824"/>
                </a:avLst>
              </a:prstGeom>
              <a:solidFill>
                <a:srgbClr val="FFA827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3" name="AutoShape 104"/>
              <p:cNvSpPr/>
              <p:nvPr/>
            </p:nvSpPr>
            <p:spPr>
              <a:xfrm>
                <a:off x="1680" y="960"/>
                <a:ext cx="384" cy="1056"/>
              </a:xfrm>
              <a:prstGeom prst="cube">
                <a:avLst>
                  <a:gd name="adj" fmla="val 12759"/>
                </a:avLst>
              </a:prstGeom>
              <a:solidFill>
                <a:srgbClr val="FFA827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4" name="AutoShape 105"/>
              <p:cNvSpPr/>
              <p:nvPr/>
            </p:nvSpPr>
            <p:spPr>
              <a:xfrm>
                <a:off x="3024" y="960"/>
                <a:ext cx="384" cy="1056"/>
              </a:xfrm>
              <a:prstGeom prst="cube">
                <a:avLst>
                  <a:gd name="adj" fmla="val 10417"/>
                </a:avLst>
              </a:prstGeom>
              <a:solidFill>
                <a:srgbClr val="FFA827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5" name="AutoShape 106"/>
              <p:cNvSpPr/>
              <p:nvPr/>
            </p:nvSpPr>
            <p:spPr>
              <a:xfrm>
                <a:off x="1680" y="864"/>
                <a:ext cx="1728" cy="192"/>
              </a:xfrm>
              <a:prstGeom prst="cube">
                <a:avLst>
                  <a:gd name="adj" fmla="val 22398"/>
                </a:avLst>
              </a:prstGeom>
              <a:solidFill>
                <a:srgbClr val="FFA827"/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6633" name="AutoShape 107"/>
          <p:cNvSpPr/>
          <p:nvPr/>
        </p:nvSpPr>
        <p:spPr>
          <a:xfrm>
            <a:off x="1674813" y="3579813"/>
            <a:ext cx="3771900" cy="762000"/>
          </a:xfrm>
          <a:prstGeom prst="cube">
            <a:avLst>
              <a:gd name="adj" fmla="val 92181"/>
            </a:avLst>
          </a:prstGeom>
          <a:solidFill>
            <a:srgbClr val="FFFF00">
              <a:alpha val="50195"/>
            </a:srgbClr>
          </a:solidFill>
          <a:ln w="9525" cap="flat" cmpd="sng">
            <a:solidFill>
              <a:srgbClr val="B2AE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98476" name="AutoShape 108"/>
          <p:cNvSpPr/>
          <p:nvPr/>
        </p:nvSpPr>
        <p:spPr>
          <a:xfrm>
            <a:off x="2389188" y="5372100"/>
            <a:ext cx="1381125" cy="285750"/>
          </a:xfrm>
          <a:prstGeom prst="cube">
            <a:avLst>
              <a:gd name="adj" fmla="val 75000"/>
            </a:avLst>
          </a:prstGeom>
          <a:solidFill>
            <a:srgbClr val="FFA827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310005"/>
            <a:ext cx="3901440" cy="1021715"/>
          </a:xfrm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黑体" panose="02010609060101010101" charset="-122"/>
                <a:cs typeface="+mj-cs"/>
              </a:rPr>
              <a:t>阳台雨篷挑出形式</a:t>
            </a:r>
            <a:endParaRPr kumimoji="0" lang="zh-CN" altLang="en-US" sz="2400" b="0" i="0" u="none" strike="noStrike" kern="0" cap="none" spc="0" normalizeH="0" baseline="0" noProof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7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1443" name="Picture 3" descr="悬臂构件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728345"/>
            <a:ext cx="4086225" cy="5400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4953000" y="2531110"/>
            <a:ext cx="7086600" cy="4083050"/>
            <a:chOff x="1632" y="1488"/>
            <a:chExt cx="4464" cy="2572"/>
          </a:xfrm>
        </p:grpSpPr>
        <p:sp>
          <p:nvSpPr>
            <p:cNvPr id="27656" name="Rectangle 5"/>
            <p:cNvSpPr/>
            <p:nvPr/>
          </p:nvSpPr>
          <p:spPr>
            <a:xfrm>
              <a:off x="3792" y="1488"/>
              <a:ext cx="720" cy="1248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7" name="Rectangle 6"/>
            <p:cNvSpPr/>
            <p:nvPr/>
          </p:nvSpPr>
          <p:spPr>
            <a:xfrm>
              <a:off x="4848" y="1680"/>
              <a:ext cx="1104" cy="1248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8" name="Rectangle 7"/>
            <p:cNvSpPr/>
            <p:nvPr/>
          </p:nvSpPr>
          <p:spPr>
            <a:xfrm>
              <a:off x="3674" y="1536"/>
              <a:ext cx="2422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9" name="Rectangle 8"/>
            <p:cNvSpPr/>
            <p:nvPr/>
          </p:nvSpPr>
          <p:spPr>
            <a:xfrm>
              <a:off x="1776" y="2544"/>
              <a:ext cx="96" cy="1200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4875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0" name="Rectangle 9"/>
            <p:cNvSpPr/>
            <p:nvPr/>
          </p:nvSpPr>
          <p:spPr>
            <a:xfrm>
              <a:off x="3648" y="2784"/>
              <a:ext cx="96" cy="1248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4926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1" name="Rectangle 10"/>
            <p:cNvSpPr/>
            <p:nvPr/>
          </p:nvSpPr>
          <p:spPr>
            <a:xfrm>
              <a:off x="1632" y="2640"/>
              <a:ext cx="720" cy="1224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2" name="Rectangle 11"/>
            <p:cNvSpPr/>
            <p:nvPr/>
          </p:nvSpPr>
          <p:spPr>
            <a:xfrm>
              <a:off x="3600" y="2784"/>
              <a:ext cx="96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51800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3" name="Rectangle 12"/>
            <p:cNvSpPr/>
            <p:nvPr/>
          </p:nvSpPr>
          <p:spPr>
            <a:xfrm>
              <a:off x="1680" y="2496"/>
              <a:ext cx="96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520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4" name="Rectangle 13"/>
            <p:cNvSpPr/>
            <p:nvPr/>
          </p:nvSpPr>
          <p:spPr>
            <a:xfrm>
              <a:off x="1632" y="2544"/>
              <a:ext cx="768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5" name="Rectangle 14"/>
            <p:cNvSpPr/>
            <p:nvPr/>
          </p:nvSpPr>
          <p:spPr>
            <a:xfrm>
              <a:off x="2256" y="2688"/>
              <a:ext cx="96" cy="1248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6" name="Rectangle 15"/>
            <p:cNvSpPr/>
            <p:nvPr/>
          </p:nvSpPr>
          <p:spPr>
            <a:xfrm>
              <a:off x="1968" y="2736"/>
              <a:ext cx="96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7" name="Rectangle 16"/>
            <p:cNvSpPr/>
            <p:nvPr/>
          </p:nvSpPr>
          <p:spPr>
            <a:xfrm>
              <a:off x="2304" y="2640"/>
              <a:ext cx="720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7668" name="Group 17"/>
            <p:cNvGrpSpPr/>
            <p:nvPr/>
          </p:nvGrpSpPr>
          <p:grpSpPr>
            <a:xfrm>
              <a:off x="2640" y="2784"/>
              <a:ext cx="384" cy="1248"/>
              <a:chOff x="2640" y="2784"/>
              <a:chExt cx="384" cy="1248"/>
            </a:xfrm>
          </p:grpSpPr>
          <p:sp>
            <p:nvSpPr>
              <p:cNvPr id="27672" name="Rectangle 18"/>
              <p:cNvSpPr/>
              <p:nvPr/>
            </p:nvSpPr>
            <p:spPr>
              <a:xfrm>
                <a:off x="2928" y="2784"/>
                <a:ext cx="96" cy="1248"/>
              </a:xfrm>
              <a:prstGeom prst="rect">
                <a:avLst/>
              </a:prstGeom>
              <a:solidFill>
                <a:srgbClr val="969696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1200000" rev="0"/>
                </a:camera>
                <a:lightRig rig="legacyFlat2" dir="t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3" name="Rectangle 19"/>
              <p:cNvSpPr/>
              <p:nvPr/>
            </p:nvSpPr>
            <p:spPr>
              <a:xfrm>
                <a:off x="2640" y="2832"/>
                <a:ext cx="96" cy="96"/>
              </a:xfrm>
              <a:prstGeom prst="rect">
                <a:avLst/>
              </a:prstGeom>
              <a:solidFill>
                <a:srgbClr val="969696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ObliqueTopRight">
                  <a:rot lat="0" lon="1200000" rev="0"/>
                </a:camera>
                <a:lightRig rig="legacyFlat2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69" name="Rectangle 20"/>
            <p:cNvSpPr/>
            <p:nvPr/>
          </p:nvSpPr>
          <p:spPr>
            <a:xfrm>
              <a:off x="2976" y="2837"/>
              <a:ext cx="720" cy="1223"/>
            </a:xfrm>
            <a:prstGeom prst="rect">
              <a:avLst/>
            </a:prstGeom>
            <a:solidFill>
              <a:srgbClr val="FF99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70" name="Rectangle 21"/>
            <p:cNvSpPr/>
            <p:nvPr/>
          </p:nvSpPr>
          <p:spPr>
            <a:xfrm>
              <a:off x="2976" y="2736"/>
              <a:ext cx="768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71" name="Rectangle 22"/>
            <p:cNvSpPr/>
            <p:nvPr/>
          </p:nvSpPr>
          <p:spPr>
            <a:xfrm>
              <a:off x="1872" y="2784"/>
              <a:ext cx="912" cy="96"/>
            </a:xfrm>
            <a:prstGeom prst="rect">
              <a:avLst/>
            </a:prstGeom>
            <a:solidFill>
              <a:srgbClr val="969696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969696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4648200" y="4328160"/>
            <a:ext cx="3886200" cy="304800"/>
            <a:chOff x="1200" y="1968"/>
            <a:chExt cx="2448" cy="192"/>
          </a:xfrm>
        </p:grpSpPr>
        <p:sp>
          <p:nvSpPr>
            <p:cNvPr id="27654" name="Rectangle 24"/>
            <p:cNvSpPr/>
            <p:nvPr/>
          </p:nvSpPr>
          <p:spPr>
            <a:xfrm>
              <a:off x="1200" y="1968"/>
              <a:ext cx="2448" cy="48"/>
            </a:xfrm>
            <a:prstGeom prst="rect">
              <a:avLst/>
            </a:prstGeom>
            <a:solidFill>
              <a:srgbClr val="C0C0C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5383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5" name="Rectangle 25"/>
            <p:cNvSpPr/>
            <p:nvPr/>
          </p:nvSpPr>
          <p:spPr>
            <a:xfrm flipV="1">
              <a:off x="1632" y="2112"/>
              <a:ext cx="912" cy="48"/>
            </a:xfrm>
            <a:prstGeom prst="rect">
              <a:avLst/>
            </a:prstGeom>
            <a:solidFill>
              <a:srgbClr val="C0C0C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Right">
                <a:rot lat="0" lon="1200000" rev="0"/>
              </a:camera>
              <a:lightRig rig="legacyFlat2" dir="t"/>
            </a:scene3d>
            <a:sp3d extrusionH="6588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0" y="304165"/>
            <a:ext cx="3901440" cy="1021715"/>
          </a:xfrm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黑体" panose="02010609060101010101" charset="-122"/>
                <a:cs typeface="+mj-cs"/>
              </a:rPr>
              <a:t>阳台雨篷挑出形式</a:t>
            </a:r>
            <a:endParaRPr kumimoji="0" lang="zh-CN" altLang="en-US" sz="2400" b="0" i="0" u="none" strike="noStrike" kern="0" cap="none" spc="0" normalizeH="0" baseline="0" noProof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0418" name="Picture 2" descr="悬臂构件5"/>
          <p:cNvPicPr>
            <a:picLocks noChangeAspect="1"/>
          </p:cNvPicPr>
          <p:nvPr/>
        </p:nvPicPr>
        <p:blipFill>
          <a:blip r:embed="rId1"/>
          <a:srcRect t="56186"/>
          <a:stretch>
            <a:fillRect/>
          </a:stretch>
        </p:blipFill>
        <p:spPr>
          <a:xfrm>
            <a:off x="5499100" y="0"/>
            <a:ext cx="51689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0420" name="Picture 4" descr="悬臂构件5"/>
          <p:cNvPicPr>
            <a:picLocks noChangeAspect="1"/>
          </p:cNvPicPr>
          <p:nvPr/>
        </p:nvPicPr>
        <p:blipFill>
          <a:blip r:embed="rId1"/>
          <a:srcRect b="42139"/>
          <a:stretch>
            <a:fillRect/>
          </a:stretch>
        </p:blipFill>
        <p:spPr>
          <a:xfrm>
            <a:off x="1524000" y="2613025"/>
            <a:ext cx="4953000" cy="426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68680" y="1325245"/>
            <a:ext cx="3901440" cy="1021715"/>
          </a:xfrm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solidFill>
                  <a:schemeClr val="accent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uLnTx/>
                <a:uFillTx/>
                <a:latin typeface="+mj-lt"/>
                <a:ea typeface="黑体" panose="02010609060101010101" charset="-122"/>
                <a:cs typeface="+mj-cs"/>
              </a:rPr>
              <a:t>阳台雨篷挑出形式</a:t>
            </a:r>
            <a:endParaRPr kumimoji="0" lang="zh-CN" altLang="en-US" sz="2400" b="0" i="0" u="none" strike="noStrike" kern="0" cap="none" spc="0" normalizeH="0" baseline="0" noProof="0" smtClean="0">
              <a:solidFill>
                <a:schemeClr val="accent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+mj-lt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/>
          </p:cNvSpPr>
          <p:nvPr>
            <p:ph idx="1"/>
          </p:nvPr>
        </p:nvSpPr>
        <p:spPr>
          <a:xfrm>
            <a:off x="764540" y="1045210"/>
            <a:ext cx="10209530" cy="219202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00000"/>
              </a:lnSpc>
              <a:buNone/>
            </a:pPr>
            <a:r>
              <a:rPr lang="en-US" altLang="zh-CN" b="1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）钢筋混凝土雨篷</a:t>
            </a:r>
            <a:b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</a:b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   传统的钢筋混凝土雨篷，当挑出长度较大时，雨篷由梁、板、柱组成，其构造与楼板相同；当挑出长度较小时，雨篷与凸阳台一样做成悬臂构件，一般由雨篷梁和雨篷板组成（图）。</a:t>
            </a:r>
            <a:endParaRPr lang="en-US" altLang="zh-CN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26160" y="3237230"/>
            <a:ext cx="10140315" cy="3401060"/>
          </a:xfrm>
          <a:prstGeom prst="rect">
            <a:avLst/>
          </a:prstGeom>
          <a:noFill/>
          <a:ln>
            <a:miter lim="800000"/>
          </a:ln>
        </p:spPr>
        <p:txBody>
          <a:bodyPr/>
          <a:p>
            <a:pPr marL="342900" lvl="0" indent="-342900" eaLnBrk="1" hangingPunct="1">
              <a:lnSpc>
                <a:spcPts val="26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en-US" altLang="zh-CN" sz="800" dirty="0">
              <a:solidFill>
                <a:srgbClr val="CD2417"/>
              </a:solidFill>
              <a:latin typeface="Franklin Gothic Book" pitchFamily="34" charset="0"/>
              <a:ea typeface="华文楷体" pitchFamily="2" charset="-122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按结构形式划分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板式雨篷</a:t>
            </a:r>
            <a:r>
              <a:rPr lang="zh-CN" altLang="en-US" sz="27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变截面，根部不小于挑出宽度的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1/12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且不小于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70mm,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端部厚度不小于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50mm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。挑出长度一般为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0.9~1.5m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，比门洞口两端每边宽</a:t>
            </a:r>
            <a:r>
              <a:rPr lang="en-US" altLang="zh-CN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250mm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7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梁板式雨篷</a:t>
            </a:r>
            <a:r>
              <a:rPr lang="zh-CN" altLang="en-US" sz="27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：翻梁形式，如伸出长度较大，可用立柱支撑，在入口两侧设柱支承，形成门廊</a:t>
            </a:r>
            <a:r>
              <a:rPr lang="zh-CN" altLang="en-US" sz="27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700" b="1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Rectangle 2"/>
          <p:cNvSpPr/>
          <p:nvPr/>
        </p:nvSpPr>
        <p:spPr>
          <a:xfrm>
            <a:off x="294005" y="1106170"/>
            <a:ext cx="491109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阳台与雨蓬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阳台</a:t>
            </a:r>
            <a:endParaRPr lang="zh-CN" altLang="en-US" sz="28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类型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挑阳台，凹阳台，半挑半凹阳台，转角阳台。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组成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挑梁、面梁、板、栏杆(栏板)扶手。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要求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安全坚固、坚固耐久、适用美观、排水通畅、形象美观、施工方便。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pic>
        <p:nvPicPr>
          <p:cNvPr id="88067" name="Picture 3" descr="阳台"/>
          <p:cNvPicPr>
            <a:picLocks noChangeAspect="1"/>
          </p:cNvPicPr>
          <p:nvPr/>
        </p:nvPicPr>
        <p:blipFill>
          <a:blip r:embed="rId1"/>
          <a:srcRect l="1021" t="349" r="43366" b="28691"/>
          <a:stretch>
            <a:fillRect/>
          </a:stretch>
        </p:blipFill>
        <p:spPr>
          <a:xfrm>
            <a:off x="5516880" y="38735"/>
            <a:ext cx="6195695" cy="348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3" descr="阳台"/>
          <p:cNvPicPr>
            <a:picLocks noChangeAspect="1"/>
          </p:cNvPicPr>
          <p:nvPr/>
        </p:nvPicPr>
        <p:blipFill>
          <a:blip r:embed="rId1"/>
          <a:srcRect l="57660" t="78" r="2040" b="28691"/>
          <a:stretch>
            <a:fillRect/>
          </a:stretch>
        </p:blipFill>
        <p:spPr>
          <a:xfrm>
            <a:off x="7379335" y="3521710"/>
            <a:ext cx="4697730" cy="3258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Picture 5" descr="悬板式雨蓬构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143000"/>
            <a:ext cx="8570913" cy="42148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/>
          <p:nvPr/>
        </p:nvSpPr>
        <p:spPr>
          <a:xfrm>
            <a:off x="3648075" y="6021388"/>
            <a:ext cx="42976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图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3.28 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钢筋混凝土雨篷构造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4451" name="Picture 3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113" y="765175"/>
            <a:ext cx="7704137" cy="505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/>
          <p:nvPr/>
        </p:nvSpPr>
        <p:spPr>
          <a:xfrm>
            <a:off x="497840" y="1286510"/>
            <a:ext cx="4018915" cy="463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sz="32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雨蓬排水措施</a:t>
            </a:r>
            <a:endParaRPr lang="zh-CN" altLang="en-US" sz="32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雨蓬板周边做翻边；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雨蓬表面用防水砂浆抹面；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表面找坡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0.5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％或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％；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(4)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设排水口引入雨水管 ；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(5)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雨蓬底边缘做滴水线</a:t>
            </a:r>
            <a:r>
              <a:rPr lang="zh-CN" altLang="en-US" sz="2800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05475" name="Picture 3" descr="雨蓬1"/>
          <p:cNvPicPr>
            <a:picLocks noChangeAspect="1"/>
          </p:cNvPicPr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4884420" y="3893185"/>
            <a:ext cx="5314315" cy="2812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76" name="Picture 4" descr="雨蓬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30" y="245745"/>
            <a:ext cx="7313930" cy="3281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498" name="Picture 2" descr="雨蓬的形式"/>
          <p:cNvPicPr>
            <a:picLocks noChangeAspect="1"/>
          </p:cNvPicPr>
          <p:nvPr/>
        </p:nvPicPr>
        <p:blipFill>
          <a:blip r:embed="rId1"/>
          <a:srcRect l="5739" t="2516" r="2185" b="68918"/>
          <a:stretch>
            <a:fillRect/>
          </a:stretch>
        </p:blipFill>
        <p:spPr>
          <a:xfrm>
            <a:off x="1959610" y="1390015"/>
            <a:ext cx="8642350" cy="5212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499" name="Text Box 3"/>
          <p:cNvSpPr txBox="1"/>
          <p:nvPr/>
        </p:nvSpPr>
        <p:spPr>
          <a:xfrm>
            <a:off x="4783455" y="170815"/>
            <a:ext cx="5362575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993300"/>
                </a:solidFill>
                <a:latin typeface="Times New Roman" panose="02020603050405020304" pitchFamily="18" charset="0"/>
                <a:ea typeface="隶书" pitchFamily="49" charset="-122"/>
              </a:rPr>
              <a:t>雨篷的造型及排水构造</a:t>
            </a:r>
            <a:endParaRPr lang="zh-CN" altLang="en-US" sz="3200" dirty="0">
              <a:solidFill>
                <a:srgbClr val="9933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7522" name="Picture 2" descr="雨蓬的形式"/>
          <p:cNvPicPr>
            <a:picLocks noChangeAspect="1"/>
          </p:cNvPicPr>
          <p:nvPr/>
        </p:nvPicPr>
        <p:blipFill>
          <a:blip r:embed="rId1"/>
          <a:srcRect l="2554" t="31082" r="5370" b="38132"/>
          <a:stretch>
            <a:fillRect/>
          </a:stretch>
        </p:blipFill>
        <p:spPr>
          <a:xfrm>
            <a:off x="1774825" y="1773238"/>
            <a:ext cx="8642350" cy="398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546" name="Picture 2" descr="雨蓬的形式"/>
          <p:cNvPicPr>
            <a:picLocks noChangeAspect="1"/>
          </p:cNvPicPr>
          <p:nvPr/>
        </p:nvPicPr>
        <p:blipFill>
          <a:blip r:embed="rId1"/>
          <a:srcRect l="4955" t="60942" r="7002" b="8641"/>
          <a:stretch>
            <a:fillRect/>
          </a:stretch>
        </p:blipFill>
        <p:spPr>
          <a:xfrm>
            <a:off x="1774825" y="1844675"/>
            <a:ext cx="8569325" cy="408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7" name="Rectangle 3"/>
          <p:cNvSpPr/>
          <p:nvPr/>
        </p:nvSpPr>
        <p:spPr>
          <a:xfrm>
            <a:off x="2855913" y="836613"/>
            <a:ext cx="4895850" cy="6134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200" dirty="0">
                <a:solidFill>
                  <a:srgbClr val="993300"/>
                </a:solidFill>
                <a:latin typeface="Times New Roman" panose="02020603050405020304" pitchFamily="18" charset="0"/>
                <a:ea typeface="隶书" pitchFamily="49" charset="-122"/>
              </a:rPr>
              <a:t>雨篷的造型及排水构造</a:t>
            </a:r>
            <a:endParaRPr lang="zh-CN" altLang="en-US" sz="3200" dirty="0">
              <a:solidFill>
                <a:srgbClr val="9933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52994" name="Rectangle 4"/>
          <p:cNvSpPr>
            <a:spLocks noChangeArrowheads="1"/>
          </p:cNvSpPr>
          <p:nvPr/>
        </p:nvSpPr>
        <p:spPr bwMode="auto">
          <a:xfrm>
            <a:off x="590550" y="1134745"/>
            <a:ext cx="10714990" cy="2407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）钢结构悬挑雨篷</a:t>
            </a:r>
            <a:endParaRPr lang="zh-CN" altLang="en-US" sz="2800" b="1" dirty="0">
              <a:solidFill>
                <a:schemeClr val="hlin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钢结构悬挑雨篷由支撑系统、骨架系统和板面系统三部分组成 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）玻璃采光雨篷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玻璃采光雨篷是用阳光板、钢化玻璃作雨篷面板的新型透光雨篷。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/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其特点是结构轻巧，造型美观，透明新颖，富有现代感，也是现代建筑中广泛采用的一种雨篷。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9571" name="Picture 5" descr="48787c187274ea208618bf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3722370"/>
            <a:ext cx="5034915" cy="294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2" name="Picture 6" descr="305e58095e68372695ca6ba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095" y="3722370"/>
            <a:ext cx="4796790" cy="294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200" dirty="0"/>
              <a:t>雨篷形式</a:t>
            </a:r>
            <a:endParaRPr lang="zh-CN" altLang="en-US" sz="3200" dirty="0"/>
          </a:p>
        </p:txBody>
      </p:sp>
      <p:pic>
        <p:nvPicPr>
          <p:cNvPr id="696325" name="Picture 5" descr="瑞安雨篷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735638" y="1268413"/>
            <a:ext cx="5219700" cy="3522662"/>
          </a:xfrm>
        </p:spPr>
      </p:pic>
      <p:pic>
        <p:nvPicPr>
          <p:cNvPr id="696326" name="Picture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196975"/>
            <a:ext cx="3951287" cy="537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590"/>
          <p:cNvSpPr/>
          <p:nvPr/>
        </p:nvSpPr>
        <p:spPr>
          <a:xfrm>
            <a:off x="-34925" y="-47625"/>
            <a:ext cx="12230100" cy="689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4339" name="Freeform 591"/>
          <p:cNvSpPr/>
          <p:nvPr/>
        </p:nvSpPr>
        <p:spPr>
          <a:xfrm>
            <a:off x="101600" y="2924175"/>
            <a:ext cx="1535113" cy="62865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482" h="197">
                <a:moveTo>
                  <a:pt x="197" y="0"/>
                </a:moveTo>
                <a:cubicBezTo>
                  <a:pt x="131" y="0"/>
                  <a:pt x="76" y="51"/>
                  <a:pt x="70" y="116"/>
                </a:cubicBezTo>
                <a:cubicBezTo>
                  <a:pt x="30" y="122"/>
                  <a:pt x="0" y="156"/>
                  <a:pt x="0" y="197"/>
                </a:cubicBezTo>
                <a:cubicBezTo>
                  <a:pt x="482" y="197"/>
                  <a:pt x="482" y="197"/>
                  <a:pt x="482" y="197"/>
                </a:cubicBezTo>
                <a:cubicBezTo>
                  <a:pt x="475" y="143"/>
                  <a:pt x="429" y="101"/>
                  <a:pt x="373" y="101"/>
                </a:cubicBezTo>
                <a:cubicBezTo>
                  <a:pt x="356" y="101"/>
                  <a:pt x="339" y="105"/>
                  <a:pt x="324" y="113"/>
                </a:cubicBezTo>
                <a:cubicBezTo>
                  <a:pt x="317" y="49"/>
                  <a:pt x="263" y="0"/>
                  <a:pt x="197" y="0"/>
                </a:cubicBezTo>
              </a:path>
            </a:pathLst>
          </a:custGeom>
          <a:solidFill>
            <a:schemeClr val="bg1">
              <a:alpha val="39998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Freeform 1173"/>
          <p:cNvSpPr/>
          <p:nvPr/>
        </p:nvSpPr>
        <p:spPr>
          <a:xfrm>
            <a:off x="3232150" y="1460500"/>
            <a:ext cx="1035050" cy="300038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403" h="115">
                <a:moveTo>
                  <a:pt x="196" y="0"/>
                </a:moveTo>
                <a:cubicBezTo>
                  <a:pt x="150" y="0"/>
                  <a:pt x="111" y="27"/>
                  <a:pt x="92" y="66"/>
                </a:cubicBezTo>
                <a:cubicBezTo>
                  <a:pt x="87" y="65"/>
                  <a:pt x="81" y="64"/>
                  <a:pt x="76" y="64"/>
                </a:cubicBezTo>
                <a:cubicBezTo>
                  <a:pt x="42" y="64"/>
                  <a:pt x="12" y="85"/>
                  <a:pt x="0" y="115"/>
                </a:cubicBezTo>
                <a:cubicBezTo>
                  <a:pt x="403" y="115"/>
                  <a:pt x="403" y="115"/>
                  <a:pt x="403" y="115"/>
                </a:cubicBezTo>
                <a:cubicBezTo>
                  <a:pt x="390" y="85"/>
                  <a:pt x="361" y="64"/>
                  <a:pt x="327" y="64"/>
                </a:cubicBezTo>
                <a:cubicBezTo>
                  <a:pt x="317" y="64"/>
                  <a:pt x="309" y="66"/>
                  <a:pt x="301" y="69"/>
                </a:cubicBezTo>
                <a:cubicBezTo>
                  <a:pt x="283" y="28"/>
                  <a:pt x="243" y="0"/>
                  <a:pt x="196" y="0"/>
                </a:cubicBezTo>
              </a:path>
            </a:pathLst>
          </a:custGeom>
          <a:solidFill>
            <a:schemeClr val="bg1">
              <a:alpha val="2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1" name="任意多边形 1178"/>
          <p:cNvSpPr/>
          <p:nvPr/>
        </p:nvSpPr>
        <p:spPr>
          <a:xfrm>
            <a:off x="2400300" y="2584450"/>
            <a:ext cx="2555875" cy="1689100"/>
          </a:xfrm>
          <a:custGeom>
            <a:avLst/>
            <a:gdLst/>
            <a:ahLst/>
            <a:cxnLst/>
            <a:pathLst>
              <a:path w="2223018" h="1085766">
                <a:moveTo>
                  <a:pt x="717361" y="632124"/>
                </a:moveTo>
                <a:lnTo>
                  <a:pt x="717361" y="765986"/>
                </a:lnTo>
                <a:lnTo>
                  <a:pt x="855227" y="765986"/>
                </a:lnTo>
                <a:lnTo>
                  <a:pt x="854083" y="632124"/>
                </a:lnTo>
                <a:lnTo>
                  <a:pt x="717361" y="632124"/>
                </a:lnTo>
                <a:close/>
                <a:moveTo>
                  <a:pt x="545172" y="510276"/>
                </a:moveTo>
                <a:lnTo>
                  <a:pt x="1029133" y="510276"/>
                </a:lnTo>
                <a:lnTo>
                  <a:pt x="1029133" y="751112"/>
                </a:lnTo>
                <a:lnTo>
                  <a:pt x="855227" y="887262"/>
                </a:lnTo>
                <a:lnTo>
                  <a:pt x="545172" y="887834"/>
                </a:lnTo>
                <a:lnTo>
                  <a:pt x="545172" y="510276"/>
                </a:lnTo>
                <a:close/>
                <a:moveTo>
                  <a:pt x="542884" y="19450"/>
                </a:moveTo>
                <a:lnTo>
                  <a:pt x="1018836" y="19450"/>
                </a:lnTo>
                <a:lnTo>
                  <a:pt x="1018836" y="347239"/>
                </a:lnTo>
                <a:lnTo>
                  <a:pt x="845502" y="475952"/>
                </a:lnTo>
                <a:lnTo>
                  <a:pt x="806030" y="476525"/>
                </a:lnTo>
                <a:lnTo>
                  <a:pt x="806030" y="355820"/>
                </a:lnTo>
                <a:lnTo>
                  <a:pt x="845502" y="356392"/>
                </a:lnTo>
                <a:lnTo>
                  <a:pt x="845502" y="142443"/>
                </a:lnTo>
                <a:lnTo>
                  <a:pt x="778572" y="142443"/>
                </a:lnTo>
                <a:lnTo>
                  <a:pt x="702488" y="475952"/>
                </a:lnTo>
                <a:lnTo>
                  <a:pt x="530870" y="476525"/>
                </a:lnTo>
                <a:lnTo>
                  <a:pt x="606954" y="142443"/>
                </a:lnTo>
                <a:lnTo>
                  <a:pt x="542884" y="142443"/>
                </a:lnTo>
                <a:lnTo>
                  <a:pt x="542884" y="19450"/>
                </a:lnTo>
                <a:close/>
                <a:moveTo>
                  <a:pt x="1870058" y="9153"/>
                </a:moveTo>
                <a:lnTo>
                  <a:pt x="2013645" y="9153"/>
                </a:lnTo>
                <a:lnTo>
                  <a:pt x="2013645" y="89813"/>
                </a:lnTo>
                <a:lnTo>
                  <a:pt x="2054833" y="89813"/>
                </a:lnTo>
                <a:lnTo>
                  <a:pt x="2031951" y="18306"/>
                </a:lnTo>
                <a:lnTo>
                  <a:pt x="2169245" y="18306"/>
                </a:lnTo>
                <a:lnTo>
                  <a:pt x="2192127" y="89813"/>
                </a:lnTo>
                <a:lnTo>
                  <a:pt x="2215009" y="89813"/>
                </a:lnTo>
                <a:lnTo>
                  <a:pt x="2157231" y="218526"/>
                </a:lnTo>
                <a:lnTo>
                  <a:pt x="2013645" y="218526"/>
                </a:lnTo>
                <a:lnTo>
                  <a:pt x="2013645" y="575490"/>
                </a:lnTo>
                <a:lnTo>
                  <a:pt x="2067418" y="258570"/>
                </a:lnTo>
                <a:lnTo>
                  <a:pt x="2197276" y="258570"/>
                </a:lnTo>
                <a:lnTo>
                  <a:pt x="2114899" y="692190"/>
                </a:lnTo>
                <a:lnTo>
                  <a:pt x="2013645" y="692190"/>
                </a:lnTo>
                <a:lnTo>
                  <a:pt x="2013645" y="767702"/>
                </a:lnTo>
                <a:lnTo>
                  <a:pt x="2223018" y="767702"/>
                </a:lnTo>
                <a:lnTo>
                  <a:pt x="2165240" y="894127"/>
                </a:lnTo>
                <a:lnTo>
                  <a:pt x="1862050" y="894127"/>
                </a:lnTo>
                <a:lnTo>
                  <a:pt x="1862050" y="218526"/>
                </a:lnTo>
                <a:lnTo>
                  <a:pt x="1809992" y="218526"/>
                </a:lnTo>
                <a:lnTo>
                  <a:pt x="1809992" y="757977"/>
                </a:lnTo>
                <a:lnTo>
                  <a:pt x="1858045" y="757977"/>
                </a:lnTo>
                <a:lnTo>
                  <a:pt x="1794547" y="894127"/>
                </a:lnTo>
                <a:lnTo>
                  <a:pt x="1656681" y="894127"/>
                </a:lnTo>
                <a:lnTo>
                  <a:pt x="1656681" y="89813"/>
                </a:lnTo>
                <a:lnTo>
                  <a:pt x="1870058" y="89813"/>
                </a:lnTo>
                <a:lnTo>
                  <a:pt x="1870058" y="9153"/>
                </a:lnTo>
                <a:close/>
                <a:moveTo>
                  <a:pt x="1323743" y="4004"/>
                </a:moveTo>
                <a:lnTo>
                  <a:pt x="1487351" y="4004"/>
                </a:lnTo>
                <a:lnTo>
                  <a:pt x="1487351" y="82948"/>
                </a:lnTo>
                <a:lnTo>
                  <a:pt x="1634942" y="82948"/>
                </a:lnTo>
                <a:lnTo>
                  <a:pt x="1586890" y="202509"/>
                </a:lnTo>
                <a:lnTo>
                  <a:pt x="1487351" y="202509"/>
                </a:lnTo>
                <a:lnTo>
                  <a:pt x="1487351" y="356392"/>
                </a:lnTo>
                <a:lnTo>
                  <a:pt x="1644667" y="356392"/>
                </a:lnTo>
                <a:lnTo>
                  <a:pt x="1598331" y="477097"/>
                </a:lnTo>
                <a:lnTo>
                  <a:pt x="1527968" y="477097"/>
                </a:lnTo>
                <a:lnTo>
                  <a:pt x="1527968" y="605238"/>
                </a:lnTo>
                <a:lnTo>
                  <a:pt x="1637803" y="605238"/>
                </a:lnTo>
                <a:lnTo>
                  <a:pt x="1591466" y="724226"/>
                </a:lnTo>
                <a:lnTo>
                  <a:pt x="1527968" y="724226"/>
                </a:lnTo>
                <a:lnTo>
                  <a:pt x="1527968" y="920442"/>
                </a:lnTo>
                <a:lnTo>
                  <a:pt x="1586890" y="947328"/>
                </a:lnTo>
                <a:lnTo>
                  <a:pt x="2217298" y="947328"/>
                </a:lnTo>
                <a:lnTo>
                  <a:pt x="2165812" y="1068605"/>
                </a:lnTo>
                <a:lnTo>
                  <a:pt x="1534832" y="1068605"/>
                </a:lnTo>
                <a:lnTo>
                  <a:pt x="1343765" y="979936"/>
                </a:lnTo>
                <a:lnTo>
                  <a:pt x="1343765" y="1031993"/>
                </a:lnTo>
                <a:lnTo>
                  <a:pt x="1194458" y="1085766"/>
                </a:lnTo>
                <a:lnTo>
                  <a:pt x="1194458" y="556041"/>
                </a:lnTo>
                <a:lnTo>
                  <a:pt x="1343765" y="556041"/>
                </a:lnTo>
                <a:lnTo>
                  <a:pt x="1343765" y="842070"/>
                </a:lnTo>
                <a:lnTo>
                  <a:pt x="1374656" y="856943"/>
                </a:lnTo>
                <a:lnTo>
                  <a:pt x="1374656" y="477097"/>
                </a:lnTo>
                <a:lnTo>
                  <a:pt x="1178440" y="477097"/>
                </a:lnTo>
                <a:lnTo>
                  <a:pt x="1178440" y="356392"/>
                </a:lnTo>
                <a:lnTo>
                  <a:pt x="1323743" y="356392"/>
                </a:lnTo>
                <a:lnTo>
                  <a:pt x="1323743" y="202509"/>
                </a:lnTo>
                <a:lnTo>
                  <a:pt x="1178440" y="202509"/>
                </a:lnTo>
                <a:lnTo>
                  <a:pt x="1178440" y="82948"/>
                </a:lnTo>
                <a:lnTo>
                  <a:pt x="1323743" y="82948"/>
                </a:lnTo>
                <a:lnTo>
                  <a:pt x="1323743" y="4004"/>
                </a:lnTo>
                <a:close/>
                <a:moveTo>
                  <a:pt x="161321" y="0"/>
                </a:moveTo>
                <a:lnTo>
                  <a:pt x="342663" y="0"/>
                </a:lnTo>
                <a:lnTo>
                  <a:pt x="342663" y="78944"/>
                </a:lnTo>
                <a:lnTo>
                  <a:pt x="506844" y="78944"/>
                </a:lnTo>
                <a:lnTo>
                  <a:pt x="452498" y="198504"/>
                </a:lnTo>
                <a:lnTo>
                  <a:pt x="342663" y="198504"/>
                </a:lnTo>
                <a:lnTo>
                  <a:pt x="342663" y="352388"/>
                </a:lnTo>
                <a:lnTo>
                  <a:pt x="517141" y="352388"/>
                </a:lnTo>
                <a:lnTo>
                  <a:pt x="465656" y="473092"/>
                </a:lnTo>
                <a:lnTo>
                  <a:pt x="387284" y="473092"/>
                </a:lnTo>
                <a:lnTo>
                  <a:pt x="387284" y="601233"/>
                </a:lnTo>
                <a:lnTo>
                  <a:pt x="509704" y="601233"/>
                </a:lnTo>
                <a:lnTo>
                  <a:pt x="458219" y="719649"/>
                </a:lnTo>
                <a:lnTo>
                  <a:pt x="387284" y="719649"/>
                </a:lnTo>
                <a:lnTo>
                  <a:pt x="387856" y="915865"/>
                </a:lnTo>
                <a:lnTo>
                  <a:pt x="453070" y="943324"/>
                </a:lnTo>
                <a:lnTo>
                  <a:pt x="1060024" y="942752"/>
                </a:lnTo>
                <a:lnTo>
                  <a:pt x="1005107" y="1064028"/>
                </a:lnTo>
                <a:lnTo>
                  <a:pt x="395293" y="1064028"/>
                </a:lnTo>
                <a:lnTo>
                  <a:pt x="183631" y="975931"/>
                </a:lnTo>
                <a:lnTo>
                  <a:pt x="183631" y="1027988"/>
                </a:lnTo>
                <a:lnTo>
                  <a:pt x="17734" y="1081762"/>
                </a:lnTo>
                <a:lnTo>
                  <a:pt x="17734" y="552036"/>
                </a:lnTo>
                <a:lnTo>
                  <a:pt x="183631" y="552036"/>
                </a:lnTo>
                <a:lnTo>
                  <a:pt x="183059" y="837493"/>
                </a:lnTo>
                <a:lnTo>
                  <a:pt x="217383" y="852939"/>
                </a:lnTo>
                <a:lnTo>
                  <a:pt x="217955" y="473092"/>
                </a:lnTo>
                <a:lnTo>
                  <a:pt x="0" y="473092"/>
                </a:lnTo>
                <a:lnTo>
                  <a:pt x="0" y="352388"/>
                </a:lnTo>
                <a:lnTo>
                  <a:pt x="161321" y="352388"/>
                </a:lnTo>
                <a:lnTo>
                  <a:pt x="161321" y="198504"/>
                </a:lnTo>
                <a:lnTo>
                  <a:pt x="0" y="198504"/>
                </a:lnTo>
                <a:lnTo>
                  <a:pt x="0" y="78944"/>
                </a:lnTo>
                <a:lnTo>
                  <a:pt x="161321" y="78944"/>
                </a:lnTo>
                <a:lnTo>
                  <a:pt x="1613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2" name="任意多边形 1181"/>
          <p:cNvSpPr/>
          <p:nvPr/>
        </p:nvSpPr>
        <p:spPr>
          <a:xfrm>
            <a:off x="1122363" y="2638425"/>
            <a:ext cx="1203325" cy="1619250"/>
          </a:xfrm>
          <a:custGeom>
            <a:avLst/>
            <a:gdLst/>
            <a:ahLst/>
            <a:cxnLst/>
            <a:pathLst>
              <a:path w="1046294" h="1040573">
                <a:moveTo>
                  <a:pt x="695051" y="648713"/>
                </a:moveTo>
                <a:lnTo>
                  <a:pt x="897559" y="648713"/>
                </a:lnTo>
                <a:lnTo>
                  <a:pt x="1046294" y="1040573"/>
                </a:lnTo>
                <a:lnTo>
                  <a:pt x="843786" y="1040573"/>
                </a:lnTo>
                <a:lnTo>
                  <a:pt x="695051" y="648713"/>
                </a:lnTo>
                <a:close/>
                <a:moveTo>
                  <a:pt x="148735" y="648713"/>
                </a:moveTo>
                <a:lnTo>
                  <a:pt x="351244" y="648713"/>
                </a:lnTo>
                <a:lnTo>
                  <a:pt x="202509" y="1040573"/>
                </a:lnTo>
                <a:lnTo>
                  <a:pt x="0" y="1040573"/>
                </a:lnTo>
                <a:lnTo>
                  <a:pt x="148735" y="648713"/>
                </a:lnTo>
                <a:close/>
                <a:moveTo>
                  <a:pt x="240837" y="133861"/>
                </a:moveTo>
                <a:lnTo>
                  <a:pt x="240837" y="463367"/>
                </a:lnTo>
                <a:lnTo>
                  <a:pt x="811178" y="463367"/>
                </a:lnTo>
                <a:lnTo>
                  <a:pt x="811178" y="133861"/>
                </a:lnTo>
                <a:lnTo>
                  <a:pt x="240837" y="133861"/>
                </a:lnTo>
                <a:close/>
                <a:moveTo>
                  <a:pt x="50913" y="0"/>
                </a:moveTo>
                <a:lnTo>
                  <a:pt x="1001674" y="0"/>
                </a:lnTo>
                <a:lnTo>
                  <a:pt x="1001674" y="463367"/>
                </a:lnTo>
                <a:lnTo>
                  <a:pt x="811178" y="600088"/>
                </a:lnTo>
                <a:lnTo>
                  <a:pt x="50913" y="600088"/>
                </a:lnTo>
                <a:lnTo>
                  <a:pt x="5091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3" name="任意多边形 1183"/>
          <p:cNvSpPr/>
          <p:nvPr/>
        </p:nvSpPr>
        <p:spPr>
          <a:xfrm>
            <a:off x="5297488" y="2597150"/>
            <a:ext cx="3929062" cy="1698625"/>
          </a:xfrm>
          <a:custGeom>
            <a:avLst/>
            <a:gdLst/>
            <a:ahLst/>
            <a:cxnLst/>
            <a:pathLst>
              <a:path w="3415759" h="1090915">
                <a:moveTo>
                  <a:pt x="1823149" y="590936"/>
                </a:moveTo>
                <a:lnTo>
                  <a:pt x="1999343" y="590936"/>
                </a:lnTo>
                <a:lnTo>
                  <a:pt x="2042247" y="673313"/>
                </a:lnTo>
                <a:lnTo>
                  <a:pt x="2224733" y="593225"/>
                </a:lnTo>
                <a:lnTo>
                  <a:pt x="2204139" y="739671"/>
                </a:lnTo>
                <a:lnTo>
                  <a:pt x="2101741" y="788868"/>
                </a:lnTo>
                <a:lnTo>
                  <a:pt x="2235603" y="1049155"/>
                </a:lnTo>
                <a:lnTo>
                  <a:pt x="2055404" y="1049155"/>
                </a:lnTo>
                <a:lnTo>
                  <a:pt x="1823149" y="590936"/>
                </a:lnTo>
                <a:close/>
                <a:moveTo>
                  <a:pt x="2506186" y="552036"/>
                </a:moveTo>
                <a:lnTo>
                  <a:pt x="2506186" y="860948"/>
                </a:lnTo>
                <a:lnTo>
                  <a:pt x="2549091" y="860948"/>
                </a:lnTo>
                <a:lnTo>
                  <a:pt x="2549091" y="552036"/>
                </a:lnTo>
                <a:lnTo>
                  <a:pt x="2506186" y="552036"/>
                </a:lnTo>
                <a:close/>
                <a:moveTo>
                  <a:pt x="2703546" y="339803"/>
                </a:moveTo>
                <a:lnTo>
                  <a:pt x="2891753" y="339803"/>
                </a:lnTo>
                <a:lnTo>
                  <a:pt x="2891753" y="885546"/>
                </a:lnTo>
                <a:lnTo>
                  <a:pt x="2991863" y="945612"/>
                </a:lnTo>
                <a:lnTo>
                  <a:pt x="3415759" y="945612"/>
                </a:lnTo>
                <a:lnTo>
                  <a:pt x="3360269" y="1057736"/>
                </a:lnTo>
                <a:lnTo>
                  <a:pt x="2944955" y="1057736"/>
                </a:lnTo>
                <a:lnTo>
                  <a:pt x="2870587" y="1015403"/>
                </a:lnTo>
                <a:lnTo>
                  <a:pt x="2741874" y="1078902"/>
                </a:lnTo>
                <a:lnTo>
                  <a:pt x="2741874" y="463367"/>
                </a:lnTo>
                <a:lnTo>
                  <a:pt x="2703546" y="463367"/>
                </a:lnTo>
                <a:lnTo>
                  <a:pt x="2703546" y="339803"/>
                </a:lnTo>
                <a:close/>
                <a:moveTo>
                  <a:pt x="438196" y="263147"/>
                </a:moveTo>
                <a:lnTo>
                  <a:pt x="624687" y="263147"/>
                </a:lnTo>
                <a:lnTo>
                  <a:pt x="623543" y="1005678"/>
                </a:lnTo>
                <a:lnTo>
                  <a:pt x="439340" y="1089771"/>
                </a:lnTo>
                <a:lnTo>
                  <a:pt x="438196" y="263147"/>
                </a:lnTo>
                <a:close/>
                <a:moveTo>
                  <a:pt x="884401" y="243125"/>
                </a:moveTo>
                <a:lnTo>
                  <a:pt x="1050298" y="993665"/>
                </a:lnTo>
                <a:lnTo>
                  <a:pt x="868956" y="993665"/>
                </a:lnTo>
                <a:lnTo>
                  <a:pt x="705919" y="243697"/>
                </a:lnTo>
                <a:lnTo>
                  <a:pt x="884401" y="243125"/>
                </a:lnTo>
                <a:close/>
                <a:moveTo>
                  <a:pt x="2506186" y="142443"/>
                </a:moveTo>
                <a:lnTo>
                  <a:pt x="2506186" y="422179"/>
                </a:lnTo>
                <a:lnTo>
                  <a:pt x="2549091" y="422179"/>
                </a:lnTo>
                <a:lnTo>
                  <a:pt x="2549091" y="142443"/>
                </a:lnTo>
                <a:lnTo>
                  <a:pt x="2506186" y="142443"/>
                </a:lnTo>
                <a:close/>
                <a:moveTo>
                  <a:pt x="1362642" y="132718"/>
                </a:moveTo>
                <a:lnTo>
                  <a:pt x="1362642" y="399869"/>
                </a:lnTo>
                <a:lnTo>
                  <a:pt x="1424996" y="399869"/>
                </a:lnTo>
                <a:lnTo>
                  <a:pt x="1424996" y="132718"/>
                </a:lnTo>
                <a:lnTo>
                  <a:pt x="1362642" y="132718"/>
                </a:lnTo>
                <a:close/>
                <a:moveTo>
                  <a:pt x="1802555" y="129858"/>
                </a:moveTo>
                <a:lnTo>
                  <a:pt x="1802555" y="227679"/>
                </a:lnTo>
                <a:lnTo>
                  <a:pt x="2038243" y="227679"/>
                </a:lnTo>
                <a:lnTo>
                  <a:pt x="1987329" y="347240"/>
                </a:lnTo>
                <a:lnTo>
                  <a:pt x="1802555" y="347240"/>
                </a:lnTo>
                <a:lnTo>
                  <a:pt x="1802555" y="435909"/>
                </a:lnTo>
                <a:lnTo>
                  <a:pt x="2051400" y="435909"/>
                </a:lnTo>
                <a:lnTo>
                  <a:pt x="2051400" y="129858"/>
                </a:lnTo>
                <a:lnTo>
                  <a:pt x="1802555" y="129858"/>
                </a:lnTo>
                <a:close/>
                <a:moveTo>
                  <a:pt x="2802512" y="10869"/>
                </a:moveTo>
                <a:cubicBezTo>
                  <a:pt x="2817386" y="11251"/>
                  <a:pt x="2831973" y="15351"/>
                  <a:pt x="2846275" y="23169"/>
                </a:cubicBezTo>
                <a:cubicBezTo>
                  <a:pt x="2860576" y="30987"/>
                  <a:pt x="2872017" y="42714"/>
                  <a:pt x="2880598" y="58350"/>
                </a:cubicBezTo>
                <a:cubicBezTo>
                  <a:pt x="2889179" y="73986"/>
                  <a:pt x="2893469" y="89623"/>
                  <a:pt x="2893469" y="105259"/>
                </a:cubicBezTo>
                <a:cubicBezTo>
                  <a:pt x="2893088" y="121658"/>
                  <a:pt x="2886509" y="141394"/>
                  <a:pt x="2873733" y="164467"/>
                </a:cubicBezTo>
                <a:cubicBezTo>
                  <a:pt x="2860957" y="187540"/>
                  <a:pt x="2837217" y="199077"/>
                  <a:pt x="2802512" y="199077"/>
                </a:cubicBezTo>
                <a:cubicBezTo>
                  <a:pt x="2767045" y="199458"/>
                  <a:pt x="2742923" y="188017"/>
                  <a:pt x="2730147" y="164753"/>
                </a:cubicBezTo>
                <a:cubicBezTo>
                  <a:pt x="2717371" y="141489"/>
                  <a:pt x="2710887" y="121753"/>
                  <a:pt x="2710697" y="105545"/>
                </a:cubicBezTo>
                <a:cubicBezTo>
                  <a:pt x="2710506" y="89337"/>
                  <a:pt x="2714797" y="73605"/>
                  <a:pt x="2723568" y="58350"/>
                </a:cubicBezTo>
                <a:cubicBezTo>
                  <a:pt x="2732340" y="42714"/>
                  <a:pt x="2743781" y="30891"/>
                  <a:pt x="2757891" y="22883"/>
                </a:cubicBezTo>
                <a:cubicBezTo>
                  <a:pt x="2772002" y="14874"/>
                  <a:pt x="2786876" y="10869"/>
                  <a:pt x="2802512" y="10869"/>
                </a:cubicBezTo>
                <a:close/>
                <a:moveTo>
                  <a:pt x="2356307" y="10869"/>
                </a:moveTo>
                <a:lnTo>
                  <a:pt x="2693821" y="10869"/>
                </a:lnTo>
                <a:lnTo>
                  <a:pt x="2693821" y="422179"/>
                </a:lnTo>
                <a:lnTo>
                  <a:pt x="2630895" y="489110"/>
                </a:lnTo>
                <a:lnTo>
                  <a:pt x="2693821" y="550320"/>
                </a:lnTo>
                <a:lnTo>
                  <a:pt x="2693821" y="860948"/>
                </a:lnTo>
                <a:lnTo>
                  <a:pt x="2579409" y="985656"/>
                </a:lnTo>
                <a:lnTo>
                  <a:pt x="2506186" y="985656"/>
                </a:lnTo>
                <a:lnTo>
                  <a:pt x="2506186" y="1021124"/>
                </a:lnTo>
                <a:lnTo>
                  <a:pt x="2356307" y="1090915"/>
                </a:lnTo>
                <a:lnTo>
                  <a:pt x="2356307" y="10869"/>
                </a:lnTo>
                <a:close/>
                <a:moveTo>
                  <a:pt x="21738" y="9725"/>
                </a:moveTo>
                <a:lnTo>
                  <a:pt x="1051442" y="9725"/>
                </a:lnTo>
                <a:lnTo>
                  <a:pt x="983939" y="150452"/>
                </a:lnTo>
                <a:lnTo>
                  <a:pt x="469659" y="150452"/>
                </a:lnTo>
                <a:lnTo>
                  <a:pt x="188779" y="993665"/>
                </a:lnTo>
                <a:lnTo>
                  <a:pt x="0" y="993665"/>
                </a:lnTo>
                <a:lnTo>
                  <a:pt x="278020" y="150452"/>
                </a:lnTo>
                <a:lnTo>
                  <a:pt x="21738" y="150452"/>
                </a:lnTo>
                <a:lnTo>
                  <a:pt x="21738" y="9725"/>
                </a:lnTo>
                <a:close/>
                <a:moveTo>
                  <a:pt x="1630365" y="7437"/>
                </a:moveTo>
                <a:lnTo>
                  <a:pt x="2223017" y="7437"/>
                </a:lnTo>
                <a:lnTo>
                  <a:pt x="2223017" y="418747"/>
                </a:lnTo>
                <a:lnTo>
                  <a:pt x="2051400" y="553753"/>
                </a:lnTo>
                <a:lnTo>
                  <a:pt x="1802555" y="553753"/>
                </a:lnTo>
                <a:lnTo>
                  <a:pt x="1802555" y="921014"/>
                </a:lnTo>
                <a:lnTo>
                  <a:pt x="1942137" y="921014"/>
                </a:lnTo>
                <a:lnTo>
                  <a:pt x="1886647" y="1046295"/>
                </a:lnTo>
                <a:lnTo>
                  <a:pt x="1630365" y="1046295"/>
                </a:lnTo>
                <a:lnTo>
                  <a:pt x="1630365" y="7437"/>
                </a:lnTo>
                <a:close/>
                <a:moveTo>
                  <a:pt x="1188736" y="5149"/>
                </a:moveTo>
                <a:lnTo>
                  <a:pt x="1599474" y="5149"/>
                </a:lnTo>
                <a:lnTo>
                  <a:pt x="1599474" y="399869"/>
                </a:lnTo>
                <a:lnTo>
                  <a:pt x="1513093" y="501695"/>
                </a:lnTo>
                <a:lnTo>
                  <a:pt x="1513093" y="606954"/>
                </a:lnTo>
                <a:lnTo>
                  <a:pt x="1602906" y="606954"/>
                </a:lnTo>
                <a:lnTo>
                  <a:pt x="1555425" y="724798"/>
                </a:lnTo>
                <a:lnTo>
                  <a:pt x="1513093" y="724798"/>
                </a:lnTo>
                <a:lnTo>
                  <a:pt x="1513093" y="938176"/>
                </a:lnTo>
                <a:lnTo>
                  <a:pt x="1609771" y="938176"/>
                </a:lnTo>
                <a:lnTo>
                  <a:pt x="1561146" y="1056020"/>
                </a:lnTo>
                <a:lnTo>
                  <a:pt x="1188736" y="1056020"/>
                </a:lnTo>
                <a:lnTo>
                  <a:pt x="1188736" y="577207"/>
                </a:lnTo>
                <a:lnTo>
                  <a:pt x="1338043" y="577207"/>
                </a:lnTo>
                <a:lnTo>
                  <a:pt x="1338043" y="938176"/>
                </a:lnTo>
                <a:lnTo>
                  <a:pt x="1359782" y="938176"/>
                </a:lnTo>
                <a:lnTo>
                  <a:pt x="1359782" y="518857"/>
                </a:lnTo>
                <a:lnTo>
                  <a:pt x="1188736" y="518857"/>
                </a:lnTo>
                <a:lnTo>
                  <a:pt x="1188736" y="5149"/>
                </a:lnTo>
                <a:close/>
                <a:moveTo>
                  <a:pt x="3036484" y="0"/>
                </a:moveTo>
                <a:lnTo>
                  <a:pt x="3203525" y="0"/>
                </a:lnTo>
                <a:lnTo>
                  <a:pt x="3185219" y="52058"/>
                </a:lnTo>
                <a:lnTo>
                  <a:pt x="3412326" y="52058"/>
                </a:lnTo>
                <a:lnTo>
                  <a:pt x="3364845" y="164181"/>
                </a:lnTo>
                <a:lnTo>
                  <a:pt x="3153184" y="164181"/>
                </a:lnTo>
                <a:lnTo>
                  <a:pt x="3121149" y="258571"/>
                </a:lnTo>
                <a:lnTo>
                  <a:pt x="3396881" y="258571"/>
                </a:lnTo>
                <a:lnTo>
                  <a:pt x="3396881" y="762554"/>
                </a:lnTo>
                <a:lnTo>
                  <a:pt x="3276748" y="880398"/>
                </a:lnTo>
                <a:lnTo>
                  <a:pt x="3161765" y="880398"/>
                </a:lnTo>
                <a:lnTo>
                  <a:pt x="3161765" y="762554"/>
                </a:lnTo>
                <a:lnTo>
                  <a:pt x="3243569" y="762554"/>
                </a:lnTo>
                <a:lnTo>
                  <a:pt x="3243569" y="366690"/>
                </a:lnTo>
                <a:lnTo>
                  <a:pt x="3103415" y="366690"/>
                </a:lnTo>
                <a:lnTo>
                  <a:pt x="3103415" y="438769"/>
                </a:lnTo>
                <a:lnTo>
                  <a:pt x="3235560" y="438769"/>
                </a:lnTo>
                <a:lnTo>
                  <a:pt x="3193800" y="540023"/>
                </a:lnTo>
                <a:lnTo>
                  <a:pt x="3103415" y="540023"/>
                </a:lnTo>
                <a:lnTo>
                  <a:pt x="3103415" y="617251"/>
                </a:lnTo>
                <a:lnTo>
                  <a:pt x="3237848" y="617251"/>
                </a:lnTo>
                <a:lnTo>
                  <a:pt x="3193800" y="717933"/>
                </a:lnTo>
                <a:lnTo>
                  <a:pt x="3103415" y="717933"/>
                </a:lnTo>
                <a:lnTo>
                  <a:pt x="3103415" y="826624"/>
                </a:lnTo>
                <a:lnTo>
                  <a:pt x="2950103" y="889551"/>
                </a:lnTo>
                <a:lnTo>
                  <a:pt x="2950675" y="395865"/>
                </a:lnTo>
                <a:lnTo>
                  <a:pt x="2897474" y="395865"/>
                </a:lnTo>
                <a:lnTo>
                  <a:pt x="2986143" y="164181"/>
                </a:lnTo>
                <a:lnTo>
                  <a:pt x="2920356" y="164181"/>
                </a:lnTo>
                <a:lnTo>
                  <a:pt x="2920356" y="52058"/>
                </a:lnTo>
                <a:lnTo>
                  <a:pt x="3019322" y="52058"/>
                </a:lnTo>
                <a:lnTo>
                  <a:pt x="303648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14344" name="直接连接符 2557"/>
          <p:cNvCxnSpPr/>
          <p:nvPr/>
        </p:nvCxnSpPr>
        <p:spPr>
          <a:xfrm flipV="1">
            <a:off x="11501438" y="4005263"/>
            <a:ext cx="0" cy="2863850"/>
          </a:xfrm>
          <a:prstGeom prst="line">
            <a:avLst/>
          </a:prstGeom>
          <a:ln w="12700" cap="flat" cmpd="sng">
            <a:solidFill>
              <a:schemeClr val="bg1">
                <a:alpha val="51999"/>
              </a:schemeClr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14345" name="直接连接符 1189"/>
          <p:cNvCxnSpPr/>
          <p:nvPr/>
        </p:nvCxnSpPr>
        <p:spPr>
          <a:xfrm flipV="1">
            <a:off x="9598025" y="5311775"/>
            <a:ext cx="0" cy="1543050"/>
          </a:xfrm>
          <a:prstGeom prst="line">
            <a:avLst/>
          </a:prstGeom>
          <a:ln w="12700" cap="flat" cmpd="sng">
            <a:solidFill>
              <a:schemeClr val="bg1">
                <a:alpha val="51999"/>
              </a:schemeClr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14346" name="直接连接符 1190"/>
          <p:cNvCxnSpPr/>
          <p:nvPr/>
        </p:nvCxnSpPr>
        <p:spPr>
          <a:xfrm flipV="1">
            <a:off x="5197475" y="5011738"/>
            <a:ext cx="0" cy="1881187"/>
          </a:xfrm>
          <a:prstGeom prst="line">
            <a:avLst/>
          </a:prstGeom>
          <a:ln w="12700" cap="flat" cmpd="sng">
            <a:solidFill>
              <a:schemeClr val="bg1">
                <a:alpha val="51999"/>
              </a:schemeClr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14347" name="直接连接符 1191"/>
          <p:cNvCxnSpPr/>
          <p:nvPr/>
        </p:nvCxnSpPr>
        <p:spPr>
          <a:xfrm flipV="1">
            <a:off x="1614488" y="5773738"/>
            <a:ext cx="0" cy="1084262"/>
          </a:xfrm>
          <a:prstGeom prst="line">
            <a:avLst/>
          </a:prstGeom>
          <a:ln w="12700" cap="flat" cmpd="sng">
            <a:solidFill>
              <a:schemeClr val="bg1">
                <a:alpha val="51999"/>
              </a:schemeClr>
            </a:solidFill>
            <a:prstDash val="solid"/>
            <a:bevel/>
            <a:headEnd type="none" w="med" len="med"/>
            <a:tailEnd type="triangle" w="med" len="med"/>
          </a:ln>
        </p:spPr>
      </p:cxnSp>
      <p:cxnSp>
        <p:nvCxnSpPr>
          <p:cNvPr id="14348" name="直接连接符 1158"/>
          <p:cNvCxnSpPr/>
          <p:nvPr/>
        </p:nvCxnSpPr>
        <p:spPr>
          <a:xfrm>
            <a:off x="2824163" y="2886075"/>
            <a:ext cx="7524750" cy="0"/>
          </a:xfrm>
          <a:prstGeom prst="line">
            <a:avLst/>
          </a:prstGeom>
          <a:ln w="25400" cap="flat" cmpd="sng">
            <a:solidFill>
              <a:schemeClr val="bg1">
                <a:alpha val="62999"/>
              </a:schemeClr>
            </a:solidFill>
            <a:prstDash val="solid"/>
            <a:bevel/>
            <a:headEnd type="none" w="med" len="med"/>
            <a:tailEnd type="none" w="med" len="med"/>
          </a:ln>
        </p:spPr>
      </p:cxnSp>
      <p:cxnSp>
        <p:nvCxnSpPr>
          <p:cNvPr id="14349" name="直接连接符 1213"/>
          <p:cNvCxnSpPr/>
          <p:nvPr/>
        </p:nvCxnSpPr>
        <p:spPr>
          <a:xfrm>
            <a:off x="2824163" y="4352925"/>
            <a:ext cx="7524750" cy="0"/>
          </a:xfrm>
          <a:prstGeom prst="line">
            <a:avLst/>
          </a:prstGeom>
          <a:ln w="25400" cap="flat" cmpd="sng">
            <a:solidFill>
              <a:schemeClr val="bg1">
                <a:alpha val="62999"/>
              </a:schemeClr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4350" name="Freeform 592"/>
          <p:cNvSpPr/>
          <p:nvPr/>
        </p:nvSpPr>
        <p:spPr>
          <a:xfrm>
            <a:off x="11006138" y="3484563"/>
            <a:ext cx="1120775" cy="45878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352" h="144">
                <a:moveTo>
                  <a:pt x="208" y="0"/>
                </a:moveTo>
                <a:cubicBezTo>
                  <a:pt x="160" y="0"/>
                  <a:pt x="120" y="36"/>
                  <a:pt x="115" y="82"/>
                </a:cubicBezTo>
                <a:cubicBezTo>
                  <a:pt x="104" y="77"/>
                  <a:pt x="92" y="74"/>
                  <a:pt x="79" y="74"/>
                </a:cubicBezTo>
                <a:cubicBezTo>
                  <a:pt x="38" y="74"/>
                  <a:pt x="4" y="104"/>
                  <a:pt x="0" y="144"/>
                </a:cubicBezTo>
                <a:cubicBezTo>
                  <a:pt x="352" y="144"/>
                  <a:pt x="352" y="144"/>
                  <a:pt x="352" y="144"/>
                </a:cubicBezTo>
                <a:cubicBezTo>
                  <a:pt x="352" y="113"/>
                  <a:pt x="330" y="89"/>
                  <a:pt x="301" y="84"/>
                </a:cubicBezTo>
                <a:cubicBezTo>
                  <a:pt x="297" y="37"/>
                  <a:pt x="257" y="0"/>
                  <a:pt x="208" y="0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54" name="直角三角形 1"/>
          <p:cNvSpPr/>
          <p:nvPr/>
        </p:nvSpPr>
        <p:spPr>
          <a:xfrm flipH="1">
            <a:off x="8077200" y="1974850"/>
            <a:ext cx="3908425" cy="4697413"/>
          </a:xfrm>
          <a:prstGeom prst="rtTriangle">
            <a:avLst/>
          </a:prstGeom>
          <a:solidFill>
            <a:schemeClr val="accent2"/>
          </a:solidFill>
          <a:ln w="9525">
            <a:noFill/>
          </a:ln>
        </p:spPr>
        <p:txBody>
          <a:bodyPr wrap="square" anchor="ctr"/>
          <a:p>
            <a:pPr lvl="0" indent="0" algn="ctr" eaLnBrk="0" hangingPunct="0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352" name="直接连接符 69"/>
          <p:cNvSpPr/>
          <p:nvPr/>
        </p:nvSpPr>
        <p:spPr>
          <a:xfrm>
            <a:off x="923925" y="1182688"/>
            <a:ext cx="10644188" cy="1587"/>
          </a:xfrm>
          <a:prstGeom prst="line">
            <a:avLst/>
          </a:prstGeom>
          <a:ln w="19050" cap="flat" cmpd="sng">
            <a:solidFill>
              <a:srgbClr val="21A3D0"/>
            </a:solidFill>
            <a:prstDash val="sysDash"/>
            <a:bevel/>
            <a:headEnd type="none" w="med" len="med"/>
            <a:tailEnd type="none" w="med" len="med"/>
          </a:ln>
        </p:spPr>
        <p:txBody>
          <a:bodyPr anchor="t"/>
          <a:p>
            <a:pPr lvl="0" indent="0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6" name="文本框 15377"/>
          <p:cNvSpPr txBox="1"/>
          <p:nvPr/>
        </p:nvSpPr>
        <p:spPr>
          <a:xfrm>
            <a:off x="1898650" y="5291138"/>
            <a:ext cx="6265863" cy="1096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ctr" eaLnBrk="0" hangingPunct="0"/>
            <a:r>
              <a:rPr lang="zh-CN" altLang="en-US" sz="6600" b="1" dirty="0">
                <a:latin typeface="Palatino Linotype" panose="02040502050505030304" charset="0"/>
                <a:ea typeface="黑体" panose="02010609060101010101" charset="-122"/>
              </a:rPr>
              <a:t>THANK   YOU!</a:t>
            </a:r>
            <a:endParaRPr lang="zh-CN" altLang="en-US" sz="6600" b="1" dirty="0">
              <a:latin typeface="Palatino Linotype" panose="02040502050505030304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-2.22222E-6 L 0.06628 -2.22222E-6 " pathEditMode="relative" rAng="0" ptsTypes="AA">
                                      <p:cBhvr>
                                        <p:cTn id="9" dur="46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2.22222E-6 L 0.0793 -0.00023 " pathEditMode="relative" rAng="0" ptsTypes="AA">
                                      <p:cBhvr>
                                        <p:cTn id="14" dur="3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11263 -0.00023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6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2" descr="阳台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1547495"/>
            <a:ext cx="3919220" cy="4739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1" name="Picture 3" descr="阳台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815" y="982980"/>
            <a:ext cx="3566160" cy="467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4" name="Picture 2" descr="136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225" y="319405"/>
            <a:ext cx="4273550" cy="42602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Rectangle 2"/>
          <p:cNvSpPr/>
          <p:nvPr/>
        </p:nvSpPr>
        <p:spPr>
          <a:xfrm>
            <a:off x="497840" y="1247140"/>
            <a:ext cx="455803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阳台结构支撑形式</a:t>
            </a:r>
            <a:endParaRPr lang="zh-CN" altLang="en-US" sz="28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墙承式</a:t>
            </a:r>
            <a:r>
              <a:rPr lang="en-US" altLang="zh-CN" sz="2400" dirty="0">
                <a:latin typeface="宋体" panose="02010600030101010101" pitchFamily="2" charset="-122"/>
                <a:sym typeface="+mn-ea"/>
              </a:rPr>
              <a:t>—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适用于凹阳台</a:t>
            </a:r>
            <a:endParaRPr lang="zh-CN" altLang="en-US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悬挑式</a:t>
            </a:r>
            <a:endParaRPr lang="zh-CN" altLang="en-US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①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挑板式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en-US" altLang="zh-CN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将房间的楼板挑出作为阳台板。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②压梁式</a:t>
            </a: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endParaRPr lang="en-US" altLang="zh-CN" sz="24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从墙体中梁挑出形成梁板式结构。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1139" name="Picture 3" descr="阳台6"/>
          <p:cNvPicPr>
            <a:picLocks noChangeAspect="1"/>
          </p:cNvPicPr>
          <p:nvPr/>
        </p:nvPicPr>
        <p:blipFill>
          <a:blip r:embed="rId1"/>
          <a:srcRect r="64912" b="45013"/>
          <a:stretch>
            <a:fillRect/>
          </a:stretch>
        </p:blipFill>
        <p:spPr>
          <a:xfrm>
            <a:off x="5866765" y="3075940"/>
            <a:ext cx="304800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Picture 4" descr="阳台6"/>
          <p:cNvPicPr>
            <a:picLocks noChangeAspect="1"/>
          </p:cNvPicPr>
          <p:nvPr/>
        </p:nvPicPr>
        <p:blipFill>
          <a:blip r:embed="rId1"/>
          <a:srcRect l="68420" t="2704" b="51337"/>
          <a:stretch>
            <a:fillRect/>
          </a:stretch>
        </p:blipFill>
        <p:spPr>
          <a:xfrm>
            <a:off x="8914765" y="4549458"/>
            <a:ext cx="3048000" cy="193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1" name="Picture 5" descr="阳台5"/>
          <p:cNvPicPr>
            <a:picLocks noChangeAspect="1"/>
          </p:cNvPicPr>
          <p:nvPr/>
        </p:nvPicPr>
        <p:blipFill>
          <a:blip r:embed="rId2"/>
          <a:srcRect b="38411"/>
          <a:stretch>
            <a:fillRect/>
          </a:stretch>
        </p:blipFill>
        <p:spPr>
          <a:xfrm>
            <a:off x="6154420" y="142875"/>
            <a:ext cx="5988685" cy="274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2" descr="阳台结构3"/>
          <p:cNvPicPr>
            <a:picLocks noChangeAspect="1"/>
          </p:cNvPicPr>
          <p:nvPr/>
        </p:nvPicPr>
        <p:blipFill>
          <a:blip r:embed="rId1"/>
          <a:srcRect t="7468" b="13570"/>
          <a:stretch>
            <a:fillRect/>
          </a:stretch>
        </p:blipFill>
        <p:spPr>
          <a:xfrm>
            <a:off x="553720" y="178435"/>
            <a:ext cx="10397490" cy="3481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3" descr="阳台结构2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7649210" y="3860800"/>
            <a:ext cx="3538220" cy="2783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4" name="Text Box 4"/>
          <p:cNvSpPr txBox="1"/>
          <p:nvPr/>
        </p:nvSpPr>
        <p:spPr>
          <a:xfrm>
            <a:off x="412750" y="3860800"/>
            <a:ext cx="6673215" cy="2255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 A.</a:t>
            </a:r>
            <a:r>
              <a:rPr lang="zh-CN" altLang="en-US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住宅阳台挑出长度</a:t>
            </a:r>
            <a:r>
              <a:rPr lang="en-US" altLang="zh-CN" sz="2800" dirty="0">
                <a:solidFill>
                  <a:srgbClr val="993300"/>
                </a:solidFill>
                <a:latin typeface="Times New Roman" panose="02020603050405020304" pitchFamily="18" charset="0"/>
                <a:ea typeface="隶书" pitchFamily="49" charset="-122"/>
              </a:rPr>
              <a:t>1.0~1.5m</a:t>
            </a:r>
            <a:r>
              <a:rPr lang="en-US" altLang="zh-CN" sz="2800" dirty="0">
                <a:solidFill>
                  <a:srgbClr val="993300"/>
                </a:solidFill>
                <a:latin typeface="Arial" panose="020B0604020202020204" pitchFamily="34" charset="0"/>
                <a:ea typeface="隶书" pitchFamily="49" charset="-122"/>
              </a:rPr>
              <a:t>,</a:t>
            </a:r>
            <a:r>
              <a:rPr lang="zh-CN" altLang="en-US" sz="2800" dirty="0">
                <a:solidFill>
                  <a:srgbClr val="993300"/>
                </a:solidFill>
                <a:latin typeface="Arial" panose="020B0604020202020204" pitchFamily="34" charset="0"/>
                <a:ea typeface="隶书" pitchFamily="49" charset="-122"/>
              </a:rPr>
              <a:t>常用</a:t>
            </a:r>
            <a:r>
              <a:rPr lang="en-US" altLang="zh-CN" sz="2800" dirty="0">
                <a:solidFill>
                  <a:srgbClr val="993300"/>
                </a:solidFill>
                <a:latin typeface="Arial" panose="020B0604020202020204" pitchFamily="34" charset="0"/>
                <a:ea typeface="隶书" pitchFamily="49" charset="-122"/>
              </a:rPr>
              <a:t>1.2m</a:t>
            </a:r>
            <a:endParaRPr lang="en-US" altLang="zh-CN" sz="2800" dirty="0">
              <a:solidFill>
                <a:srgbClr val="993300"/>
              </a:solidFill>
              <a:latin typeface="Arial" panose="020B0604020202020204" pitchFamily="34" charset="0"/>
              <a:ea typeface="隶书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 B.</a:t>
            </a:r>
            <a:r>
              <a:rPr lang="zh-CN" altLang="en-US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压梁</a:t>
            </a:r>
            <a:r>
              <a:rPr lang="zh-CN" altLang="en-US" sz="2800" dirty="0">
                <a:solidFill>
                  <a:srgbClr val="993300"/>
                </a:solidFill>
                <a:latin typeface="Arial" panose="020B0604020202020204" pitchFamily="34" charset="0"/>
                <a:ea typeface="隶书" pitchFamily="49" charset="-122"/>
              </a:rPr>
              <a:t>压在墙中的长度为挑出长度的</a:t>
            </a:r>
            <a:r>
              <a:rPr lang="en-US" altLang="zh-CN" sz="2800" dirty="0">
                <a:solidFill>
                  <a:srgbClr val="993300"/>
                </a:solidFill>
                <a:latin typeface="Times New Roman" panose="02020603050405020304" pitchFamily="18" charset="0"/>
                <a:ea typeface="隶书" pitchFamily="49" charset="-122"/>
              </a:rPr>
              <a:t>1.5</a:t>
            </a:r>
            <a:r>
              <a:rPr lang="zh-CN" altLang="en-US" sz="2800" dirty="0">
                <a:solidFill>
                  <a:srgbClr val="993300"/>
                </a:solidFill>
                <a:latin typeface="Arial" panose="020B0604020202020204" pitchFamily="34" charset="0"/>
                <a:ea typeface="隶书" pitchFamily="49" charset="-122"/>
              </a:rPr>
              <a:t>倍。</a:t>
            </a:r>
            <a:endParaRPr lang="zh-CN" altLang="en-US" sz="2800" dirty="0">
              <a:solidFill>
                <a:srgbClr val="993300"/>
              </a:solidFill>
              <a:latin typeface="Arial" panose="020B0604020202020204" pitchFamily="34" charset="0"/>
              <a:ea typeface="隶书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C.</a:t>
            </a:r>
            <a:r>
              <a:rPr lang="zh-CN" altLang="en-US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挑板式阳台挑出长度≤</a:t>
            </a:r>
            <a:r>
              <a:rPr lang="en-US" altLang="zh-CN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1.2m</a:t>
            </a:r>
            <a:r>
              <a:rPr lang="zh-CN" altLang="en-US" sz="2800" dirty="0">
                <a:solidFill>
                  <a:srgbClr val="99330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dirty="0">
              <a:solidFill>
                <a:srgbClr val="9933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Rectangle 2"/>
          <p:cNvSpPr/>
          <p:nvPr/>
        </p:nvSpPr>
        <p:spPr>
          <a:xfrm>
            <a:off x="540385" y="1109345"/>
            <a:ext cx="1111059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阳台栏杆扶手</a:t>
            </a:r>
            <a:endParaRPr lang="zh-CN" altLang="en-US" sz="28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(1)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作用：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承受推力，安全围护，装饰立面。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(2)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栏杆形式：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A.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透空式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金属栏杆、预制花格栏杆。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B.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实体式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砖栏板、钢筋混凝土栏板。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C.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混合式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以上两种组合。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(3)</a:t>
            </a:r>
            <a:r>
              <a:rPr lang="zh-CN" altLang="en-US" sz="24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扶手形式：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钢管扶手、钢筋混凝土扶手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压顶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3187" name="Picture 3" descr="阳台栏杆2"/>
          <p:cNvPicPr>
            <a:picLocks noChangeAspect="1"/>
          </p:cNvPicPr>
          <p:nvPr/>
        </p:nvPicPr>
        <p:blipFill>
          <a:blip r:embed="rId1"/>
          <a:srcRect t="-417" r="71344" b="66835"/>
          <a:stretch>
            <a:fillRect/>
          </a:stretch>
        </p:blipFill>
        <p:spPr>
          <a:xfrm>
            <a:off x="9418955" y="697230"/>
            <a:ext cx="2435225" cy="1330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Rectangle 4"/>
          <p:cNvSpPr/>
          <p:nvPr/>
        </p:nvSpPr>
        <p:spPr>
          <a:xfrm>
            <a:off x="5472430" y="197485"/>
            <a:ext cx="4660900" cy="685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0" hangingPunct="0"/>
            <a:r>
              <a:rPr sz="40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阳台细部构造</a:t>
            </a:r>
            <a:endParaRPr sz="40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3" descr="阳台栏杆2"/>
          <p:cNvPicPr>
            <a:picLocks noChangeAspect="1"/>
          </p:cNvPicPr>
          <p:nvPr/>
        </p:nvPicPr>
        <p:blipFill>
          <a:blip r:embed="rId1"/>
          <a:srcRect t="40263" r="1390" b="19618"/>
          <a:stretch>
            <a:fillRect/>
          </a:stretch>
        </p:blipFill>
        <p:spPr>
          <a:xfrm>
            <a:off x="1038860" y="4897120"/>
            <a:ext cx="8380095" cy="1590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 descr="阳台栏杆2"/>
          <p:cNvPicPr>
            <a:picLocks noChangeAspect="1"/>
          </p:cNvPicPr>
          <p:nvPr/>
        </p:nvPicPr>
        <p:blipFill>
          <a:blip r:embed="rId1"/>
          <a:srcRect l="71658" t="961" r="2010" b="67155"/>
          <a:stretch>
            <a:fillRect/>
          </a:stretch>
        </p:blipFill>
        <p:spPr>
          <a:xfrm>
            <a:off x="9418955" y="3909060"/>
            <a:ext cx="2237740" cy="126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阳台栏杆2"/>
          <p:cNvPicPr>
            <a:picLocks noChangeAspect="1"/>
          </p:cNvPicPr>
          <p:nvPr/>
        </p:nvPicPr>
        <p:blipFill>
          <a:blip r:embed="rId1"/>
          <a:srcRect l="34835" t="1361" r="35740" b="66835"/>
          <a:stretch>
            <a:fillRect/>
          </a:stretch>
        </p:blipFill>
        <p:spPr>
          <a:xfrm>
            <a:off x="9353550" y="2259965"/>
            <a:ext cx="2500630" cy="126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2"/>
          <p:cNvSpPr/>
          <p:nvPr/>
        </p:nvSpPr>
        <p:spPr>
          <a:xfrm>
            <a:off x="593725" y="1042670"/>
            <a:ext cx="1139063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(4)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栏杆与面梁连接</a:t>
            </a:r>
            <a:endParaRPr lang="zh-CN" altLang="en-US" sz="2800" b="1" dirty="0">
              <a:solidFill>
                <a:srgbClr val="993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预埋铁件连接</a:t>
            </a: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面梁上预埋铁件，与金属栏杆或花格栏杆预埋件焊接。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预留孔洞连接</a:t>
            </a: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面梁上预留孔洞，金属栏杆或花格栏杆伸出钢筋插入，水泥砂浆灌缝</a:t>
            </a:r>
            <a:r>
              <a:rPr lang="zh-CN" altLang="en-US" sz="2800" dirty="0">
                <a:solidFill>
                  <a:srgbClr val="00000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7283" name="Picture 3" descr="阳台连接1"/>
          <p:cNvPicPr>
            <a:picLocks noChangeAspect="1"/>
          </p:cNvPicPr>
          <p:nvPr/>
        </p:nvPicPr>
        <p:blipFill>
          <a:blip r:embed="rId1"/>
          <a:srcRect b="10014"/>
          <a:stretch>
            <a:fillRect/>
          </a:stretch>
        </p:blipFill>
        <p:spPr>
          <a:xfrm>
            <a:off x="808355" y="3289300"/>
            <a:ext cx="10758805" cy="313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4802" name="Rectangle 2"/>
          <p:cNvSpPr>
            <a:spLocks noChangeArrowheads="1"/>
          </p:cNvSpPr>
          <p:nvPr/>
        </p:nvSpPr>
        <p:spPr bwMode="auto">
          <a:xfrm>
            <a:off x="976630" y="1094740"/>
            <a:ext cx="10346690" cy="5965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栏杆（栏板）与扶手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一方面是承担人们推倚的侧推力，另一方面是对整个房屋有一定的装饰作用。因而栏杆和栏板的构造要求是坚固和美观。 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栏杆（栏板）净高应高于人体的重心，不宜小于</a:t>
            </a:r>
            <a:r>
              <a:rPr lang="en-US" altLang="zh-CN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1.05m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，也不应超过</a:t>
            </a:r>
            <a:r>
              <a:rPr lang="en-US" altLang="zh-CN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1.2m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。中高层、高层及寒冷、严寒地区住宅的阳台宜采用实体栏板。</a:t>
            </a:r>
            <a:endParaRPr lang="zh-CN" altLang="en-US" sz="2800" b="1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   栏杆一般由金属杆或混凝土杆制作，其垂直杆件间净距不应大于</a:t>
            </a:r>
            <a:r>
              <a:rPr lang="en-US" altLang="zh-CN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110㎜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。阳台的宽度不宜大于</a:t>
            </a:r>
            <a:r>
              <a:rPr lang="en-US" altLang="zh-CN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1.2</a:t>
            </a:r>
            <a:r>
              <a:rPr lang="zh-CN" altLang="en-US" sz="2800" b="1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</a:rPr>
              <a:t>米，以防倾覆和保证下层日照与采光的需要。</a:t>
            </a:r>
            <a:endParaRPr lang="zh-CN" altLang="en-US" sz="2800" b="1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    栏板有用钢筋混凝土栏板和玻璃栏板等。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Rectangle 2"/>
          <p:cNvSpPr/>
          <p:nvPr/>
        </p:nvSpPr>
        <p:spPr>
          <a:xfrm>
            <a:off x="836295" y="1066165"/>
            <a:ext cx="10281285" cy="2225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(5)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栏杆与扶手连接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24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直接焊接</a:t>
            </a: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金属扶手与金属栏杆直接焊接。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现浇连接</a:t>
            </a:r>
            <a:r>
              <a:rPr lang="en-US" altLang="zh-CN" sz="2800" b="1" dirty="0">
                <a:solidFill>
                  <a:srgbClr val="993300"/>
                </a:solidFill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钢筋混凝土扶手内的钢筋与栏杆顶部伸出的钢筋绑扎，然后现浇。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5235" name="Picture 3" descr="阳台连接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2510" y="3291205"/>
            <a:ext cx="10085070" cy="3566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WPS 演示</Application>
  <PresentationFormat>宽屏</PresentationFormat>
  <Paragraphs>113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华文楷体</vt:lpstr>
      <vt:lpstr>楷体</vt:lpstr>
      <vt:lpstr>隶书</vt:lpstr>
      <vt:lpstr>Times New Roman</vt:lpstr>
      <vt:lpstr>微软雅黑</vt:lpstr>
      <vt:lpstr>Arial Unicode MS</vt:lpstr>
      <vt:lpstr>黑体</vt:lpstr>
      <vt:lpstr>Wingdings 2</vt:lpstr>
      <vt:lpstr>Franklin Gothic Book</vt:lpstr>
      <vt:lpstr>楷体_GB2312</vt:lpstr>
      <vt:lpstr>Palatino Linotype</vt:lpstr>
      <vt:lpstr>Wingdings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阳台排水</vt:lpstr>
      <vt:lpstr>              图     阳台排水构造  （a）水舌排水；      （b）排水管排水 </vt:lpstr>
      <vt:lpstr>PowerPoint 演示文稿</vt:lpstr>
      <vt:lpstr>PowerPoint 演示文稿</vt:lpstr>
      <vt:lpstr>阳台雨篷挑出形式</vt:lpstr>
      <vt:lpstr>阳台雨篷挑出形式</vt:lpstr>
      <vt:lpstr>阳台雨篷挑出形式</vt:lpstr>
      <vt:lpstr>阳台雨篷挑出形式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雨篷形式</vt:lpstr>
      <vt:lpstr>PowerPoint 演示文稿</vt:lpstr>
    </vt:vector>
  </TitlesOfParts>
  <LinksUpToDate>false</LinksUpToDate>
  <SharedDoc>false</SharedDoc>
  <HyperlinksChanged>false</HyperlinksChanged>
  <AppVersion>14.0000</AppVersion>
  <Manager>yoyo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yoyo</dc:creator>
  <cp:lastModifiedBy>建筑-唐霄</cp:lastModifiedBy>
  <cp:revision>794</cp:revision>
  <dcterms:created xsi:type="dcterms:W3CDTF">2014-08-10T02:25:00Z</dcterms:created>
  <dcterms:modified xsi:type="dcterms:W3CDTF">2018-08-28T00:32:58Z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