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70" r:id="rId3"/>
    <p:sldId id="272" r:id="rId4"/>
    <p:sldId id="273" r:id="rId5"/>
    <p:sldId id="274" r:id="rId6"/>
    <p:sldId id="275" r:id="rId7"/>
    <p:sldId id="276" r:id="rId8"/>
    <p:sldId id="277" r:id="rId9"/>
    <p:sldId id="278" r:id="rId10"/>
    <p:sldId id="279" r:id="rId11"/>
    <p:sldId id="280" r:id="rId12"/>
    <p:sldId id="281" r:id="rId13"/>
    <p:sldId id="282" r:id="rId14"/>
    <p:sldId id="283" r:id="rId15"/>
    <p:sldId id="284"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20" r:id="rId52"/>
    <p:sldId id="321" r:id="rId53"/>
    <p:sldId id="322" r:id="rId54"/>
    <p:sldId id="323" r:id="rId55"/>
    <p:sldId id="324" r:id="rId56"/>
    <p:sldId id="325" r:id="rId57"/>
    <p:sldId id="326" r:id="rId58"/>
    <p:sldId id="327" r:id="rId59"/>
    <p:sldId id="328" r:id="rId60"/>
    <p:sldId id="329" r:id="rId61"/>
    <p:sldId id="330" r:id="rId62"/>
    <p:sldId id="331" r:id="rId63"/>
    <p:sldId id="332" r:id="rId64"/>
    <p:sldId id="333" r:id="rId65"/>
    <p:sldId id="334" r:id="rId66"/>
    <p:sldId id="335" r:id="rId67"/>
    <p:sldId id="336" r:id="rId68"/>
    <p:sldId id="337" r:id="rId69"/>
    <p:sldId id="338" r:id="rId70"/>
    <p:sldId id="258" r:id="rId71"/>
  </p:sldIdLst>
  <p:sldSz cx="12192000" cy="6858000"/>
  <p:notesSz cx="6858000" cy="9144000"/>
  <p:defaultTextStyle>
    <a:defPPr>
      <a:defRPr lang="zh-CN"/>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69" d="100"/>
          <a:sy n="69" d="100"/>
        </p:scale>
        <p:origin x="-138" y="-102"/>
      </p:cViewPr>
      <p:guideLst>
        <p:guide orient="horz" pos="3136"/>
        <p:guide orient="horz" pos="1834"/>
        <p:guide pos="7327"/>
        <p:guide pos="340"/>
        <p:guide pos="1274"/>
      </p:guideLst>
    </p:cSldViewPr>
  </p:slide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5" Type="http://schemas.openxmlformats.org/officeDocument/2006/relationships/tableStyles" Target="tableStyles.xml"/><Relationship Id="rId74" Type="http://schemas.openxmlformats.org/officeDocument/2006/relationships/viewProps" Target="viewProps.xml"/><Relationship Id="rId73" Type="http://schemas.openxmlformats.org/officeDocument/2006/relationships/presProps" Target="presProps.xml"/><Relationship Id="rId72" Type="http://schemas.openxmlformats.org/officeDocument/2006/relationships/notesMaster" Target="notesMasters/notesMaster1.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页眉占位符 1"/>
          <p:cNvSpPr>
            <a:spLocks noGrp="1"/>
          </p:cNvSpPr>
          <p:nvPr>
            <p:ph type="hdr" sz="quarter"/>
          </p:nvPr>
        </p:nvSpPr>
        <p:spPr>
          <a:xfrm>
            <a:off x="0" y="0"/>
            <a:ext cx="2971800" cy="458788"/>
          </a:xfrm>
          <a:prstGeom prst="rect">
            <a:avLst/>
          </a:prstGeom>
          <a:noFill/>
          <a:ln w="9525">
            <a:noFill/>
            <a:miter/>
          </a:ln>
        </p:spPr>
        <p:txBody>
          <a:bodyPr anchor="t"/>
          <a:p>
            <a:pPr lvl="0" fontAlgn="base"/>
            <a:endParaRPr lang="zh-CN" altLang="en-US" sz="1200" strike="noStrike" noProof="1" dirty="0">
              <a:latin typeface="Calibri" panose="020F0502020204030204" pitchFamily="2" charset="0"/>
            </a:endParaRPr>
          </a:p>
        </p:txBody>
      </p:sp>
      <p:sp>
        <p:nvSpPr>
          <p:cNvPr id="3075" name="日期占位符 2"/>
          <p:cNvSpPr>
            <a:spLocks noGrp="1"/>
          </p:cNvSpPr>
          <p:nvPr>
            <p:ph type="dt"/>
          </p:nvPr>
        </p:nvSpPr>
        <p:spPr>
          <a:xfrm>
            <a:off x="3884613" y="0"/>
            <a:ext cx="2971800" cy="458788"/>
          </a:xfrm>
          <a:prstGeom prst="rect">
            <a:avLst/>
          </a:prstGeom>
          <a:noFill/>
          <a:ln w="9525">
            <a:noFill/>
            <a:miter/>
          </a:ln>
        </p:spPr>
        <p:txBody>
          <a:bodyPr anchor="t"/>
          <a:p>
            <a:pPr lvl="0" algn="r" fontAlgn="base"/>
            <a:fld id="{BB962C8B-B14F-4D97-AF65-F5344CB8AC3E}" type="datetimeFigureOut">
              <a:rPr lang="zh-CN" altLang="en-US" sz="1200" strike="noStrike" noProof="1" dirty="0">
                <a:latin typeface="Calibri" panose="020F0502020204030204" pitchFamily="2" charset="0"/>
                <a:ea typeface="宋体" panose="02010600030101010101" pitchFamily="2" charset="-122"/>
                <a:cs typeface="+mn-ea"/>
              </a:rPr>
            </a:fld>
            <a:endParaRPr lang="zh-CN" altLang="en-US" sz="1200" strike="noStrike" noProof="1" dirty="0">
              <a:latin typeface="Calibri" panose="020F0502020204030204" pitchFamily="2" charset="0"/>
            </a:endParaRPr>
          </a:p>
        </p:txBody>
      </p:sp>
      <p:sp>
        <p:nvSpPr>
          <p:cNvPr id="3076" name="幻灯片图像占位符 3"/>
          <p:cNvSpPr>
            <a:spLocks noGrp="1"/>
          </p:cNvSpPr>
          <p:nvPr>
            <p:ph type="sldImg"/>
          </p:nvPr>
        </p:nvSpPr>
        <p:spPr>
          <a:xfrm>
            <a:off x="685800" y="1143000"/>
            <a:ext cx="5486400" cy="3086100"/>
          </a:xfrm>
          <a:prstGeom prst="rect">
            <a:avLst/>
          </a:prstGeom>
          <a:noFill/>
          <a:ln w="9525">
            <a:noFill/>
          </a:ln>
        </p:spPr>
      </p:sp>
      <p:sp>
        <p:nvSpPr>
          <p:cNvPr id="3077" name="备注占位符 4"/>
          <p:cNvSpPr>
            <a:spLocks noGrp="1"/>
          </p:cNvSpPr>
          <p:nvPr>
            <p:ph type="body" sz="quarter"/>
          </p:nvPr>
        </p:nvSpPr>
        <p:spPr>
          <a:xfrm>
            <a:off x="685800" y="4400550"/>
            <a:ext cx="5486400" cy="3600450"/>
          </a:xfrm>
          <a:prstGeom prst="rect">
            <a:avLst/>
          </a:prstGeom>
          <a:noFill/>
          <a:ln w="9525">
            <a:noFill/>
          </a:ln>
        </p:spPr>
        <p:txBody>
          <a:bodyPr anchor="ctr"/>
          <a:p>
            <a:pPr lvl="0" indent="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3078" name="页脚占位符 5"/>
          <p:cNvSpPr>
            <a:spLocks noGrp="1"/>
          </p:cNvSpPr>
          <p:nvPr>
            <p:ph type="ftr" sz="quarter"/>
          </p:nvPr>
        </p:nvSpPr>
        <p:spPr>
          <a:xfrm>
            <a:off x="0" y="8685213"/>
            <a:ext cx="2971800" cy="458788"/>
          </a:xfrm>
          <a:prstGeom prst="rect">
            <a:avLst/>
          </a:prstGeom>
          <a:noFill/>
          <a:ln w="9525">
            <a:noFill/>
            <a:miter/>
          </a:ln>
        </p:spPr>
        <p:txBody>
          <a:bodyPr anchor="b"/>
          <a:p>
            <a:pPr lvl="0" fontAlgn="base"/>
            <a:endParaRPr lang="zh-CN" altLang="en-US" sz="1200" strike="noStrike" noProof="1" dirty="0">
              <a:latin typeface="Calibri" panose="020F0502020204030204" pitchFamily="2" charset="0"/>
            </a:endParaRPr>
          </a:p>
        </p:txBody>
      </p:sp>
      <p:sp>
        <p:nvSpPr>
          <p:cNvPr id="3079" name="灯片编号占位符 6"/>
          <p:cNvSpPr>
            <a:spLocks noGrp="1"/>
          </p:cNvSpPr>
          <p:nvPr>
            <p:ph type="sldNum" sz="quarter"/>
          </p:nvPr>
        </p:nvSpPr>
        <p:spPr>
          <a:xfrm>
            <a:off x="3884613" y="8685213"/>
            <a:ext cx="2971800" cy="458788"/>
          </a:xfrm>
          <a:prstGeom prst="rect">
            <a:avLst/>
          </a:prstGeom>
          <a:noFill/>
          <a:ln w="9525">
            <a:noFill/>
            <a:miter/>
          </a:ln>
        </p:spPr>
        <p:txBody>
          <a:bodyPr anchor="b"/>
          <a:p>
            <a:pPr lvl="0" algn="r" fontAlgn="base"/>
            <a:fld id="{9A0DB2DC-4C9A-4742-B13C-FB6460FD3503}" type="slidenum">
              <a:rPr lang="zh-CN" altLang="en-US" sz="1200" strike="noStrike" noProof="1" dirty="0">
                <a:latin typeface="Calibri" panose="020F0502020204030204" pitchFamily="2" charset="0"/>
                <a:ea typeface="宋体" panose="02010600030101010101" pitchFamily="2" charset="-122"/>
                <a:cs typeface="+mn-ea"/>
              </a:rPr>
            </a:fld>
            <a:endParaRPr lang="zh-CN" altLang="en-US" sz="1200" strike="noStrike" noProof="1" dirty="0">
              <a:latin typeface="Calibri" panose="020F0502020204030204" pitchFamily="2" charset="0"/>
            </a:endParaRPr>
          </a:p>
        </p:txBody>
      </p:sp>
    </p:spTree>
  </p:cSld>
  <p:clrMap bg1="lt1" tx1="dk1" bg2="lt2" tx2="dk2" accent1="accent1" accent2="accent2" accent3="accent3" accent4="accent4" accent5="accent5" accent6="accent6" hlink="hlink" folHlink="folHlink"/>
  <p:hf sldNum="0" hdr="0" ftr="0" dt="0"/>
  <p:notesStyle>
    <a:lvl1pPr marL="0" lvl="0"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1pPr>
    <a:lvl2pPr marL="457200" lvl="1"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2pPr>
    <a:lvl3pPr marL="914400" lvl="2"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3pPr>
    <a:lvl4pPr marL="1371600" lvl="3"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4pPr>
    <a:lvl5pPr marL="1828800" lvl="4"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5pPr>
    <a:lvl6pPr marL="2286000" lvl="5"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6pPr>
    <a:lvl7pPr marL="2743200" lvl="6"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7pPr>
    <a:lvl8pPr marL="3200400" lvl="7"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8pPr>
    <a:lvl9pPr marL="3657600" lvl="8" indent="0" algn="l" defTabSz="914400" eaLnBrk="0" fontAlgn="base" latinLnBrk="0" hangingPunct="0">
      <a:spcBef>
        <a:spcPct val="30000"/>
      </a:spcBef>
      <a:spcAft>
        <a:spcPct val="0"/>
      </a:spcAft>
      <a:buNone/>
      <a:defRPr sz="1200" b="0" i="0" u="none" kern="1200" baseline="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5" name="页脚占位符 4"/>
          <p:cNvSpPr>
            <a:spLocks noGrp="1"/>
          </p:cNvSpPr>
          <p:nvPr>
            <p:ph type="ftr" sz="quarter" idx="11"/>
          </p:nvPr>
        </p:nvSpPr>
        <p:spPr/>
        <p:txBody>
          <a:bodyPr/>
          <a:p>
            <a:pPr lvl="0" fontAlgn="base"/>
            <a:endParaRPr lang="zh-CN" altLang="en-US" strike="noStrike" noProof="1" dirty="0"/>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8" name="页脚占位符 7"/>
          <p:cNvSpPr>
            <a:spLocks noGrp="1"/>
          </p:cNvSpPr>
          <p:nvPr>
            <p:ph type="ftr" sz="quarter" idx="11"/>
          </p:nvPr>
        </p:nvSpPr>
        <p:spPr/>
        <p:txBody>
          <a:bodyPr/>
          <a:p>
            <a:pPr lvl="0" fontAlgn="base"/>
            <a:endParaRPr lang="zh-CN" altLang="en-US" strike="noStrike" noProof="1" dirty="0"/>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4" name="页脚占位符 3"/>
          <p:cNvSpPr>
            <a:spLocks noGrp="1"/>
          </p:cNvSpPr>
          <p:nvPr>
            <p:ph type="ftr" sz="quarter" idx="11"/>
          </p:nvPr>
        </p:nvSpPr>
        <p:spPr/>
        <p:txBody>
          <a:bodyPr/>
          <a:p>
            <a:pPr lvl="0" fontAlgn="base"/>
            <a:endParaRPr lang="zh-CN" altLang="en-US" strike="noStrike" noProof="1" dirty="0"/>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3" name="页脚占位符 2"/>
          <p:cNvSpPr>
            <a:spLocks noGrp="1"/>
          </p:cNvSpPr>
          <p:nvPr>
            <p:ph type="ftr" sz="quarter" idx="11"/>
          </p:nvPr>
        </p:nvSpPr>
        <p:spPr/>
        <p:txBody>
          <a:bodyPr/>
          <a:p>
            <a:pPr lvl="0" fontAlgn="base"/>
            <a:endParaRPr lang="zh-CN" altLang="en-US" strike="noStrike" noProof="1" dirty="0"/>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6" name="页脚占位符 5"/>
          <p:cNvSpPr>
            <a:spLocks noGrp="1"/>
          </p:cNvSpPr>
          <p:nvPr>
            <p:ph type="ftr" sz="quarter" idx="11"/>
          </p:nvPr>
        </p:nvSpPr>
        <p:spPr/>
        <p:txBody>
          <a:bodyPr/>
          <a:p>
            <a:pPr lvl="0" fontAlgn="base"/>
            <a:endParaRPr lang="zh-CN" altLang="en-US" strike="noStrike" noProof="1" dirty="0"/>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p>
            <a:pPr lvl="0" indent="0"/>
            <a:r>
              <a:rPr lang="zh-CN" altLang="en-US"/>
              <a:t>单击此处编辑母版标题样式</a:t>
            </a:r>
            <a:endParaRPr lang="zh-CN" altLang="en-US"/>
          </a:p>
        </p:txBody>
      </p:sp>
      <p:sp>
        <p:nvSpPr>
          <p:cNvPr id="1027" name="文本占位符 2"/>
          <p:cNvSpPr>
            <a:spLocks noGrp="1"/>
          </p:cNvSpPr>
          <p:nvPr>
            <p:ph type="body"/>
          </p:nvPr>
        </p:nvSpPr>
        <p:spPr>
          <a:xfrm>
            <a:off x="838200" y="1825625"/>
            <a:ext cx="10515600" cy="4351338"/>
          </a:xfrm>
          <a:prstGeom prst="rect">
            <a:avLst/>
          </a:prstGeom>
          <a:noFill/>
          <a:ln w="9525">
            <a:noFill/>
          </a:ln>
        </p:spPr>
        <p:txBody>
          <a:bodyPr anchor="t"/>
          <a:p>
            <a:pPr lvl="0" indent="-228600"/>
            <a:r>
              <a:rPr lang="zh-CN" altLang="en-US"/>
              <a:t>单击此处编辑母版文本样式</a:t>
            </a:r>
            <a:endParaRPr lang="zh-CN" altLang="en-US"/>
          </a:p>
          <a:p>
            <a:pPr lvl="1" indent="-228600"/>
            <a:r>
              <a:rPr lang="zh-CN" altLang="en-US"/>
              <a:t>第二级</a:t>
            </a:r>
            <a:endParaRPr lang="zh-CN" altLang="en-US"/>
          </a:p>
          <a:p>
            <a:pPr lvl="2" indent="-228600"/>
            <a:r>
              <a:rPr lang="zh-CN" altLang="en-US"/>
              <a:t>第三级</a:t>
            </a:r>
            <a:endParaRPr lang="zh-CN" altLang="en-US"/>
          </a:p>
          <a:p>
            <a:pPr lvl="3" indent="-228600"/>
            <a:r>
              <a:rPr lang="zh-CN" altLang="en-US"/>
              <a:t>第四级</a:t>
            </a:r>
            <a:endParaRPr lang="zh-CN" altLang="en-US"/>
          </a:p>
          <a:p>
            <a:pPr lvl="4" indent="-228600"/>
            <a:r>
              <a:rPr lang="zh-CN" altLang="en-US"/>
              <a:t>第五级</a:t>
            </a:r>
            <a:endParaRPr lang="zh-CN" altLang="en-US"/>
          </a:p>
        </p:txBody>
      </p:sp>
      <p:sp>
        <p:nvSpPr>
          <p:cNvPr id="1028" name="日期占位符 3"/>
          <p:cNvSpPr>
            <a:spLocks noGrp="1"/>
          </p:cNvSpPr>
          <p:nvPr>
            <p:ph type="dt" sz="half"/>
          </p:nvPr>
        </p:nvSpPr>
        <p:spPr>
          <a:xfrm>
            <a:off x="838200" y="6356350"/>
            <a:ext cx="2743200" cy="365125"/>
          </a:xfrm>
          <a:prstGeom prst="rect">
            <a:avLst/>
          </a:prstGeom>
          <a:noFill/>
          <a:ln w="9525">
            <a:noFill/>
            <a:miter/>
          </a:ln>
        </p:spPr>
        <p:txBody>
          <a:bodyPr anchor="ctr"/>
          <a:lstStyle>
            <a:lvl1pPr>
              <a:defRPr sz="1200">
                <a:solidFill>
                  <a:srgbClr val="898989"/>
                </a:solidFill>
                <a:latin typeface="Calibri" panose="020F0502020204030204" pitchFamily="2" charset="0"/>
              </a:defRPr>
            </a:lvl1pPr>
          </a:lstStyle>
          <a:p>
            <a:pPr lvl="0" fontAlgn="base"/>
            <a:fld id="{BB962C8B-B14F-4D97-AF65-F5344CB8AC3E}" type="datetimeFigureOut">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sp>
        <p:nvSpPr>
          <p:cNvPr id="1029" name="页脚占位符 4"/>
          <p:cNvSpPr>
            <a:spLocks noGrp="1"/>
          </p:cNvSpPr>
          <p:nvPr>
            <p:ph type="ftr" sz="quarter"/>
          </p:nvPr>
        </p:nvSpPr>
        <p:spPr>
          <a:xfrm>
            <a:off x="4038600" y="6356350"/>
            <a:ext cx="4114800" cy="365125"/>
          </a:xfrm>
          <a:prstGeom prst="rect">
            <a:avLst/>
          </a:prstGeom>
          <a:noFill/>
          <a:ln w="9525">
            <a:noFill/>
            <a:miter/>
          </a:ln>
        </p:spPr>
        <p:txBody>
          <a:bodyPr anchor="ctr"/>
          <a:lstStyle>
            <a:lvl1pPr algn="ctr">
              <a:defRPr sz="1200">
                <a:solidFill>
                  <a:srgbClr val="898989"/>
                </a:solidFill>
              </a:defRPr>
            </a:lvl1pPr>
          </a:lstStyle>
          <a:p>
            <a:pPr lvl="0" fontAlgn="base"/>
            <a:endParaRPr lang="zh-CN" altLang="en-US" strike="noStrike" noProof="1" dirty="0"/>
          </a:p>
        </p:txBody>
      </p:sp>
      <p:sp>
        <p:nvSpPr>
          <p:cNvPr id="1030" name="灯片编号占位符 5"/>
          <p:cNvSpPr>
            <a:spLocks noGrp="1"/>
          </p:cNvSpPr>
          <p:nvPr>
            <p:ph type="sldNum" sz="quarter"/>
          </p:nvPr>
        </p:nvSpPr>
        <p:spPr>
          <a:xfrm>
            <a:off x="8610600" y="6356350"/>
            <a:ext cx="2743200" cy="365125"/>
          </a:xfrm>
          <a:prstGeom prst="rect">
            <a:avLst/>
          </a:prstGeom>
          <a:noFill/>
          <a:ln w="9525">
            <a:noFill/>
            <a:miter/>
          </a:ln>
        </p:spPr>
        <p:txBody>
          <a:bodyPr anchor="ctr"/>
          <a:lstStyle>
            <a:lvl1pPr algn="r">
              <a:defRPr sz="1200">
                <a:solidFill>
                  <a:srgbClr val="898989"/>
                </a:solidFill>
                <a:latin typeface="Calibri" panose="020F0502020204030204" pitchFamily="2" charset="0"/>
              </a:defRPr>
            </a:lvl1pPr>
          </a:lstStyle>
          <a:p>
            <a:pPr lvl="0" fontAlgn="base"/>
            <a:fld id="{9A0DB2DC-4C9A-4742-B13C-FB6460FD3503}" type="slidenum">
              <a:rPr lang="zh-CN" altLang="en-US" strike="noStrike" noProof="1" dirty="0">
                <a:latin typeface="Calibri" panose="020F0502020204030204" pitchFamily="2" charset="0"/>
                <a:ea typeface="宋体" panose="02010600030101010101" pitchFamily="2" charset="-122"/>
                <a:cs typeface="+mn-ea"/>
              </a:rPr>
            </a:fld>
            <a:endParaRPr lang="zh-CN" altLang="en-US" strike="noStrike" noProof="1" dirty="0"/>
          </a:p>
        </p:txBody>
      </p:sp>
      <p:pic>
        <p:nvPicPr>
          <p:cNvPr id="1031" name="Picture 86" descr="川科院logo"/>
          <p:cNvPicPr>
            <a:picLocks noChangeAspect="1"/>
          </p:cNvPicPr>
          <p:nvPr userDrawn="1"/>
        </p:nvPicPr>
        <p:blipFill>
          <a:blip r:embed="rId12"/>
          <a:stretch>
            <a:fillRect/>
          </a:stretch>
        </p:blipFill>
        <p:spPr>
          <a:xfrm>
            <a:off x="119063" y="385763"/>
            <a:ext cx="4572000" cy="758825"/>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defRPr>
      </a:lvl1pPr>
    </p:titleStyle>
    <p:bodyStyle>
      <a:lvl1pPr marL="228600" lvl="0" indent="-228600" algn="l" defTabSz="914400" eaLnBrk="0" fontAlgn="base" latinLnBrk="0" hangingPunct="0">
        <a:lnSpc>
          <a:spcPct val="90000"/>
        </a:lnSpc>
        <a:spcBef>
          <a:spcPts val="1000"/>
        </a:spcBef>
        <a:spcAft>
          <a:spcPct val="0"/>
        </a:spcAft>
        <a:buFont typeface="Arial" panose="020B0604020202020204" pitchFamily="34" charset="0"/>
        <a:buChar char="•"/>
        <a:defRPr sz="2800" b="0" i="0" u="none" kern="1200" baseline="0">
          <a:solidFill>
            <a:schemeClr val="tx1"/>
          </a:solidFill>
          <a:latin typeface="+mn-lt"/>
          <a:ea typeface="+mn-ea"/>
          <a:cs typeface="+mn-cs"/>
        </a:defRPr>
      </a:lvl1pPr>
      <a:lvl2pPr marL="685800" lvl="1" indent="-228600" algn="l" defTabSz="914400" eaLnBrk="0" fontAlgn="base" latinLnBrk="0" hangingPunct="0">
        <a:lnSpc>
          <a:spcPct val="90000"/>
        </a:lnSpc>
        <a:spcBef>
          <a:spcPts val="500"/>
        </a:spcBef>
        <a:spcAft>
          <a:spcPct val="0"/>
        </a:spcAft>
        <a:buFont typeface="Arial" panose="020B0604020202020204" pitchFamily="34" charset="0"/>
        <a:buChar char="•"/>
        <a:defRPr sz="2400" b="0" i="0" u="none" kern="1200" baseline="0">
          <a:solidFill>
            <a:schemeClr val="tx1"/>
          </a:solidFill>
          <a:latin typeface="+mn-lt"/>
          <a:ea typeface="+mn-ea"/>
          <a:cs typeface="+mn-cs"/>
        </a:defRPr>
      </a:lvl2pPr>
      <a:lvl3pPr marL="1143000" lvl="2" indent="-228600" algn="l" defTabSz="914400" eaLnBrk="0" fontAlgn="base" latinLnBrk="0" hangingPunct="0">
        <a:lnSpc>
          <a:spcPct val="90000"/>
        </a:lnSpc>
        <a:spcBef>
          <a:spcPts val="500"/>
        </a:spcBef>
        <a:spcAft>
          <a:spcPct val="0"/>
        </a:spcAft>
        <a:buFont typeface="Arial" panose="020B0604020202020204" pitchFamily="34" charset="0"/>
        <a:buChar char="•"/>
        <a:defRPr sz="2000" b="0" i="0" u="none" kern="1200" baseline="0">
          <a:solidFill>
            <a:schemeClr val="tx1"/>
          </a:solidFill>
          <a:latin typeface="+mn-lt"/>
          <a:ea typeface="+mn-ea"/>
          <a:cs typeface="+mn-cs"/>
        </a:defRPr>
      </a:lvl3pPr>
      <a:lvl4pPr marL="1600200" lvl="3"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4pPr>
      <a:lvl5pPr marL="2057400" lvl="4"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5pPr>
      <a:lvl6pPr marL="2514600" lvl="5"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6pPr>
      <a:lvl7pPr marL="2971800" lvl="6"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7pPr>
      <a:lvl8pPr marL="3429000" lvl="7"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8pPr>
      <a:lvl9pPr marL="3886200" lvl="8" indent="-228600" algn="l" defTabSz="914400" eaLnBrk="0" fontAlgn="base" latinLnBrk="0" hangingPunct="0">
        <a:lnSpc>
          <a:spcPct val="90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9pPr>
    </p:bodyStyle>
    <p:otherStyle>
      <a:lvl1pPr marL="0" lvl="0"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3.jpeg"/><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16.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31.xml"/><Relationship Id="rId1" Type="http://schemas.openxmlformats.org/officeDocument/2006/relationships/slide" Target="slide30.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35.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2.png"/><Relationship Id="rId2" Type="http://schemas.openxmlformats.org/officeDocument/2006/relationships/image" Target="D:/&#25105;&#30340;&#25991;&#26723;/&#25945;&#23398;/&#22791;&#35838;&#35838;&#20214;/&#25151;&#23627;&#24314;&#31569;&#23398;/fwjz/202.120.189.199/jpkc/fwjz/kcnr/04-07/03/04-07-03-06.jpg" TargetMode="External"/><Relationship Id="rId1" Type="http://schemas.openxmlformats.org/officeDocument/2006/relationships/image" Target="../media/image41.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png"/></Relationships>
</file>

<file path=ppt/slides/_rels/slide4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52.jpeg"/><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png"/><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4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44.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47.xml"/><Relationship Id="rId1" Type="http://schemas.openxmlformats.org/officeDocument/2006/relationships/slide" Target="slide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4.jpe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5.jpeg"/></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50.xml"/><Relationship Id="rId1" Type="http://schemas.openxmlformats.org/officeDocument/2006/relationships/slide" Target="slide49.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jpe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slide" Target="slide53.xml"/><Relationship Id="rId1" Type="http://schemas.openxmlformats.org/officeDocument/2006/relationships/slide" Target="slide52.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jpe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5.xm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jpe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57.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slide" Target="slide62.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3.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jpe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106503" descr="QQ截图20150802201155"/>
          <p:cNvPicPr>
            <a:picLocks noChangeAspect="1"/>
          </p:cNvPicPr>
          <p:nvPr/>
        </p:nvPicPr>
        <p:blipFill>
          <a:blip r:embed="rId1"/>
          <a:srcRect l="60049" b="18416"/>
          <a:stretch>
            <a:fillRect/>
          </a:stretch>
        </p:blipFill>
        <p:spPr>
          <a:xfrm>
            <a:off x="7883525" y="5797550"/>
            <a:ext cx="4289425" cy="1019175"/>
          </a:xfrm>
          <a:prstGeom prst="rect">
            <a:avLst/>
          </a:prstGeom>
          <a:noFill/>
          <a:ln w="9525">
            <a:noFill/>
          </a:ln>
        </p:spPr>
      </p:pic>
      <p:sp>
        <p:nvSpPr>
          <p:cNvPr id="4098" name="矩形 3"/>
          <p:cNvSpPr/>
          <p:nvPr/>
        </p:nvSpPr>
        <p:spPr>
          <a:xfrm>
            <a:off x="11107" y="1939925"/>
            <a:ext cx="12192000" cy="2220912"/>
          </a:xfrm>
          <a:prstGeom prst="rect">
            <a:avLst/>
          </a:prstGeom>
          <a:solidFill>
            <a:schemeClr val="hlink"/>
          </a:solidFill>
          <a:ln w="9525">
            <a:noFill/>
          </a:ln>
        </p:spPr>
        <p:txBody>
          <a:bodyPr anchor="ctr"/>
          <a:p>
            <a:pPr lvl="0" algn="ctr" fontAlgn="base"/>
            <a:r>
              <a:rPr lang="zh-CN" altLang="en-US" sz="4400" strike="noStrike" noProof="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2" charset="0"/>
                <a:ea typeface="华文楷体" pitchFamily="2" charset="-122"/>
                <a:cs typeface="+mn-ea"/>
                <a:sym typeface="+mn-ea"/>
              </a:rPr>
              <a:t>第六章 窗和门</a:t>
            </a:r>
            <a:endParaRPr lang="zh-CN" altLang="en-US" sz="4400" strike="noStrike" noProof="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2" charset="0"/>
              <a:ea typeface="华文楷体" pitchFamily="2" charset="-122"/>
              <a:sym typeface="+mn-ea"/>
            </a:endParaRPr>
          </a:p>
        </p:txBody>
      </p:sp>
      <p:cxnSp>
        <p:nvCxnSpPr>
          <p:cNvPr id="4099" name="直接连接符 9"/>
          <p:cNvCxnSpPr/>
          <p:nvPr/>
        </p:nvCxnSpPr>
        <p:spPr>
          <a:xfrm>
            <a:off x="0" y="6858000"/>
            <a:ext cx="12192000" cy="0"/>
          </a:xfrm>
          <a:prstGeom prst="line">
            <a:avLst/>
          </a:prstGeom>
          <a:ln w="38100" cap="flat" cmpd="sng">
            <a:solidFill>
              <a:srgbClr val="E56500"/>
            </a:solidFill>
            <a:prstDash val="solid"/>
            <a:bevel/>
            <a:headEnd type="none" w="med" len="med"/>
            <a:tailEnd type="none" w="med" len="med"/>
          </a:ln>
        </p:spPr>
      </p:cxnSp>
      <p:sp>
        <p:nvSpPr>
          <p:cNvPr id="4100" name="文本框 4103"/>
          <p:cNvSpPr txBox="1"/>
          <p:nvPr/>
        </p:nvSpPr>
        <p:spPr>
          <a:xfrm>
            <a:off x="3116263" y="5495925"/>
            <a:ext cx="5232400" cy="731838"/>
          </a:xfrm>
          <a:prstGeom prst="rect">
            <a:avLst/>
          </a:prstGeom>
          <a:noFill/>
          <a:ln w="9525">
            <a:noFill/>
          </a:ln>
        </p:spPr>
        <p:txBody>
          <a:bodyPr wrap="none" anchor="t">
            <a:spAutoFit/>
          </a:bodyPr>
          <a:p>
            <a:pPr lvl="0" indent="0" algn="ctr" eaLnBrk="0" hangingPunct="0"/>
            <a:r>
              <a:rPr lang="zh-CN" altLang="en-US" sz="2400" b="1" dirty="0">
                <a:solidFill>
                  <a:schemeClr val="hlink"/>
                </a:solidFill>
                <a:latin typeface="Calibri" panose="020F0502020204030204" pitchFamily="2" charset="0"/>
                <a:ea typeface="宋体" panose="02010600030101010101" pitchFamily="2" charset="-122"/>
              </a:rPr>
              <a:t>土木与建筑工程学院</a:t>
            </a:r>
            <a:endParaRPr lang="zh-CN" altLang="en-US" sz="2400" b="1" dirty="0">
              <a:solidFill>
                <a:schemeClr val="hlink"/>
              </a:solidFill>
              <a:latin typeface="Calibri" panose="020F0502020204030204" pitchFamily="2" charset="0"/>
              <a:ea typeface="宋体" panose="02010600030101010101" pitchFamily="2" charset="-122"/>
            </a:endParaRPr>
          </a:p>
          <a:p>
            <a:pPr lvl="0" indent="0" algn="ctr" eaLnBrk="0" hangingPunct="0"/>
            <a:r>
              <a:rPr lang="zh-CN" altLang="en-US" b="1" dirty="0">
                <a:solidFill>
                  <a:srgbClr val="FF0000"/>
                </a:solidFill>
                <a:latin typeface="Calibri" panose="020F0502020204030204" pitchFamily="2" charset="0"/>
                <a:ea typeface="宋体" panose="02010600030101010101" pitchFamily="2" charset="-122"/>
                <a:sym typeface="Arial" panose="020B0604020202020204" pitchFamily="34" charset="0"/>
              </a:rPr>
              <a:t>Department Of Civil And Building Engineering College</a:t>
            </a:r>
            <a:endParaRPr lang="zh-CN" altLang="en-US" dirty="0">
              <a:latin typeface="Arial" panose="020B0604020202020204" pitchFamily="34" charset="0"/>
              <a:ea typeface="宋体" panose="02010600030101010101" pitchFamily="2" charset="-122"/>
            </a:endParaRPr>
          </a:p>
        </p:txBody>
      </p:sp>
      <p:sp>
        <p:nvSpPr>
          <p:cNvPr id="4101" name="文本框 1"/>
          <p:cNvSpPr txBox="1"/>
          <p:nvPr/>
        </p:nvSpPr>
        <p:spPr>
          <a:xfrm>
            <a:off x="7883525" y="4689475"/>
            <a:ext cx="3000375" cy="583565"/>
          </a:xfrm>
          <a:prstGeom prst="rect">
            <a:avLst/>
          </a:prstGeom>
          <a:noFill/>
          <a:ln w="9525">
            <a:noFill/>
          </a:ln>
        </p:spPr>
        <p:txBody>
          <a:bodyPr wrap="square" anchor="t">
            <a:spAutoFit/>
          </a:bodyPr>
          <a:p>
            <a:pPr lvl="0" indent="0"/>
            <a:r>
              <a:rPr lang="zh-CN" altLang="en-US" sz="3200" b="1">
                <a:solidFill>
                  <a:srgbClr val="2E75B6"/>
                </a:solidFill>
                <a:latin typeface="Arial" panose="020B0604020202020204" pitchFamily="34" charset="0"/>
                <a:ea typeface="宋体" panose="02010600030101010101" pitchFamily="2" charset="-122"/>
              </a:rPr>
              <a:t>主讲人：唐 霄</a:t>
            </a:r>
            <a:endParaRPr lang="zh-CN" altLang="en-US" sz="3200" b="1">
              <a:solidFill>
                <a:srgbClr val="2E75B6"/>
              </a:solidFill>
              <a:latin typeface="Arial" panose="020B0604020202020204" pitchFamily="34" charset="0"/>
              <a:ea typeface="宋体" panose="02010600030101010101" pitchFamily="2" charset="-122"/>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4"/>
          <p:cNvSpPr/>
          <p:nvPr/>
        </p:nvSpPr>
        <p:spPr>
          <a:xfrm>
            <a:off x="1068705" y="1043940"/>
            <a:ext cx="9973945" cy="1426210"/>
          </a:xfrm>
          <a:prstGeom prst="rect">
            <a:avLst/>
          </a:prstGeom>
          <a:noFill/>
          <a:ln w="9525">
            <a:noFill/>
          </a:ln>
        </p:spPr>
        <p:txBody>
          <a:bodyPr/>
          <a:p>
            <a:pPr marL="342900" lvl="0" indent="-342900" eaLnBrk="1" hangingPunct="1">
              <a:lnSpc>
                <a:spcPct val="130000"/>
              </a:lnSpc>
              <a:spcBef>
                <a:spcPct val="30000"/>
              </a:spcBef>
              <a:buClr>
                <a:schemeClr val="hlink"/>
              </a:buClr>
              <a:buSzPct val="60000"/>
              <a:buFont typeface="Wingdings" panose="05000000000000000000" pitchFamily="2" charset="2"/>
              <a:buNone/>
            </a:pPr>
            <a:r>
              <a:rPr lang="zh-CN" altLang="en-US" sz="2800" b="1" dirty="0">
                <a:solidFill>
                  <a:schemeClr val="hlink"/>
                </a:solidFill>
                <a:latin typeface="宋体" panose="02010600030101010101" pitchFamily="2" charset="-122"/>
                <a:ea typeface="宋体" panose="02010600030101010101" pitchFamily="2" charset="-122"/>
              </a:rPr>
              <a:t>④</a:t>
            </a:r>
            <a:r>
              <a:rPr lang="zh-CN" altLang="en-US" sz="2800" b="1" dirty="0">
                <a:solidFill>
                  <a:schemeClr val="folHlink"/>
                </a:solidFill>
                <a:latin typeface="宋体" panose="02010600030101010101" pitchFamily="2" charset="-122"/>
                <a:ea typeface="宋体" panose="02010600030101010101" pitchFamily="2" charset="-122"/>
              </a:rPr>
              <a:t>立转窗：</a:t>
            </a:r>
            <a:r>
              <a:rPr lang="zh-CN" altLang="en-US" sz="2800" b="1" dirty="0">
                <a:latin typeface="宋体" panose="02010600030101010101" pitchFamily="2" charset="-122"/>
                <a:ea typeface="宋体" panose="02010600030101010101" pitchFamily="2" charset="-122"/>
              </a:rPr>
              <a:t>窗扇绕垂直中轴转动的窗。这种窗通风效果好，但不严密，不宜用于寒冷和多风沙的地区。</a:t>
            </a:r>
            <a:endParaRPr lang="zh-CN" altLang="en-US" sz="2800" b="1" dirty="0">
              <a:latin typeface="宋体" panose="02010600030101010101" pitchFamily="2" charset="-122"/>
              <a:ea typeface="宋体" panose="02010600030101010101" pitchFamily="2" charset="-122"/>
            </a:endParaRPr>
          </a:p>
        </p:txBody>
      </p:sp>
      <p:pic>
        <p:nvPicPr>
          <p:cNvPr id="11267" name="Picture 2"/>
          <p:cNvPicPr>
            <a:picLocks noChangeAspect="1"/>
          </p:cNvPicPr>
          <p:nvPr/>
        </p:nvPicPr>
        <p:blipFill>
          <a:blip r:embed="rId1"/>
          <a:stretch>
            <a:fillRect/>
          </a:stretch>
        </p:blipFill>
        <p:spPr>
          <a:xfrm>
            <a:off x="6810375" y="2690495"/>
            <a:ext cx="4004310" cy="3735705"/>
          </a:xfrm>
          <a:prstGeom prst="rect">
            <a:avLst/>
          </a:prstGeom>
          <a:noFill/>
          <a:ln w="9525">
            <a:noFill/>
          </a:ln>
        </p:spPr>
      </p:pic>
      <p:pic>
        <p:nvPicPr>
          <p:cNvPr id="11268" name="Picture 14" descr="http://www.lhjzmc.com/Article/UploadFiles/201001/2010010915530342.jpg"/>
          <p:cNvPicPr>
            <a:picLocks noChangeAspect="1"/>
          </p:cNvPicPr>
          <p:nvPr/>
        </p:nvPicPr>
        <p:blipFill>
          <a:blip r:embed="rId2"/>
          <a:stretch>
            <a:fillRect/>
          </a:stretch>
        </p:blipFill>
        <p:spPr>
          <a:xfrm>
            <a:off x="1339215" y="2789555"/>
            <a:ext cx="5022215" cy="382778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3"/>
          <p:cNvSpPr>
            <a:spLocks noGrp="1"/>
          </p:cNvSpPr>
          <p:nvPr>
            <p:ph idx="1"/>
          </p:nvPr>
        </p:nvSpPr>
        <p:spPr>
          <a:xfrm>
            <a:off x="1049020" y="1143000"/>
            <a:ext cx="9815830" cy="1619885"/>
          </a:xfrm>
        </p:spPr>
        <p:txBody>
          <a:bodyPr vert="horz" wrap="square" lIns="91440" tIns="45720" rIns="91440" bIns="45720" anchor="t"/>
          <a:p>
            <a:pPr eaLnBrk="1" hangingPunct="1">
              <a:spcBef>
                <a:spcPct val="30000"/>
              </a:spcBef>
              <a:buNone/>
            </a:pPr>
            <a:r>
              <a:rPr lang="zh-CN" altLang="en-US" b="1" dirty="0">
                <a:solidFill>
                  <a:schemeClr val="hlink"/>
                </a:solidFill>
                <a:latin typeface="宋体" panose="02010600030101010101" pitchFamily="2" charset="-122"/>
              </a:rPr>
              <a:t>⑤</a:t>
            </a:r>
            <a:r>
              <a:rPr lang="zh-CN" altLang="en-US" b="1" dirty="0">
                <a:solidFill>
                  <a:schemeClr val="folHlink"/>
                </a:solidFill>
                <a:latin typeface="宋体" panose="02010600030101010101" pitchFamily="2" charset="-122"/>
              </a:rPr>
              <a:t>推拉窗：</a:t>
            </a:r>
            <a:r>
              <a:rPr lang="zh-CN" altLang="en-US" b="1" dirty="0">
                <a:latin typeface="宋体" panose="02010600030101010101" pitchFamily="2" charset="-122"/>
              </a:rPr>
              <a:t>窗扇沿着导轨或滑槽推拉开启的窗，有水平推拉窗和垂直推拉窗两种。推拉窗开启后不占室内空间，窗扇的受力状态好，适宜安装大玻璃，但通风面积受限制。</a:t>
            </a:r>
            <a:endParaRPr lang="zh-CN" altLang="en-US" b="1" dirty="0">
              <a:latin typeface="宋体" panose="02010600030101010101" pitchFamily="2" charset="-122"/>
            </a:endParaRPr>
          </a:p>
        </p:txBody>
      </p:sp>
      <p:grpSp>
        <p:nvGrpSpPr>
          <p:cNvPr id="12291" name="组合 5"/>
          <p:cNvGrpSpPr/>
          <p:nvPr/>
        </p:nvGrpSpPr>
        <p:grpSpPr>
          <a:xfrm>
            <a:off x="1891030" y="2650490"/>
            <a:ext cx="8655685" cy="3460750"/>
            <a:chOff x="1500166" y="4143380"/>
            <a:chExt cx="3538928" cy="1928826"/>
          </a:xfrm>
        </p:grpSpPr>
        <p:pic>
          <p:nvPicPr>
            <p:cNvPr id="12292" name="Picture 6" descr="http://decamc.com/uploadpic/_200942710163090361.jpg"/>
            <p:cNvPicPr>
              <a:picLocks noChangeAspect="1"/>
            </p:cNvPicPr>
            <p:nvPr/>
          </p:nvPicPr>
          <p:blipFill>
            <a:blip r:embed="rId1"/>
            <a:stretch>
              <a:fillRect/>
            </a:stretch>
          </p:blipFill>
          <p:spPr>
            <a:xfrm>
              <a:off x="3214678" y="4143380"/>
              <a:ext cx="1824416" cy="1928826"/>
            </a:xfrm>
            <a:prstGeom prst="rect">
              <a:avLst/>
            </a:prstGeom>
            <a:noFill/>
            <a:ln w="9525">
              <a:noFill/>
            </a:ln>
          </p:spPr>
        </p:pic>
        <p:pic>
          <p:nvPicPr>
            <p:cNvPr id="12293" name="Picture 7"/>
            <p:cNvPicPr>
              <a:picLocks noChangeAspect="1"/>
            </p:cNvPicPr>
            <p:nvPr/>
          </p:nvPicPr>
          <p:blipFill>
            <a:blip r:embed="rId2"/>
            <a:stretch>
              <a:fillRect/>
            </a:stretch>
          </p:blipFill>
          <p:spPr>
            <a:xfrm>
              <a:off x="1500166" y="4143380"/>
              <a:ext cx="1714512" cy="1928826"/>
            </a:xfrm>
            <a:prstGeom prst="rect">
              <a:avLst/>
            </a:prstGeom>
            <a:noFill/>
            <a:ln w="9525">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3"/>
          <p:cNvSpPr>
            <a:spLocks noGrp="1"/>
          </p:cNvSpPr>
          <p:nvPr>
            <p:ph idx="1"/>
          </p:nvPr>
        </p:nvSpPr>
        <p:spPr>
          <a:xfrm>
            <a:off x="1022350" y="1143000"/>
            <a:ext cx="10079355" cy="1278255"/>
          </a:xfrm>
        </p:spPr>
        <p:txBody>
          <a:bodyPr vert="horz" wrap="square" lIns="91440" tIns="45720" rIns="91440" bIns="45720" anchor="t"/>
          <a:p>
            <a:pPr eaLnBrk="1" hangingPunct="1">
              <a:spcBef>
                <a:spcPct val="30000"/>
              </a:spcBef>
              <a:buNone/>
            </a:pPr>
            <a:r>
              <a:rPr lang="zh-CN" altLang="en-US" b="1" dirty="0">
                <a:solidFill>
                  <a:schemeClr val="hlink"/>
                </a:solidFill>
                <a:latin typeface="宋体" panose="02010600030101010101" pitchFamily="2" charset="-122"/>
              </a:rPr>
              <a:t>⑥</a:t>
            </a:r>
            <a:r>
              <a:rPr lang="zh-CN" altLang="en-US" b="1" dirty="0">
                <a:solidFill>
                  <a:schemeClr val="folHlink"/>
                </a:solidFill>
                <a:latin typeface="宋体" panose="02010600030101010101" pitchFamily="2" charset="-122"/>
              </a:rPr>
              <a:t>百叶窗：</a:t>
            </a:r>
            <a:r>
              <a:rPr lang="zh-CN" altLang="en-US" b="1" dirty="0">
                <a:latin typeface="宋体" panose="02010600030101010101" pitchFamily="2" charset="-122"/>
              </a:rPr>
              <a:t>窗扇一般用塑料、金属或木材等制成小板材，与两侧框料相连接，有固定式和活动式两种。百叶窗的采光效率低，主要用作遮阳、防雨及通风。</a:t>
            </a:r>
            <a:r>
              <a:rPr lang="zh-CN" altLang="en-US" dirty="0">
                <a:latin typeface="宋体" panose="02010600030101010101" pitchFamily="2" charset="-122"/>
              </a:rPr>
              <a:t> </a:t>
            </a:r>
            <a:endParaRPr lang="zh-CN" altLang="en-US" dirty="0">
              <a:latin typeface="宋体" panose="02010600030101010101" pitchFamily="2" charset="-122"/>
            </a:endParaRPr>
          </a:p>
        </p:txBody>
      </p:sp>
      <p:pic>
        <p:nvPicPr>
          <p:cNvPr id="13315" name="Picture 15" descr="http://cd.51zsjc.com/Upfiles/jccp/20103/201031891657.jpg"/>
          <p:cNvPicPr>
            <a:picLocks noChangeAspect="1"/>
          </p:cNvPicPr>
          <p:nvPr/>
        </p:nvPicPr>
        <p:blipFill>
          <a:blip r:embed="rId1"/>
          <a:stretch>
            <a:fillRect/>
          </a:stretch>
        </p:blipFill>
        <p:spPr>
          <a:xfrm>
            <a:off x="1300480" y="2894965"/>
            <a:ext cx="4581525" cy="3731260"/>
          </a:xfrm>
          <a:prstGeom prst="rect">
            <a:avLst/>
          </a:prstGeom>
          <a:noFill/>
          <a:ln w="9525">
            <a:noFill/>
          </a:ln>
        </p:spPr>
      </p:pic>
      <p:pic>
        <p:nvPicPr>
          <p:cNvPr id="13316" name="Picture 8"/>
          <p:cNvPicPr>
            <a:picLocks noChangeAspect="1"/>
          </p:cNvPicPr>
          <p:nvPr/>
        </p:nvPicPr>
        <p:blipFill>
          <a:blip r:embed="rId2"/>
          <a:stretch>
            <a:fillRect/>
          </a:stretch>
        </p:blipFill>
        <p:spPr>
          <a:xfrm>
            <a:off x="6810375" y="2800985"/>
            <a:ext cx="4291330" cy="4004310"/>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3"/>
          <p:cNvSpPr>
            <a:spLocks noGrp="1"/>
          </p:cNvSpPr>
          <p:nvPr>
            <p:ph idx="1"/>
          </p:nvPr>
        </p:nvSpPr>
        <p:spPr>
          <a:xfrm>
            <a:off x="1304290" y="1913890"/>
            <a:ext cx="9534525" cy="4572000"/>
          </a:xfrm>
        </p:spPr>
        <p:txBody>
          <a:bodyPr vert="horz" wrap="square" lIns="91440" tIns="45720" rIns="91440" bIns="45720" anchor="t"/>
          <a:p>
            <a:pPr marL="0" indent="0" eaLnBrk="1" hangingPunct="1">
              <a:lnSpc>
                <a:spcPct val="120000"/>
              </a:lnSpc>
              <a:buNone/>
            </a:pPr>
            <a:r>
              <a:rPr lang="zh-CN" altLang="en-US" dirty="0">
                <a:latin typeface="宋体" panose="02010600030101010101" pitchFamily="2" charset="-122"/>
              </a:rPr>
              <a:t>    </a:t>
            </a:r>
            <a:r>
              <a:rPr lang="zh-CN" altLang="en-US" sz="2400" b="1" dirty="0">
                <a:latin typeface="宋体" panose="02010600030101010101" pitchFamily="2" charset="-122"/>
              </a:rPr>
              <a:t>窗的尺度应根据采光、通风的需要来确定，同时兼顾建筑造型和《建筑模数协调统一标准》等的要求。我国大部分地区标准窗的尺寸均采用3</a:t>
            </a:r>
            <a:r>
              <a:rPr lang="en-US" altLang="zh-CN" sz="2400" b="1" dirty="0">
                <a:latin typeface="宋体" panose="02010600030101010101" pitchFamily="2" charset="-122"/>
              </a:rPr>
              <a:t>M</a:t>
            </a:r>
            <a:r>
              <a:rPr lang="zh-CN" altLang="en-US" sz="2400" b="1" dirty="0">
                <a:latin typeface="宋体" panose="02010600030101010101" pitchFamily="2" charset="-122"/>
              </a:rPr>
              <a:t>的扩大模数，常用的高、宽尺寸有：600、900、1200、1500、1800、2100、2400</a:t>
            </a:r>
            <a:r>
              <a:rPr lang="en-US" altLang="zh-CN" sz="2400" b="1" dirty="0">
                <a:latin typeface="宋体" panose="02010600030101010101" pitchFamily="2" charset="-122"/>
              </a:rPr>
              <a:t>mm</a:t>
            </a:r>
            <a:r>
              <a:rPr lang="zh-CN" altLang="en-US" sz="2400" b="1" dirty="0">
                <a:latin typeface="宋体" panose="02010600030101010101" pitchFamily="2" charset="-122"/>
              </a:rPr>
              <a:t>等。 </a:t>
            </a:r>
            <a:r>
              <a:rPr lang="zh-CN" altLang="en-US" sz="2400" b="1" dirty="0"/>
              <a:t> </a:t>
            </a:r>
            <a:endParaRPr lang="zh-CN" altLang="en-US" sz="2400" b="1" dirty="0"/>
          </a:p>
          <a:p>
            <a:pPr marL="0" indent="0" eaLnBrk="1" hangingPunct="1">
              <a:lnSpc>
                <a:spcPct val="120000"/>
              </a:lnSpc>
              <a:buNone/>
            </a:pPr>
            <a:r>
              <a:rPr lang="zh-CN" altLang="en-US" sz="2400" b="1" dirty="0">
                <a:latin typeface="宋体" panose="02010600030101010101" pitchFamily="2" charset="-122"/>
              </a:rPr>
              <a:t>    为了确保窗的坚固、耐久，应限制窗扇的尺寸，一般平开木窗的窗扇高度为800</a:t>
            </a:r>
            <a:r>
              <a:rPr lang="zh-CN" altLang="en-US" sz="2400" b="1" dirty="0"/>
              <a:t>~</a:t>
            </a:r>
            <a:r>
              <a:rPr lang="zh-CN" altLang="en-US" sz="2400" b="1" dirty="0">
                <a:latin typeface="宋体" panose="02010600030101010101" pitchFamily="2" charset="-122"/>
              </a:rPr>
              <a:t>1200</a:t>
            </a:r>
            <a:r>
              <a:rPr lang="en-US" altLang="zh-CN" sz="2400" b="1" dirty="0">
                <a:latin typeface="宋体" panose="02010600030101010101" pitchFamily="2" charset="-122"/>
              </a:rPr>
              <a:t>mm，</a:t>
            </a:r>
            <a:r>
              <a:rPr lang="zh-CN" altLang="en-US" sz="2400" b="1" dirty="0">
                <a:latin typeface="宋体" panose="02010600030101010101" pitchFamily="2" charset="-122"/>
              </a:rPr>
              <a:t>宽度不大于500</a:t>
            </a:r>
            <a:r>
              <a:rPr lang="en-US" altLang="zh-CN" sz="2400" b="1" dirty="0">
                <a:latin typeface="宋体" panose="02010600030101010101" pitchFamily="2" charset="-122"/>
              </a:rPr>
              <a:t>mm；</a:t>
            </a:r>
            <a:r>
              <a:rPr lang="zh-CN" altLang="en-US" sz="2400" b="1" dirty="0">
                <a:latin typeface="宋体" panose="02010600030101010101" pitchFamily="2" charset="-122"/>
              </a:rPr>
              <a:t>上、下悬窗的窗扇高度为300</a:t>
            </a:r>
            <a:r>
              <a:rPr lang="zh-CN" altLang="en-US" sz="2400" b="1" dirty="0"/>
              <a:t>~</a:t>
            </a:r>
            <a:r>
              <a:rPr lang="zh-CN" altLang="en-US" sz="2400" b="1" dirty="0">
                <a:latin typeface="宋体" panose="02010600030101010101" pitchFamily="2" charset="-122"/>
              </a:rPr>
              <a:t>600 </a:t>
            </a:r>
            <a:r>
              <a:rPr lang="en-US" altLang="zh-CN" sz="2400" b="1" dirty="0">
                <a:latin typeface="宋体" panose="02010600030101010101" pitchFamily="2" charset="-122"/>
              </a:rPr>
              <a:t>mm；</a:t>
            </a:r>
            <a:r>
              <a:rPr lang="zh-CN" altLang="en-US" sz="2400" b="1" dirty="0">
                <a:latin typeface="宋体" panose="02010600030101010101" pitchFamily="2" charset="-122"/>
              </a:rPr>
              <a:t>中悬窗窗扇高度不大于1200</a:t>
            </a:r>
            <a:r>
              <a:rPr lang="en-US" altLang="zh-CN" sz="2400" b="1" dirty="0">
                <a:latin typeface="宋体" panose="02010600030101010101" pitchFamily="2" charset="-122"/>
              </a:rPr>
              <a:t>mm，</a:t>
            </a:r>
            <a:r>
              <a:rPr lang="zh-CN" altLang="en-US" sz="2400" b="1" dirty="0">
                <a:latin typeface="宋体" panose="02010600030101010101" pitchFamily="2" charset="-122"/>
              </a:rPr>
              <a:t>宽度不大于1000</a:t>
            </a:r>
            <a:r>
              <a:rPr lang="en-US" altLang="zh-CN" sz="2400" b="1" dirty="0">
                <a:latin typeface="宋体" panose="02010600030101010101" pitchFamily="2" charset="-122"/>
              </a:rPr>
              <a:t>mm；</a:t>
            </a:r>
            <a:r>
              <a:rPr lang="zh-CN" altLang="en-US" sz="2400" b="1" dirty="0">
                <a:latin typeface="宋体" panose="02010600030101010101" pitchFamily="2" charset="-122"/>
              </a:rPr>
              <a:t>推拉窗的高宽均不宜大于1500</a:t>
            </a:r>
            <a:r>
              <a:rPr lang="en-US" altLang="zh-CN" sz="2400" b="1" dirty="0">
                <a:latin typeface="宋体" panose="02010600030101010101" pitchFamily="2" charset="-122"/>
              </a:rPr>
              <a:t>mm。</a:t>
            </a:r>
            <a:endParaRPr lang="zh-CN" altLang="en-US" sz="2400" b="1" dirty="0">
              <a:latin typeface="宋体" panose="02010600030101010101" pitchFamily="2" charset="-122"/>
            </a:endParaRPr>
          </a:p>
        </p:txBody>
      </p:sp>
      <p:sp>
        <p:nvSpPr>
          <p:cNvPr id="14339" name="Rectangle 4"/>
          <p:cNvSpPr>
            <a:spLocks noGrp="1"/>
          </p:cNvSpPr>
          <p:nvPr>
            <p:ph type="title"/>
          </p:nvPr>
        </p:nvSpPr>
        <p:spPr>
          <a:xfrm>
            <a:off x="5270500" y="286385"/>
            <a:ext cx="4800600" cy="754063"/>
          </a:xfrm>
        </p:spPr>
        <p:txBody>
          <a:bodyPr vert="horz" wrap="square" lIns="91440" tIns="45720" rIns="91440" bIns="45720" anchor="b"/>
          <a:p>
            <a:pPr eaLnBrk="1" hangingPunct="1"/>
            <a:r>
              <a:rPr lang="zh-CN" altLang="en-US" sz="3200" b="1" dirty="0">
                <a:solidFill>
                  <a:schemeClr val="folHlink"/>
                </a:solidFill>
                <a:latin typeface="Times New Roman" panose="02020603050405020304" pitchFamily="18" charset="0"/>
                <a:ea typeface="楷体_GB2312" pitchFamily="49" charset="-122"/>
              </a:rPr>
              <a:t>6.1.2  窗的尺度与组成</a:t>
            </a:r>
            <a:endParaRPr lang="zh-CN" altLang="en-US" sz="3200" b="1" dirty="0">
              <a:solidFill>
                <a:schemeClr val="folHlink"/>
              </a:solidFill>
              <a:latin typeface="Times New Roman" panose="02020603050405020304" pitchFamily="18" charset="0"/>
              <a:ea typeface="楷体_GB2312" pitchFamily="49" charset="-122"/>
            </a:endParaRPr>
          </a:p>
        </p:txBody>
      </p:sp>
      <p:sp>
        <p:nvSpPr>
          <p:cNvPr id="14340" name="Rectangle 5"/>
          <p:cNvSpPr/>
          <p:nvPr/>
        </p:nvSpPr>
        <p:spPr>
          <a:xfrm>
            <a:off x="974725" y="1040448"/>
            <a:ext cx="3886200" cy="754062"/>
          </a:xfrm>
          <a:prstGeom prst="rect">
            <a:avLst/>
          </a:prstGeom>
          <a:noFill/>
          <a:ln w="9525">
            <a:noFill/>
          </a:ln>
        </p:spPr>
        <p:txBody>
          <a:bodyPr anchor="b"/>
          <a:p>
            <a:pPr lvl="0" eaLnBrk="1" hangingPunct="1"/>
            <a:r>
              <a:rPr lang="zh-CN" altLang="en-US" sz="2800" b="1" dirty="0">
                <a:solidFill>
                  <a:srgbClr val="9966FF"/>
                </a:solidFill>
                <a:latin typeface="Times New Roman" panose="02020603050405020304" pitchFamily="18" charset="0"/>
                <a:ea typeface="楷体_GB2312" pitchFamily="49" charset="-122"/>
              </a:rPr>
              <a:t>6.1.2.1  窗的尺度</a:t>
            </a:r>
            <a:endParaRPr lang="zh-CN" altLang="en-US" sz="2800" b="1" dirty="0">
              <a:solidFill>
                <a:srgbClr val="9966FF"/>
              </a:solidFill>
              <a:latin typeface="Times New Roman" panose="02020603050405020304" pitchFamily="18" charset="0"/>
              <a:ea typeface="楷体_GB2312"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内容占位符 2"/>
          <p:cNvSpPr>
            <a:spLocks noGrp="1"/>
          </p:cNvSpPr>
          <p:nvPr>
            <p:ph idx="1"/>
          </p:nvPr>
        </p:nvSpPr>
        <p:spPr>
          <a:xfrm>
            <a:off x="838200" y="1364615"/>
            <a:ext cx="4342765" cy="4351655"/>
          </a:xfrm>
        </p:spPr>
        <p:txBody>
          <a:bodyPr vert="horz" wrap="square" lIns="91440" tIns="45720" rIns="91440" bIns="45720" anchor="t"/>
          <a:p>
            <a:pPr eaLnBrk="1" hangingPunct="1"/>
            <a:r>
              <a:rPr lang="zh-CN" altLang="en-US" b="1" dirty="0"/>
              <a:t>根据建筑物的性质，为了满足建筑使用的采光，需要确定采光等级以及窗地比，房间窗洞口面积与该房间地面面积之比，简称窗地比。</a:t>
            </a:r>
            <a:endParaRPr lang="en-US" altLang="zh-CN" b="1" dirty="0"/>
          </a:p>
          <a:p>
            <a:pPr eaLnBrk="1" hangingPunct="1">
              <a:buNone/>
            </a:pPr>
            <a:r>
              <a:rPr lang="zh-CN" altLang="en-US" b="1" dirty="0"/>
              <a:t> 不同房间根据使用功能的要求，有不同的窗地比</a:t>
            </a:r>
            <a:r>
              <a:rPr lang="zh-CN" altLang="en-US" dirty="0"/>
              <a:t>。</a:t>
            </a:r>
            <a:endParaRPr lang="zh-CN" altLang="en-US" dirty="0"/>
          </a:p>
        </p:txBody>
      </p:sp>
      <p:pic>
        <p:nvPicPr>
          <p:cNvPr id="15363" name="Picture 6" descr="http://yanzi0115.cnwing.net/uploadfile/yanzi0115/20066195047871.jpg"/>
          <p:cNvPicPr>
            <a:picLocks noChangeAspect="1"/>
          </p:cNvPicPr>
          <p:nvPr/>
        </p:nvPicPr>
        <p:blipFill>
          <a:blip r:embed="rId1"/>
          <a:stretch>
            <a:fillRect/>
          </a:stretch>
        </p:blipFill>
        <p:spPr>
          <a:xfrm>
            <a:off x="6167755" y="1026795"/>
            <a:ext cx="5270500" cy="550862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1026"/>
          <p:cNvSpPr txBox="1">
            <a:spLocks noChangeArrowheads="1"/>
          </p:cNvSpPr>
          <p:nvPr/>
        </p:nvSpPr>
        <p:spPr bwMode="auto">
          <a:xfrm>
            <a:off x="4823460" y="193040"/>
            <a:ext cx="6483350" cy="762000"/>
          </a:xfrm>
          <a:prstGeom prst="rect">
            <a:avLst/>
          </a:prstGeom>
          <a:noFill/>
          <a:ln w="9525">
            <a:noFill/>
            <a:miter lim="800000"/>
          </a:ln>
          <a:effectLst/>
        </p:spPr>
        <p:txBody>
          <a:bodyPr anchor="b"/>
          <a:p>
            <a:pPr lvl="0" algn="ctr" eaLnBrk="1" hangingPunct="1"/>
            <a:r>
              <a:rPr lang="zh-CN" altLang="en-US" sz="3200" b="1" dirty="0">
                <a:solidFill>
                  <a:schemeClr val="tx2"/>
                </a:solidFill>
                <a:latin typeface="隶书" pitchFamily="49" charset="-122"/>
                <a:ea typeface="隶书" pitchFamily="49" charset="-122"/>
              </a:rPr>
              <a:t>表</a:t>
            </a:r>
            <a:r>
              <a:rPr lang="en-US" altLang="zh-CN" sz="3200" b="1" dirty="0">
                <a:solidFill>
                  <a:schemeClr val="tx2"/>
                </a:solidFill>
                <a:latin typeface="隶书" pitchFamily="49" charset="-122"/>
                <a:ea typeface="隶书" pitchFamily="49" charset="-122"/>
              </a:rPr>
              <a:t>6-l  </a:t>
            </a:r>
            <a:r>
              <a:rPr lang="zh-CN" altLang="en-US" sz="3200" b="1" dirty="0">
                <a:solidFill>
                  <a:schemeClr val="tx2"/>
                </a:solidFill>
                <a:latin typeface="隶书" pitchFamily="49" charset="-122"/>
                <a:ea typeface="隶书" pitchFamily="49" charset="-122"/>
              </a:rPr>
              <a:t>民用建筑采光等级表</a:t>
            </a:r>
            <a:endParaRPr lang="zh-CN" altLang="en-US" sz="3200" dirty="0">
              <a:solidFill>
                <a:schemeClr val="tx2"/>
              </a:solidFill>
              <a:latin typeface="隶书" pitchFamily="49" charset="-122"/>
              <a:ea typeface="隶书" pitchFamily="49" charset="-122"/>
            </a:endParaRPr>
          </a:p>
        </p:txBody>
      </p:sp>
      <p:graphicFrame>
        <p:nvGraphicFramePr>
          <p:cNvPr id="5" name="Group 1148"/>
          <p:cNvGraphicFramePr/>
          <p:nvPr/>
        </p:nvGraphicFramePr>
        <p:xfrm>
          <a:off x="803275" y="1096010"/>
          <a:ext cx="10615295" cy="5380990"/>
        </p:xfrm>
        <a:graphic>
          <a:graphicData uri="http://schemas.openxmlformats.org/drawingml/2006/table">
            <a:tbl>
              <a:tblPr/>
              <a:tblGrid>
                <a:gridCol w="583565"/>
                <a:gridCol w="1601470"/>
                <a:gridCol w="1665605"/>
                <a:gridCol w="5099050"/>
                <a:gridCol w="1665605"/>
              </a:tblGrid>
              <a:tr h="856615">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endParaRPr kumimoji="1" lang="zh-CN" altLang="en-US" sz="24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采</a:t>
                      </a:r>
                      <a:endParaRPr kumimoji="1"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光</a:t>
                      </a:r>
                      <a:endParaRPr kumimoji="1"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dirty="0" smtClean="0">
                          <a:ln>
                            <a:noFill/>
                          </a:ln>
                          <a:solidFill>
                            <a:srgbClr val="000000"/>
                          </a:solidFill>
                          <a:effectLst/>
                          <a:latin typeface="Times New Roman" panose="02020603050405020304" pitchFamily="18" charset="0"/>
                          <a:ea typeface="宋体" panose="02010600030101010101" pitchFamily="2" charset="-122"/>
                        </a:rPr>
                        <a:t>等</a:t>
                      </a:r>
                      <a:endParaRPr kumimoji="1"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级</a:t>
                      </a:r>
                      <a:r>
                        <a:rPr kumimoji="1"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 </a:t>
                      </a:r>
                      <a:endParaRPr kumimoji="1"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endPar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视觉工作特征</a:t>
                      </a:r>
                      <a:r>
                        <a:rPr kumimoji="1"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1"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endPar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endPar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房间名称</a:t>
                      </a:r>
                      <a:r>
                        <a:rPr kumimoji="1"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1"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endPar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endPar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窗地面积比</a:t>
                      </a:r>
                      <a:r>
                        <a:rPr kumimoji="1"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 </a:t>
                      </a:r>
                      <a:endParaRPr kumimoji="1" lang="zh-CN"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40510">
                <a:tc vMerge="1">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工作或活动</a:t>
                      </a:r>
                      <a:r>
                        <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要求精确程度</a:t>
                      </a: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要求识别的</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最小尺寸/</a:t>
                      </a:r>
                      <a:r>
                        <a:rPr kumimoji="1" lang="en-US" altLang="zh-CN" sz="24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mm</a:t>
                      </a:r>
                      <a:r>
                        <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 </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cPr/>
                </a:tc>
                <a:tc vMerge="1">
                  <a:tcPr/>
                </a:tc>
              </a:tr>
              <a:tr h="44577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I</a:t>
                      </a:r>
                      <a:endPar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极精密</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&lt;0.2</a:t>
                      </a:r>
                      <a:endPar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绘图室、制图室、画廊、手术室</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1/3～1/5</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661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Ⅱ</a:t>
                      </a:r>
                      <a:endPar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精密</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0.2～1</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阅览室、医务室、健身房、</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专业实验室</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1/4～1/6</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13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Ⅲ</a:t>
                      </a:r>
                      <a:endPar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中精密</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1～10</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办公室、会议室、营业厅</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1/6～1/8</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5455">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Ⅳ</a:t>
                      </a:r>
                      <a:endPar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粗糙</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&gt;10</a:t>
                      </a:r>
                      <a:endPar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观众厅、居室、盥洗室、厕所</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1/8～1/10</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0890">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V</a:t>
                      </a:r>
                      <a:endParaRPr kumimoji="1" lang="en-US" altLang="zh-CN"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极粗糙</a:t>
                      </a:r>
                      <a:endPar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不作规定</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rPr>
                        <a:t>贮藏室、门厅、走廊、楼梯间</a:t>
                      </a:r>
                      <a:endParaRPr kumimoji="1" lang="zh-CN" altLang="en-US" sz="24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panose="05000000000000000000" pitchFamily="2" charset="2"/>
                        <a:buNone/>
                      </a:pPr>
                      <a:r>
                        <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rPr>
                        <a:t>1/10以下</a:t>
                      </a:r>
                      <a:endParaRPr kumimoji="1" lang="zh-CN" altLang="en-US" sz="2400" b="1" i="0" u="none" strike="noStrike" cap="none" normalizeH="0" baseline="0" dirty="0" smtClean="0">
                        <a:ln>
                          <a:noFill/>
                        </a:ln>
                        <a:solidFill>
                          <a:srgbClr val="000000"/>
                        </a:solidFill>
                        <a:effectLst/>
                        <a:latin typeface="Arial" panose="020B0604020202020204" pitchFamily="34" charset="0"/>
                        <a:ea typeface="宋体" panose="0201060003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3"/>
          <p:cNvSpPr>
            <a:spLocks noGrp="1"/>
          </p:cNvSpPr>
          <p:nvPr>
            <p:ph idx="1"/>
          </p:nvPr>
        </p:nvSpPr>
        <p:spPr>
          <a:xfrm>
            <a:off x="2057400" y="1524000"/>
            <a:ext cx="8153400" cy="4641850"/>
          </a:xfrm>
        </p:spPr>
        <p:txBody>
          <a:bodyPr vert="horz" wrap="square" lIns="91440" tIns="45720" rIns="91440" bIns="45720" anchor="t"/>
          <a:p>
            <a:pPr marL="0" indent="0" eaLnBrk="1" hangingPunct="1">
              <a:spcBef>
                <a:spcPct val="30000"/>
              </a:spcBef>
              <a:buNone/>
            </a:pPr>
            <a:r>
              <a:rPr lang="zh-CN" altLang="en-US" dirty="0"/>
              <a:t>        </a:t>
            </a:r>
            <a:r>
              <a:rPr lang="zh-CN" altLang="en-US" b="1" dirty="0">
                <a:latin typeface="宋体" panose="02010600030101010101" pitchFamily="2" charset="-122"/>
              </a:rPr>
              <a:t>窗一般由</a:t>
            </a:r>
            <a:r>
              <a:rPr lang="zh-CN" altLang="en-US" b="1" dirty="0">
                <a:solidFill>
                  <a:schemeClr val="folHlink"/>
                </a:solidFill>
                <a:latin typeface="宋体" panose="02010600030101010101" pitchFamily="2" charset="-122"/>
              </a:rPr>
              <a:t>窗框、窗扇和五金零件</a:t>
            </a:r>
            <a:r>
              <a:rPr lang="zh-CN" altLang="en-US" b="1" dirty="0">
                <a:latin typeface="宋体" panose="02010600030101010101" pitchFamily="2" charset="-122"/>
              </a:rPr>
              <a:t>组成</a:t>
            </a:r>
            <a:r>
              <a:rPr lang="zh-CN" altLang="en-US" b="1" u="sng" dirty="0">
                <a:solidFill>
                  <a:schemeClr val="hlink"/>
                </a:solidFill>
                <a:latin typeface="宋体" panose="02010600030101010101" pitchFamily="2" charset="-122"/>
                <a:hlinkClick r:id="rId1" action="ppaction://hlinksldjump"/>
              </a:rPr>
              <a:t>(图6.2)</a:t>
            </a:r>
            <a:endParaRPr lang="zh-CN" altLang="en-US" b="1" dirty="0">
              <a:latin typeface="宋体" panose="02010600030101010101" pitchFamily="2" charset="-122"/>
            </a:endParaRPr>
          </a:p>
          <a:p>
            <a:pPr marL="0" indent="0" eaLnBrk="1" hangingPunct="1">
              <a:spcBef>
                <a:spcPct val="30000"/>
              </a:spcBef>
              <a:buNone/>
            </a:pPr>
            <a:r>
              <a:rPr lang="zh-CN" altLang="en-US" b="1" dirty="0">
                <a:latin typeface="宋体" panose="02010600030101010101" pitchFamily="2" charset="-122"/>
              </a:rPr>
              <a:t>    </a:t>
            </a:r>
            <a:r>
              <a:rPr lang="zh-CN" altLang="en-US" b="1" dirty="0">
                <a:solidFill>
                  <a:schemeClr val="folHlink"/>
                </a:solidFill>
                <a:latin typeface="宋体" panose="02010600030101010101" pitchFamily="2" charset="-122"/>
              </a:rPr>
              <a:t>窗框</a:t>
            </a:r>
            <a:r>
              <a:rPr lang="zh-CN" altLang="en-US" b="1" dirty="0">
                <a:latin typeface="宋体" panose="02010600030101010101" pitchFamily="2" charset="-122"/>
              </a:rPr>
              <a:t>是窗与墙体的连接部分，由上框、下框、边框、中横框和中竖框组成。</a:t>
            </a:r>
            <a:endParaRPr lang="zh-CN" altLang="en-US" b="1" dirty="0">
              <a:latin typeface="宋体" panose="02010600030101010101" pitchFamily="2" charset="-122"/>
            </a:endParaRPr>
          </a:p>
          <a:p>
            <a:pPr marL="0" indent="0" eaLnBrk="1" hangingPunct="1">
              <a:spcBef>
                <a:spcPct val="30000"/>
              </a:spcBef>
              <a:buNone/>
            </a:pPr>
            <a:r>
              <a:rPr lang="zh-CN" altLang="en-US" b="1" dirty="0">
                <a:latin typeface="宋体" panose="02010600030101010101" pitchFamily="2" charset="-122"/>
              </a:rPr>
              <a:t>    </a:t>
            </a:r>
            <a:r>
              <a:rPr lang="zh-CN" altLang="en-US" b="1" dirty="0">
                <a:solidFill>
                  <a:schemeClr val="folHlink"/>
                </a:solidFill>
                <a:latin typeface="宋体" panose="02010600030101010101" pitchFamily="2" charset="-122"/>
              </a:rPr>
              <a:t>窗扇</a:t>
            </a:r>
            <a:r>
              <a:rPr lang="zh-CN" altLang="en-US" b="1" dirty="0">
                <a:latin typeface="宋体" panose="02010600030101010101" pitchFamily="2" charset="-122"/>
              </a:rPr>
              <a:t>是窗的主体部分，分为活动扇和固定扇两种，一般由上冒头、下冒头、边梃和窗芯(又叫窗棂)组成骨架，中间固定玻璃、窗纱或百叶。</a:t>
            </a:r>
            <a:endParaRPr lang="zh-CN" altLang="en-US" b="1" dirty="0">
              <a:latin typeface="宋体" panose="02010600030101010101" pitchFamily="2" charset="-122"/>
            </a:endParaRPr>
          </a:p>
          <a:p>
            <a:pPr marL="0" indent="0" eaLnBrk="1" hangingPunct="1">
              <a:spcBef>
                <a:spcPct val="30000"/>
              </a:spcBef>
              <a:buNone/>
            </a:pPr>
            <a:r>
              <a:rPr lang="zh-CN" altLang="en-US" b="1" dirty="0">
                <a:latin typeface="宋体" panose="02010600030101010101" pitchFamily="2" charset="-122"/>
              </a:rPr>
              <a:t>    </a:t>
            </a:r>
            <a:r>
              <a:rPr lang="zh-CN" altLang="en-US" b="1" dirty="0">
                <a:solidFill>
                  <a:schemeClr val="folHlink"/>
                </a:solidFill>
                <a:latin typeface="宋体" panose="02010600030101010101" pitchFamily="2" charset="-122"/>
              </a:rPr>
              <a:t>五金零件</a:t>
            </a:r>
            <a:r>
              <a:rPr lang="zh-CN" altLang="en-US" b="1" dirty="0">
                <a:latin typeface="宋体" panose="02010600030101010101" pitchFamily="2" charset="-122"/>
              </a:rPr>
              <a:t>包括铰链、插销、风钩等。</a:t>
            </a:r>
            <a:endParaRPr lang="zh-CN" altLang="en-US" b="1" dirty="0">
              <a:latin typeface="宋体" panose="02010600030101010101" pitchFamily="2" charset="-122"/>
            </a:endParaRPr>
          </a:p>
        </p:txBody>
      </p:sp>
      <p:sp>
        <p:nvSpPr>
          <p:cNvPr id="17411" name="Rectangle 4"/>
          <p:cNvSpPr>
            <a:spLocks noGrp="1"/>
          </p:cNvSpPr>
          <p:nvPr>
            <p:ph type="title"/>
          </p:nvPr>
        </p:nvSpPr>
        <p:spPr>
          <a:xfrm>
            <a:off x="5770245" y="260350"/>
            <a:ext cx="3657600" cy="754063"/>
          </a:xfrm>
        </p:spPr>
        <p:txBody>
          <a:bodyPr vert="horz" wrap="square" lIns="91440" tIns="45720" rIns="91440" bIns="45720" anchor="b"/>
          <a:p>
            <a:pPr eaLnBrk="1" hangingPunct="1"/>
            <a:r>
              <a:rPr lang="zh-CN" altLang="en-US" sz="3200" b="1" dirty="0">
                <a:solidFill>
                  <a:srgbClr val="C00000"/>
                </a:solidFill>
                <a:latin typeface="Times New Roman" panose="02020603050405020304" pitchFamily="18" charset="0"/>
                <a:ea typeface="楷体_GB2312" pitchFamily="49" charset="-122"/>
              </a:rPr>
              <a:t>6.1.2.2  窗的组成</a:t>
            </a:r>
            <a:endParaRPr lang="zh-CN" altLang="en-US" sz="32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5" name="Picture 5"/>
          <p:cNvPicPr>
            <a:picLocks noChangeAspect="1"/>
          </p:cNvPicPr>
          <p:nvPr/>
        </p:nvPicPr>
        <p:blipFill>
          <a:blip r:embed="rId1">
            <a:lum bright="-6000" contrast="30000"/>
          </a:blip>
          <a:stretch>
            <a:fillRect/>
          </a:stretch>
        </p:blipFill>
        <p:spPr>
          <a:xfrm>
            <a:off x="3167063" y="1214438"/>
            <a:ext cx="5681662" cy="5214937"/>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1"/>
          <p:cNvSpPr/>
          <p:nvPr/>
        </p:nvSpPr>
        <p:spPr>
          <a:xfrm>
            <a:off x="1809750" y="1143000"/>
            <a:ext cx="9015095" cy="5273040"/>
          </a:xfrm>
          <a:prstGeom prst="rect">
            <a:avLst/>
          </a:prstGeom>
          <a:noFill/>
          <a:ln w="9525">
            <a:noFill/>
          </a:ln>
        </p:spPr>
        <p:txBody>
          <a:bodyPr wrap="square">
            <a:spAutoFit/>
          </a:bodyPr>
          <a:p>
            <a:pPr lvl="0" eaLnBrk="1" hangingPunct="1"/>
            <a:r>
              <a:rPr lang="zh-CN" altLang="en-US" sz="2800" b="1" dirty="0">
                <a:solidFill>
                  <a:srgbClr val="FF0000"/>
                </a:solidFill>
                <a:latin typeface="Tahoma" panose="020B0604030504040204" pitchFamily="34" charset="0"/>
                <a:ea typeface="宋体" panose="02010600030101010101" pitchFamily="2" charset="-122"/>
              </a:rPr>
              <a:t>窗的附件</a:t>
            </a:r>
            <a:endParaRPr lang="zh-CN" altLang="en-US" sz="2800" b="1" dirty="0">
              <a:solidFill>
                <a:srgbClr val="FF0000"/>
              </a:solidFill>
              <a:latin typeface="Tahoma" panose="020B0604030504040204" pitchFamily="34" charset="0"/>
              <a:ea typeface="宋体" panose="02010600030101010101" pitchFamily="2" charset="-122"/>
            </a:endParaRPr>
          </a:p>
          <a:p>
            <a:pPr lvl="0" eaLnBrk="1" hangingPunct="1"/>
            <a:r>
              <a:rPr lang="zh-CN" altLang="en-US" sz="2400" dirty="0">
                <a:latin typeface="Tahoma" panose="020B0604030504040204" pitchFamily="34" charset="0"/>
                <a:ea typeface="宋体" panose="02010600030101010101" pitchFamily="2" charset="-122"/>
              </a:rPr>
              <a:t> </a:t>
            </a:r>
            <a:r>
              <a:rPr lang="zh-CN" altLang="en-US" sz="2400" b="1" dirty="0">
                <a:latin typeface="Tahoma" panose="020B0604030504040204" pitchFamily="34" charset="0"/>
                <a:ea typeface="宋体" panose="02010600030101010101" pitchFamily="2" charset="-122"/>
              </a:rPr>
              <a:t>   </a:t>
            </a:r>
            <a:r>
              <a:rPr lang="en-US" altLang="zh-CN" sz="2400" b="1" dirty="0">
                <a:latin typeface="Tahoma" panose="020B0604030504040204" pitchFamily="34" charset="0"/>
                <a:ea typeface="宋体" panose="02010600030101010101" pitchFamily="2" charset="-122"/>
              </a:rPr>
              <a:t>(1) </a:t>
            </a:r>
            <a:r>
              <a:rPr lang="zh-CN" altLang="en-US" sz="2400" b="1" dirty="0">
                <a:latin typeface="Tahoma" panose="020B0604030504040204" pitchFamily="34" charset="0"/>
                <a:ea typeface="宋体" panose="02010600030101010101" pitchFamily="2" charset="-122"/>
              </a:rPr>
              <a:t>压缝条：是</a:t>
            </a:r>
            <a:r>
              <a:rPr lang="en-US" altLang="zh-CN" sz="2400" b="1" dirty="0">
                <a:latin typeface="Tahoma" panose="020B0604030504040204" pitchFamily="34" charset="0"/>
                <a:ea typeface="宋体" panose="02010600030101010101" pitchFamily="2" charset="-122"/>
              </a:rPr>
              <a:t>10mm</a:t>
            </a:r>
            <a:r>
              <a:rPr lang="zh-CN" altLang="en-US" sz="2400" b="1" dirty="0">
                <a:latin typeface="Tahoma" panose="020B0604030504040204" pitchFamily="34" charset="0"/>
                <a:ea typeface="宋体" panose="02010600030101010101" pitchFamily="2" charset="-122"/>
              </a:rPr>
              <a:t>～</a:t>
            </a:r>
            <a:r>
              <a:rPr lang="en-US" altLang="zh-CN" sz="2400" b="1" dirty="0">
                <a:latin typeface="Tahoma" panose="020B0604030504040204" pitchFamily="34" charset="0"/>
                <a:ea typeface="宋体" panose="02010600030101010101" pitchFamily="2" charset="-122"/>
              </a:rPr>
              <a:t>15mm</a:t>
            </a:r>
            <a:r>
              <a:rPr lang="zh-CN" altLang="en-US" sz="2400" b="1" dirty="0">
                <a:latin typeface="Tahoma" panose="020B0604030504040204" pitchFamily="34" charset="0"/>
                <a:ea typeface="宋体" panose="02010600030101010101" pitchFamily="2" charset="-122"/>
              </a:rPr>
              <a:t>见方的小木条，用于填补窗安装于墙中产生的缝隙，以保证室内的正常温度。</a:t>
            </a:r>
            <a:endParaRPr lang="zh-CN" altLang="en-US" sz="2400" b="1" dirty="0">
              <a:latin typeface="Tahoma" panose="020B0604030504040204" pitchFamily="34" charset="0"/>
              <a:ea typeface="宋体" panose="02010600030101010101" pitchFamily="2" charset="-122"/>
            </a:endParaRPr>
          </a:p>
          <a:p>
            <a:pPr lvl="0" eaLnBrk="1" hangingPunct="1"/>
            <a:r>
              <a:rPr lang="zh-CN" altLang="en-US" sz="2400" b="1" dirty="0">
                <a:latin typeface="Tahoma" panose="020B0604030504040204" pitchFamily="34" charset="0"/>
                <a:ea typeface="宋体" panose="02010600030101010101" pitchFamily="2" charset="-122"/>
              </a:rPr>
              <a:t>    </a:t>
            </a:r>
            <a:r>
              <a:rPr lang="en-US" altLang="zh-CN" sz="2400" b="1" dirty="0">
                <a:latin typeface="Tahoma" panose="020B0604030504040204" pitchFamily="34" charset="0"/>
                <a:ea typeface="宋体" panose="02010600030101010101" pitchFamily="2" charset="-122"/>
              </a:rPr>
              <a:t>(2) </a:t>
            </a:r>
            <a:r>
              <a:rPr lang="zh-CN" altLang="en-US" sz="2400" b="1" dirty="0">
                <a:latin typeface="Tahoma" panose="020B0604030504040204" pitchFamily="34" charset="0"/>
                <a:ea typeface="宋体" panose="02010600030101010101" pitchFamily="2" charset="-122"/>
              </a:rPr>
              <a:t>贴脸板：用来遮挡靠墙里皮安装窗扇产生的缝隙。</a:t>
            </a:r>
            <a:endParaRPr lang="zh-CN" altLang="en-US" sz="2400" b="1" dirty="0">
              <a:latin typeface="Tahoma" panose="020B0604030504040204" pitchFamily="34" charset="0"/>
              <a:ea typeface="宋体" panose="02010600030101010101" pitchFamily="2" charset="-122"/>
            </a:endParaRPr>
          </a:p>
          <a:p>
            <a:pPr lvl="0" eaLnBrk="1" hangingPunct="1"/>
            <a:r>
              <a:rPr lang="zh-CN" altLang="en-US" sz="2400" b="1" dirty="0">
                <a:latin typeface="Tahoma" panose="020B0604030504040204" pitchFamily="34" charset="0"/>
                <a:ea typeface="宋体" panose="02010600030101010101" pitchFamily="2" charset="-122"/>
              </a:rPr>
              <a:t>    </a:t>
            </a:r>
            <a:r>
              <a:rPr lang="en-US" altLang="zh-CN" sz="2400" b="1" dirty="0">
                <a:latin typeface="Tahoma" panose="020B0604030504040204" pitchFamily="34" charset="0"/>
                <a:ea typeface="宋体" panose="02010600030101010101" pitchFamily="2" charset="-122"/>
              </a:rPr>
              <a:t>(3) </a:t>
            </a:r>
            <a:r>
              <a:rPr lang="zh-CN" altLang="en-US" sz="2400" b="1" dirty="0">
                <a:latin typeface="Tahoma" panose="020B0604030504040204" pitchFamily="34" charset="0"/>
                <a:ea typeface="宋体" panose="02010600030101010101" pitchFamily="2" charset="-122"/>
              </a:rPr>
              <a:t>披水条：这是内开玻璃窗为防止雨水流入室内而设置的挡水条。</a:t>
            </a:r>
            <a:endParaRPr lang="zh-CN" altLang="en-US" sz="2400" b="1" dirty="0">
              <a:latin typeface="Tahoma" panose="020B0604030504040204" pitchFamily="34" charset="0"/>
              <a:ea typeface="宋体" panose="02010600030101010101" pitchFamily="2" charset="-122"/>
            </a:endParaRPr>
          </a:p>
          <a:p>
            <a:pPr lvl="0" eaLnBrk="1" hangingPunct="1"/>
            <a:r>
              <a:rPr lang="zh-CN" altLang="en-US" sz="2400" b="1" dirty="0">
                <a:latin typeface="Tahoma" panose="020B0604030504040204" pitchFamily="34" charset="0"/>
                <a:ea typeface="宋体" panose="02010600030101010101" pitchFamily="2" charset="-122"/>
              </a:rPr>
              <a:t>    </a:t>
            </a:r>
            <a:r>
              <a:rPr lang="en-US" altLang="zh-CN" sz="2400" b="1" dirty="0">
                <a:latin typeface="Tahoma" panose="020B0604030504040204" pitchFamily="34" charset="0"/>
                <a:ea typeface="宋体" panose="02010600030101010101" pitchFamily="2" charset="-122"/>
              </a:rPr>
              <a:t>(4) </a:t>
            </a:r>
            <a:r>
              <a:rPr lang="zh-CN" altLang="en-US" sz="2400" b="1" dirty="0">
                <a:latin typeface="Tahoma" panose="020B0604030504040204" pitchFamily="34" charset="0"/>
                <a:ea typeface="宋体" panose="02010600030101010101" pitchFamily="2" charset="-122"/>
              </a:rPr>
              <a:t>筒子板：在门窗洞口的外侧墙面，用木板包钉镶嵌，称为筒子板。</a:t>
            </a:r>
            <a:endParaRPr lang="zh-CN" altLang="en-US" sz="2400" b="1" dirty="0">
              <a:latin typeface="Tahoma" panose="020B0604030504040204" pitchFamily="34" charset="0"/>
              <a:ea typeface="宋体" panose="02010600030101010101" pitchFamily="2" charset="-122"/>
            </a:endParaRPr>
          </a:p>
          <a:p>
            <a:pPr lvl="0" eaLnBrk="1" hangingPunct="1"/>
            <a:r>
              <a:rPr lang="zh-CN" altLang="en-US" sz="2400" b="1" dirty="0">
                <a:latin typeface="Tahoma" panose="020B0604030504040204" pitchFamily="34" charset="0"/>
                <a:ea typeface="宋体" panose="02010600030101010101" pitchFamily="2" charset="-122"/>
              </a:rPr>
              <a:t>    </a:t>
            </a:r>
            <a:r>
              <a:rPr lang="en-US" altLang="zh-CN" sz="2400" b="1" dirty="0">
                <a:latin typeface="Tahoma" panose="020B0604030504040204" pitchFamily="34" charset="0"/>
                <a:ea typeface="宋体" panose="02010600030101010101" pitchFamily="2" charset="-122"/>
              </a:rPr>
              <a:t>(5) </a:t>
            </a:r>
            <a:r>
              <a:rPr lang="zh-CN" altLang="en-US" sz="2400" b="1" dirty="0">
                <a:latin typeface="Tahoma" panose="020B0604030504040204" pitchFamily="34" charset="0"/>
                <a:ea typeface="宋体" panose="02010600030101010101" pitchFamily="2" charset="-122"/>
              </a:rPr>
              <a:t>窗台板：在窗下槛内侧设窗台板，板厚</a:t>
            </a:r>
            <a:r>
              <a:rPr lang="en-US" altLang="zh-CN" sz="2400" b="1" dirty="0">
                <a:latin typeface="Tahoma" panose="020B0604030504040204" pitchFamily="34" charset="0"/>
                <a:ea typeface="宋体" panose="02010600030101010101" pitchFamily="2" charset="-122"/>
              </a:rPr>
              <a:t>30mm</a:t>
            </a:r>
            <a:r>
              <a:rPr lang="zh-CN" altLang="en-US" sz="2400" b="1" dirty="0">
                <a:latin typeface="Tahoma" panose="020B0604030504040204" pitchFamily="34" charset="0"/>
                <a:ea typeface="宋体" panose="02010600030101010101" pitchFamily="2" charset="-122"/>
              </a:rPr>
              <a:t>～</a:t>
            </a:r>
            <a:r>
              <a:rPr lang="en-US" altLang="zh-CN" sz="2400" b="1" dirty="0">
                <a:latin typeface="Tahoma" panose="020B0604030504040204" pitchFamily="34" charset="0"/>
                <a:ea typeface="宋体" panose="02010600030101010101" pitchFamily="2" charset="-122"/>
              </a:rPr>
              <a:t>40mm</a:t>
            </a:r>
            <a:r>
              <a:rPr lang="zh-CN" altLang="en-US" sz="2400" b="1" dirty="0">
                <a:latin typeface="Tahoma" panose="020B0604030504040204" pitchFamily="34" charset="0"/>
                <a:ea typeface="宋体" panose="02010600030101010101" pitchFamily="2" charset="-122"/>
              </a:rPr>
              <a:t>，挑出墙面</a:t>
            </a:r>
            <a:r>
              <a:rPr lang="en-US" altLang="zh-CN" sz="2400" b="1" dirty="0">
                <a:latin typeface="Tahoma" panose="020B0604030504040204" pitchFamily="34" charset="0"/>
                <a:ea typeface="宋体" panose="02010600030101010101" pitchFamily="2" charset="-122"/>
              </a:rPr>
              <a:t>30mm</a:t>
            </a:r>
            <a:r>
              <a:rPr lang="zh-CN" altLang="en-US" sz="2400" b="1" dirty="0">
                <a:latin typeface="Tahoma" panose="020B0604030504040204" pitchFamily="34" charset="0"/>
                <a:ea typeface="宋体" panose="02010600030101010101" pitchFamily="2" charset="-122"/>
              </a:rPr>
              <a:t>～</a:t>
            </a:r>
            <a:r>
              <a:rPr lang="en-US" altLang="zh-CN" sz="2400" b="1" dirty="0">
                <a:latin typeface="Tahoma" panose="020B0604030504040204" pitchFamily="34" charset="0"/>
                <a:ea typeface="宋体" panose="02010600030101010101" pitchFamily="2" charset="-122"/>
              </a:rPr>
              <a:t>40mm</a:t>
            </a:r>
            <a:r>
              <a:rPr lang="zh-CN" altLang="en-US" sz="2400" b="1" dirty="0">
                <a:latin typeface="Tahoma" panose="020B0604030504040204" pitchFamily="34" charset="0"/>
                <a:ea typeface="宋体" panose="02010600030101010101" pitchFamily="2" charset="-122"/>
              </a:rPr>
              <a:t>。窗台板可以采用木板、水磨石板或大理石板。</a:t>
            </a:r>
            <a:endParaRPr lang="zh-CN" altLang="en-US" sz="2400" b="1" dirty="0">
              <a:latin typeface="Tahoma" panose="020B0604030504040204" pitchFamily="34" charset="0"/>
              <a:ea typeface="宋体" panose="02010600030101010101" pitchFamily="2" charset="-122"/>
            </a:endParaRPr>
          </a:p>
          <a:p>
            <a:pPr lvl="0" eaLnBrk="1" hangingPunct="1"/>
            <a:r>
              <a:rPr lang="zh-CN" altLang="en-US" sz="2400" b="1" dirty="0">
                <a:latin typeface="Tahoma" panose="020B0604030504040204" pitchFamily="34" charset="0"/>
                <a:ea typeface="宋体" panose="02010600030101010101" pitchFamily="2" charset="-122"/>
              </a:rPr>
              <a:t>    </a:t>
            </a:r>
            <a:r>
              <a:rPr lang="en-US" altLang="zh-CN" sz="2400" b="1" dirty="0">
                <a:latin typeface="Tahoma" panose="020B0604030504040204" pitchFamily="34" charset="0"/>
                <a:ea typeface="宋体" panose="02010600030101010101" pitchFamily="2" charset="-122"/>
              </a:rPr>
              <a:t>(6) </a:t>
            </a:r>
            <a:r>
              <a:rPr lang="zh-CN" altLang="en-US" sz="2400" b="1" dirty="0">
                <a:latin typeface="Tahoma" panose="020B0604030504040204" pitchFamily="34" charset="0"/>
                <a:ea typeface="宋体" panose="02010600030101010101" pitchFamily="2" charset="-122"/>
              </a:rPr>
              <a:t>窗帘盒：悬挂窗帘时，为掩蔽窗帘棍和窗帘上部的栓环而设。窗帘盒三面用</a:t>
            </a:r>
            <a:r>
              <a:rPr lang="en-US" altLang="zh-CN" sz="2400" b="1" dirty="0">
                <a:latin typeface="Tahoma" panose="020B0604030504040204" pitchFamily="34" charset="0"/>
                <a:ea typeface="宋体" panose="02010600030101010101" pitchFamily="2" charset="-122"/>
              </a:rPr>
              <a:t>25mm×100mm</a:t>
            </a:r>
            <a:r>
              <a:rPr lang="zh-CN" altLang="en-US" sz="2400" b="1" dirty="0">
                <a:latin typeface="Tahoma" panose="020B0604030504040204" pitchFamily="34" charset="0"/>
                <a:ea typeface="宋体" panose="02010600030101010101" pitchFamily="2" charset="-122"/>
              </a:rPr>
              <a:t>～</a:t>
            </a:r>
            <a:r>
              <a:rPr lang="en-US" altLang="zh-CN" sz="2400" b="1" dirty="0">
                <a:latin typeface="Tahoma" panose="020B0604030504040204" pitchFamily="34" charset="0"/>
                <a:ea typeface="宋体" panose="02010600030101010101" pitchFamily="2" charset="-122"/>
              </a:rPr>
              <a:t>150mm</a:t>
            </a:r>
            <a:r>
              <a:rPr lang="zh-CN" altLang="en-US" sz="2400" b="1" dirty="0">
                <a:latin typeface="Tahoma" panose="020B0604030504040204" pitchFamily="34" charset="0"/>
                <a:ea typeface="宋体" panose="02010600030101010101" pitchFamily="2" charset="-122"/>
              </a:rPr>
              <a:t>木板镶成。窗帘棍有木、铜、铁等材料。一般用角钢或钢板伸入墙内。 </a:t>
            </a:r>
            <a:endParaRPr lang="zh-CN" altLang="en-US" sz="2400" b="1" dirty="0">
              <a:latin typeface="Tahoma" panose="020B0604030504040204" pitchFamily="34"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482" name="Picture 4"/>
          <p:cNvPicPr>
            <a:picLocks noChangeAspect="1"/>
          </p:cNvPicPr>
          <p:nvPr/>
        </p:nvPicPr>
        <p:blipFill>
          <a:blip r:embed="rId1">
            <a:lum contrast="18000"/>
          </a:blip>
          <a:srcRect l="51804" t="3226" r="18671"/>
          <a:stretch>
            <a:fillRect/>
          </a:stretch>
        </p:blipFill>
        <p:spPr>
          <a:xfrm>
            <a:off x="2452688" y="1428750"/>
            <a:ext cx="2857500" cy="4899025"/>
          </a:xfrm>
          <a:prstGeom prst="rect">
            <a:avLst/>
          </a:prstGeom>
          <a:noFill/>
          <a:ln w="9525">
            <a:noFill/>
          </a:ln>
        </p:spPr>
      </p:pic>
      <p:pic>
        <p:nvPicPr>
          <p:cNvPr id="20483" name="Picture 2" descr="E:\教学\房屋建筑学\十\2\新建 BMP 图象 (14).BMP"/>
          <p:cNvPicPr>
            <a:picLocks noChangeAspect="1"/>
          </p:cNvPicPr>
          <p:nvPr/>
        </p:nvPicPr>
        <p:blipFill>
          <a:blip r:embed="rId2"/>
          <a:stretch>
            <a:fillRect/>
          </a:stretch>
        </p:blipFill>
        <p:spPr>
          <a:xfrm>
            <a:off x="5381625" y="1357313"/>
            <a:ext cx="4429125" cy="5348287"/>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Rectangle 4"/>
          <p:cNvSpPr/>
          <p:nvPr/>
        </p:nvSpPr>
        <p:spPr>
          <a:xfrm>
            <a:off x="5533390" y="305435"/>
            <a:ext cx="4038600" cy="685800"/>
          </a:xfrm>
          <a:prstGeom prst="rect">
            <a:avLst/>
          </a:prstGeom>
          <a:noFill/>
          <a:ln w="9525">
            <a:noFill/>
          </a:ln>
        </p:spPr>
        <p:txBody>
          <a:bodyPr anchor="b"/>
          <a:p>
            <a:pPr lvl="0" eaLnBrk="0" hangingPunct="0"/>
            <a:r>
              <a:rPr lang="en-US" altLang="zh-CN" sz="4000" b="1" dirty="0">
                <a:solidFill>
                  <a:srgbClr val="C00000"/>
                </a:solidFill>
                <a:latin typeface="楷体" panose="02010609060101010101" charset="-122"/>
                <a:ea typeface="楷体" panose="02010609060101010101" charset="-122"/>
              </a:rPr>
              <a:t>6  </a:t>
            </a:r>
            <a:r>
              <a:rPr lang="zh-CN" altLang="en-US" sz="4000" b="1" dirty="0">
                <a:solidFill>
                  <a:srgbClr val="C00000"/>
                </a:solidFill>
                <a:latin typeface="楷体" panose="02010609060101010101" charset="-122"/>
                <a:ea typeface="楷体" panose="02010609060101010101" charset="-122"/>
              </a:rPr>
              <a:t>门、窗构造</a:t>
            </a:r>
            <a:endParaRPr lang="zh-CN" altLang="en-US" sz="4000" b="1" dirty="0">
              <a:solidFill>
                <a:srgbClr val="C00000"/>
              </a:solidFill>
              <a:latin typeface="楷体" panose="02010609060101010101" charset="-122"/>
              <a:ea typeface="楷体" panose="02010609060101010101" charset="-122"/>
            </a:endParaRPr>
          </a:p>
        </p:txBody>
      </p:sp>
      <p:sp>
        <p:nvSpPr>
          <p:cNvPr id="3075" name="Text Box 5"/>
          <p:cNvSpPr txBox="1"/>
          <p:nvPr/>
        </p:nvSpPr>
        <p:spPr>
          <a:xfrm>
            <a:off x="4872038" y="1773238"/>
            <a:ext cx="2149475" cy="640080"/>
          </a:xfrm>
          <a:prstGeom prst="rect">
            <a:avLst/>
          </a:prstGeom>
          <a:noFill/>
          <a:ln w="9525">
            <a:noFill/>
          </a:ln>
        </p:spPr>
        <p:txBody>
          <a:bodyPr>
            <a:spAutoFit/>
          </a:bodyPr>
          <a:p>
            <a:pPr lvl="0" eaLnBrk="1" hangingPunct="1"/>
            <a:r>
              <a:rPr lang="zh-CN" altLang="en-US" sz="3600" b="1" dirty="0">
                <a:solidFill>
                  <a:schemeClr val="folHlink"/>
                </a:solidFill>
                <a:latin typeface="Tahoma" panose="020B0604030504040204" pitchFamily="34" charset="0"/>
                <a:ea typeface="黑体" panose="02010609060101010101" charset="-122"/>
              </a:rPr>
              <a:t>本章提要</a:t>
            </a:r>
            <a:endParaRPr lang="zh-CN" altLang="en-US" sz="3600" b="1" dirty="0">
              <a:solidFill>
                <a:schemeClr val="folHlink"/>
              </a:solidFill>
              <a:latin typeface="Tahoma" panose="020B0604030504040204" pitchFamily="34" charset="0"/>
              <a:ea typeface="黑体" panose="02010609060101010101" charset="-122"/>
            </a:endParaRPr>
          </a:p>
        </p:txBody>
      </p:sp>
      <p:sp>
        <p:nvSpPr>
          <p:cNvPr id="3076" name="Rectangle 6"/>
          <p:cNvSpPr/>
          <p:nvPr/>
        </p:nvSpPr>
        <p:spPr>
          <a:xfrm>
            <a:off x="2351088" y="2636838"/>
            <a:ext cx="7705725" cy="3024187"/>
          </a:xfrm>
          <a:prstGeom prst="rect">
            <a:avLst/>
          </a:prstGeom>
          <a:noFill/>
          <a:ln w="9525">
            <a:noFill/>
          </a:ln>
        </p:spPr>
        <p:txBody>
          <a:bodyPr/>
          <a:p>
            <a:pPr marL="2098675" lvl="0" indent="-2098675" algn="just" eaLnBrk="1" hangingPunct="1">
              <a:lnSpc>
                <a:spcPct val="130000"/>
              </a:lnSpc>
              <a:spcBef>
                <a:spcPct val="30000"/>
              </a:spcBef>
              <a:buClr>
                <a:schemeClr val="folHlink"/>
              </a:buClr>
              <a:buSzPct val="50000"/>
              <a:buFont typeface="Wingdings" panose="05000000000000000000" pitchFamily="2" charset="2"/>
              <a:buNone/>
            </a:pPr>
            <a:r>
              <a:rPr lang="zh-CN" altLang="en-US" sz="3200" b="1" dirty="0">
                <a:solidFill>
                  <a:schemeClr val="hlink"/>
                </a:solidFill>
                <a:latin typeface="黑体" panose="02010609060101010101" charset="-122"/>
                <a:ea typeface="黑体" panose="02010609060101010101" charset="-122"/>
              </a:rPr>
              <a:t>本章内容：</a:t>
            </a:r>
            <a:r>
              <a:rPr lang="zh-CN" altLang="en-US" sz="3200" b="1" dirty="0">
                <a:latin typeface="黑体" panose="02010609060101010101" charset="-122"/>
                <a:ea typeface="黑体" panose="02010609060101010101" charset="-122"/>
              </a:rPr>
              <a:t>窗与门的类型、特点和构造</a:t>
            </a:r>
            <a:r>
              <a:rPr lang="zh-CN" altLang="en-US" sz="3200" b="1" dirty="0">
                <a:solidFill>
                  <a:schemeClr val="hlink"/>
                </a:solidFill>
                <a:latin typeface="黑体" panose="02010609060101010101" charset="-122"/>
                <a:ea typeface="黑体" panose="02010609060101010101" charset="-122"/>
              </a:rPr>
              <a:t> </a:t>
            </a:r>
            <a:endParaRPr lang="zh-CN" altLang="en-US" sz="3200" b="1" dirty="0">
              <a:latin typeface="黑体" panose="02010609060101010101" charset="-122"/>
              <a:ea typeface="黑体" panose="02010609060101010101" charset="-122"/>
            </a:endParaRPr>
          </a:p>
          <a:p>
            <a:pPr marL="2098675" lvl="0" indent="-2098675" algn="just" eaLnBrk="1" hangingPunct="1">
              <a:lnSpc>
                <a:spcPct val="130000"/>
              </a:lnSpc>
              <a:spcBef>
                <a:spcPct val="30000"/>
              </a:spcBef>
              <a:buClr>
                <a:schemeClr val="folHlink"/>
              </a:buClr>
              <a:buSzPct val="60000"/>
              <a:buFont typeface="Wingdings" panose="05000000000000000000" pitchFamily="2" charset="2"/>
              <a:buNone/>
            </a:pPr>
            <a:r>
              <a:rPr lang="zh-CN" altLang="en-US" sz="3200" b="1" dirty="0">
                <a:solidFill>
                  <a:schemeClr val="hlink"/>
                </a:solidFill>
                <a:latin typeface="黑体" panose="02010609060101010101" charset="-122"/>
                <a:ea typeface="黑体" panose="02010609060101010101" charset="-122"/>
              </a:rPr>
              <a:t>学习重点：</a:t>
            </a:r>
            <a:r>
              <a:rPr lang="zh-CN" altLang="en-US" sz="3200" b="1" dirty="0">
                <a:latin typeface="黑体" panose="02010609060101010101" charset="-122"/>
                <a:ea typeface="黑体" panose="02010609060101010101" charset="-122"/>
              </a:rPr>
              <a:t>理解窗与门的构造理论及正确选用与识读标准图的方法，掌握窗和门与墙体的连接构造。</a:t>
            </a:r>
            <a:r>
              <a:rPr lang="zh-CN" altLang="en-US" sz="3200" b="1" dirty="0">
                <a:solidFill>
                  <a:schemeClr val="hlink"/>
                </a:solidFill>
                <a:latin typeface="黑体" panose="02010609060101010101" charset="-122"/>
                <a:ea typeface="黑体" panose="02010609060101010101" charset="-122"/>
              </a:rPr>
              <a:t> </a:t>
            </a:r>
            <a:endParaRPr lang="zh-CN" altLang="en-US" sz="3200" b="1" dirty="0">
              <a:solidFill>
                <a:schemeClr val="hlink"/>
              </a:solidFill>
              <a:latin typeface="黑体" panose="02010609060101010101" charset="-122"/>
              <a:ea typeface="黑体" panose="0201060906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3"/>
          <p:cNvSpPr>
            <a:spLocks noGrp="1"/>
          </p:cNvSpPr>
          <p:nvPr>
            <p:ph idx="1"/>
          </p:nvPr>
        </p:nvSpPr>
        <p:spPr>
          <a:xfrm>
            <a:off x="1367790" y="1858010"/>
            <a:ext cx="8793480" cy="4357370"/>
          </a:xfrm>
        </p:spPr>
        <p:txBody>
          <a:bodyPr vert="horz" wrap="square" lIns="91440" tIns="45720" rIns="91440" bIns="45720" anchor="t"/>
          <a:p>
            <a:pPr algn="just" eaLnBrk="1" hangingPunct="1">
              <a:lnSpc>
                <a:spcPct val="150000"/>
              </a:lnSpc>
            </a:pPr>
            <a:r>
              <a:rPr lang="zh-CN" altLang="en-US" b="1" dirty="0"/>
              <a:t>窗框断面尺寸应考虑接榫牢固，一般单层窗的窗框断面40～60</a:t>
            </a:r>
            <a:r>
              <a:rPr lang="en-US" altLang="zh-CN" b="1" dirty="0"/>
              <a:t>mm，</a:t>
            </a:r>
            <a:r>
              <a:rPr lang="zh-CN" altLang="en-US" b="1" dirty="0"/>
              <a:t>宽70～95</a:t>
            </a:r>
            <a:r>
              <a:rPr lang="en-US" altLang="zh-CN" b="1" dirty="0"/>
              <a:t>mm，</a:t>
            </a:r>
            <a:r>
              <a:rPr lang="zh-CN" altLang="en-US" b="1" dirty="0"/>
              <a:t>如中横框上下均有裁口，断面高度应增加10</a:t>
            </a:r>
            <a:r>
              <a:rPr lang="en-US" altLang="zh-CN" b="1" dirty="0"/>
              <a:t>mm，</a:t>
            </a:r>
            <a:r>
              <a:rPr lang="zh-CN" altLang="en-US" b="1" dirty="0"/>
              <a:t>横框如有披水，断面尺寸应增加20</a:t>
            </a:r>
            <a:r>
              <a:rPr lang="en-US" altLang="zh-CN" b="1" dirty="0"/>
              <a:t>mm。</a:t>
            </a:r>
            <a:r>
              <a:rPr lang="zh-CN" altLang="en-US" b="1" dirty="0"/>
              <a:t>中竖框左右带裁口，应比边框增加10</a:t>
            </a:r>
            <a:r>
              <a:rPr lang="en-US" altLang="zh-CN" b="1" dirty="0"/>
              <a:t>mm</a:t>
            </a:r>
            <a:r>
              <a:rPr lang="zh-CN" altLang="en-US" b="1" dirty="0"/>
              <a:t>厚度。双层窗窗框的断面宽度应比单层窗宽20～30</a:t>
            </a:r>
            <a:r>
              <a:rPr lang="en-US" altLang="zh-CN" b="1" dirty="0"/>
              <a:t>mm。</a:t>
            </a:r>
            <a:r>
              <a:rPr lang="zh-CN" altLang="en-US" b="1" dirty="0"/>
              <a:t>常见窗框的断面形式及尺寸见图。</a:t>
            </a:r>
            <a:endParaRPr lang="zh-CN" altLang="en-US" b="1" dirty="0"/>
          </a:p>
          <a:p>
            <a:pPr eaLnBrk="1" hangingPunct="1"/>
            <a:endParaRPr lang="zh-CN" altLang="en-US" dirty="0"/>
          </a:p>
        </p:txBody>
      </p:sp>
      <p:sp>
        <p:nvSpPr>
          <p:cNvPr id="21507" name="Rectangle 5"/>
          <p:cNvSpPr/>
          <p:nvPr/>
        </p:nvSpPr>
        <p:spPr>
          <a:xfrm>
            <a:off x="5838825" y="319088"/>
            <a:ext cx="3886200" cy="754062"/>
          </a:xfrm>
          <a:prstGeom prst="rect">
            <a:avLst/>
          </a:prstGeom>
          <a:noFill/>
          <a:ln w="9525">
            <a:noFill/>
          </a:ln>
        </p:spPr>
        <p:txBody>
          <a:bodyPr anchor="b"/>
          <a:p>
            <a:pPr lvl="0" eaLnBrk="1" hangingPunct="1"/>
            <a:r>
              <a:rPr lang="zh-CN" altLang="en-US" sz="3200" b="1" dirty="0">
                <a:solidFill>
                  <a:srgbClr val="C00000"/>
                </a:solidFill>
                <a:latin typeface="Times New Roman" panose="02020603050405020304" pitchFamily="18" charset="0"/>
                <a:ea typeface="楷体_GB2312" pitchFamily="49" charset="-122"/>
              </a:rPr>
              <a:t>6.1.2.</a:t>
            </a:r>
            <a:r>
              <a:rPr lang="en-US" altLang="zh-CN" sz="3200" b="1" dirty="0">
                <a:solidFill>
                  <a:srgbClr val="C00000"/>
                </a:solidFill>
                <a:latin typeface="Times New Roman" panose="02020603050405020304" pitchFamily="18" charset="0"/>
                <a:ea typeface="楷体_GB2312" pitchFamily="49" charset="-122"/>
              </a:rPr>
              <a:t>3</a:t>
            </a:r>
            <a:r>
              <a:rPr lang="zh-CN" altLang="en-US" sz="3200" b="1" dirty="0">
                <a:solidFill>
                  <a:srgbClr val="C00000"/>
                </a:solidFill>
                <a:latin typeface="Times New Roman" panose="02020603050405020304" pitchFamily="18" charset="0"/>
                <a:ea typeface="楷体_GB2312" pitchFamily="49" charset="-122"/>
              </a:rPr>
              <a:t>  窗框断面</a:t>
            </a:r>
            <a:endParaRPr lang="zh-CN" altLang="en-US" sz="32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xfrm>
            <a:off x="2406015" y="5823268"/>
            <a:ext cx="7772400" cy="762000"/>
          </a:xfrm>
        </p:spPr>
        <p:txBody>
          <a:bodyPr vert="horz" wrap="square" lIns="91440" tIns="45720" rIns="91440" bIns="45720" anchor="b"/>
          <a:p>
            <a:pPr eaLnBrk="1" hangingPunct="1"/>
            <a:r>
              <a:rPr lang="zh-CN" altLang="en-US" sz="2800" b="1" dirty="0">
                <a:latin typeface="隶书" pitchFamily="49" charset="-122"/>
                <a:ea typeface="隶书" pitchFamily="49" charset="-122"/>
              </a:rPr>
              <a:t>图</a:t>
            </a:r>
            <a:r>
              <a:rPr lang="en-US" altLang="zh-CN" sz="2800" b="1" dirty="0">
                <a:latin typeface="隶书" pitchFamily="49" charset="-122"/>
                <a:ea typeface="隶书" pitchFamily="49" charset="-122"/>
              </a:rPr>
              <a:t>2</a:t>
            </a:r>
            <a:r>
              <a:rPr lang="zh-CN" altLang="en-US" sz="2800" b="1" dirty="0">
                <a:latin typeface="隶书" pitchFamily="49" charset="-122"/>
                <a:ea typeface="隶书" pitchFamily="49" charset="-122"/>
              </a:rPr>
              <a:t> </a:t>
            </a:r>
            <a:r>
              <a:rPr lang="en-US" altLang="zh-CN" sz="2800" b="1" dirty="0">
                <a:latin typeface="隶书" pitchFamily="49" charset="-122"/>
                <a:ea typeface="隶书" pitchFamily="49" charset="-122"/>
              </a:rPr>
              <a:t> </a:t>
            </a:r>
            <a:r>
              <a:rPr lang="zh-CN" altLang="en-US" sz="2800" b="1" dirty="0">
                <a:latin typeface="隶书" pitchFamily="49" charset="-122"/>
                <a:ea typeface="隶书" pitchFamily="49" charset="-122"/>
              </a:rPr>
              <a:t>窗框断面形式及尺寸(单位：</a:t>
            </a:r>
            <a:r>
              <a:rPr lang="en-US" altLang="zh-CN" sz="2800" b="1" dirty="0">
                <a:latin typeface="隶书" pitchFamily="49" charset="-122"/>
                <a:ea typeface="隶书" pitchFamily="49" charset="-122"/>
              </a:rPr>
              <a:t>mm)</a:t>
            </a:r>
            <a:r>
              <a:rPr lang="en-US" altLang="zh-CN" sz="2800" dirty="0"/>
              <a:t> </a:t>
            </a:r>
            <a:endParaRPr lang="zh-CN" altLang="en-US" sz="2800" dirty="0"/>
          </a:p>
        </p:txBody>
      </p:sp>
      <p:pic>
        <p:nvPicPr>
          <p:cNvPr id="22531" name="Picture 4"/>
          <p:cNvPicPr>
            <a:picLocks noChangeAspect="1"/>
          </p:cNvPicPr>
          <p:nvPr>
            <p:ph idx="1"/>
          </p:nvPr>
        </p:nvPicPr>
        <p:blipFill>
          <a:blip r:embed="rId1">
            <a:lum contrast="36000"/>
          </a:blip>
          <a:srcRect/>
          <a:stretch>
            <a:fillRect/>
          </a:stretch>
        </p:blipFill>
        <p:spPr>
          <a:xfrm>
            <a:off x="1090295" y="1113155"/>
            <a:ext cx="9890760" cy="471106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3"/>
          <p:cNvSpPr>
            <a:spLocks noGrp="1" noChangeArrowheads="1"/>
          </p:cNvSpPr>
          <p:nvPr>
            <p:ph idx="1"/>
          </p:nvPr>
        </p:nvSpPr>
        <p:spPr>
          <a:xfrm>
            <a:off x="1778000" y="1268730"/>
            <a:ext cx="8752840" cy="4815205"/>
          </a:xfrm>
        </p:spPr>
        <p:txBody>
          <a:bodyPr vert="horz" wrap="square" lIns="91440" tIns="45720" rIns="91440" bIns="45720" numCol="1" anchor="t" anchorCtr="0" compatLnSpc="1"/>
          <a:lstStyle/>
          <a:p>
            <a:pPr marL="342900" marR="0" lvl="0" indent="-342900" algn="just" defTabSz="914400" rtl="0" eaLnBrk="1" fontAlgn="base" latinLnBrk="0" hangingPunct="1">
              <a:lnSpc>
                <a:spcPct val="130000"/>
              </a:lnSpc>
              <a:spcBef>
                <a:spcPct val="20000"/>
              </a:spcBef>
              <a:spcAft>
                <a:spcPct val="0"/>
              </a:spcAft>
              <a:buClr>
                <a:schemeClr val="hlink"/>
              </a:buClr>
              <a:buSzPct val="60000"/>
              <a:buFont typeface="Wingdings" panose="05000000000000000000" pitchFamily="2" charset="2"/>
              <a:buChar char="n"/>
              <a:defRPr/>
            </a:pPr>
            <a:r>
              <a:rPr kumimoji="1" lang="zh-CN" altLang="en-US" sz="2400" b="1" i="0" u="none" strike="noStrike" kern="0" cap="none" spc="0" normalizeH="0" baseline="0" noProof="0" dirty="0" smtClean="0">
                <a:ln>
                  <a:noFill/>
                </a:ln>
                <a:solidFill>
                  <a:schemeClr val="tx1"/>
                </a:solidFill>
                <a:effectLst/>
                <a:uLnTx/>
                <a:uFillTx/>
                <a:latin typeface="+mn-lt"/>
                <a:ea typeface="+mn-ea"/>
                <a:cs typeface="+mn-cs"/>
              </a:rPr>
              <a:t>（</a:t>
            </a:r>
            <a:r>
              <a:rPr kumimoji="1" lang="en-US" altLang="zh-CN" sz="2400" b="1" i="0" u="none" strike="noStrike" kern="0" cap="none" spc="0" normalizeH="0" baseline="0" noProof="0" dirty="0" smtClean="0">
                <a:ln>
                  <a:noFill/>
                </a:ln>
                <a:solidFill>
                  <a:schemeClr val="tx1"/>
                </a:solidFill>
                <a:effectLst/>
                <a:uLnTx/>
                <a:uFillTx/>
                <a:latin typeface="+mn-lt"/>
                <a:ea typeface="+mn-ea"/>
                <a:cs typeface="+mn-cs"/>
              </a:rPr>
              <a:t>1</a:t>
            </a:r>
            <a:r>
              <a:rPr kumimoji="1" lang="zh-CN" altLang="en-US" sz="2400" b="1" i="0" u="none" strike="noStrike" kern="0" cap="none" spc="0" normalizeH="0" baseline="0" noProof="0" dirty="0" smtClean="0">
                <a:ln>
                  <a:noFill/>
                </a:ln>
                <a:solidFill>
                  <a:schemeClr val="tx1"/>
                </a:solidFill>
                <a:effectLst/>
                <a:uLnTx/>
                <a:uFillTx/>
                <a:latin typeface="+mn-lt"/>
                <a:ea typeface="+mn-ea"/>
                <a:cs typeface="+mn-cs"/>
              </a:rPr>
              <a:t>）窗框的安装与门框的安装方法相同，分为后塞口和先立口两种方式。采用后塞口时洞口的高、宽尺寸应比窗框尺寸大10～20</a:t>
            </a:r>
            <a:r>
              <a:rPr kumimoji="1" lang="en-US" altLang="zh-CN" sz="2400" b="1" i="0" u="none" strike="noStrike" kern="0" cap="none" spc="0" normalizeH="0" baseline="0" noProof="0" dirty="0" smtClean="0">
                <a:ln>
                  <a:noFill/>
                </a:ln>
                <a:solidFill>
                  <a:schemeClr val="tx1"/>
                </a:solidFill>
                <a:effectLst/>
                <a:uLnTx/>
                <a:uFillTx/>
                <a:latin typeface="+mn-lt"/>
                <a:ea typeface="+mn-ea"/>
                <a:cs typeface="+mn-cs"/>
              </a:rPr>
              <a:t>mm。</a:t>
            </a:r>
            <a:endParaRPr kumimoji="1" lang="en-US" altLang="zh-CN" sz="2400" b="1" i="0" u="none" strike="noStrike" kern="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None/>
              <a:defRPr/>
            </a:pPr>
            <a:r>
              <a:rPr kumimoji="1" lang="zh-CN" altLang="en-US" sz="2400" b="1" i="0" u="none" strike="noStrike" kern="0" cap="none" spc="0" normalizeH="0" baseline="0" noProof="0" dirty="0" smtClean="0">
                <a:ln>
                  <a:noFill/>
                </a:ln>
                <a:solidFill>
                  <a:schemeClr val="folHlink"/>
                </a:solidFill>
                <a:effectLst/>
                <a:uLnTx/>
                <a:uFillTx/>
                <a:latin typeface="宋体" panose="02010600030101010101" pitchFamily="2" charset="-122"/>
                <a:ea typeface="+mn-ea"/>
                <a:cs typeface="+mn-cs"/>
              </a:rPr>
              <a:t>窗框的安装有立口和塞口两种。</a:t>
            </a:r>
            <a:endParaRPr kumimoji="1" lang="zh-CN" altLang="en-US" sz="2400" b="1" i="0" u="none" strike="noStrike" kern="0" cap="none" spc="0" normalizeH="0" baseline="0" noProof="0" dirty="0" smtClean="0">
              <a:ln>
                <a:noFill/>
              </a:ln>
              <a:solidFill>
                <a:schemeClr val="folHlink"/>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None/>
              <a:defRPr/>
            </a:pPr>
            <a:r>
              <a:rPr kumimoji="1" lang="en-US" altLang="zh-CN" sz="2400" b="1" i="0" u="none" strike="noStrike" kern="0" cap="none" spc="0" normalizeH="0" baseline="0" noProof="0" dirty="0" smtClean="0">
                <a:ln>
                  <a:noFill/>
                </a:ln>
                <a:solidFill>
                  <a:schemeClr val="hlink"/>
                </a:solidFill>
                <a:effectLst/>
                <a:uLnTx/>
                <a:uFillTx/>
                <a:latin typeface="宋体" panose="02010600030101010101" pitchFamily="2" charset="-122"/>
                <a:ea typeface="+mn-ea"/>
                <a:cs typeface="+mn-cs"/>
              </a:rPr>
              <a:t>(1) </a:t>
            </a:r>
            <a:r>
              <a:rPr kumimoji="1" lang="zh-CN" altLang="en-US" sz="2400" b="1" i="0" u="none" strike="noStrike" kern="0" cap="none" spc="0" normalizeH="0" baseline="0" noProof="0" dirty="0" smtClean="0">
                <a:ln>
                  <a:noFill/>
                </a:ln>
                <a:solidFill>
                  <a:schemeClr val="folHlink"/>
                </a:solidFill>
                <a:effectLst/>
                <a:uLnTx/>
                <a:uFillTx/>
                <a:latin typeface="宋体" panose="02010600030101010101" pitchFamily="2" charset="-122"/>
                <a:ea typeface="+mn-ea"/>
                <a:cs typeface="+mn-cs"/>
              </a:rPr>
              <a:t>立口：</a:t>
            </a:r>
            <a:r>
              <a:rPr kumimoji="1"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砌墙时就将窗框立在相应的位置，找正后继续砌墙。</a:t>
            </a:r>
            <a:endParaRPr kumimoji="1"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None/>
              <a:defRPr/>
            </a:pPr>
            <a:r>
              <a:rPr kumimoji="1" lang="zh-CN" altLang="en-US" sz="2400" b="1" i="0" u="none" strike="noStrike" kern="0" cap="none" spc="0" normalizeH="0" baseline="0" noProof="0" dirty="0" smtClean="0">
                <a:ln>
                  <a:noFill/>
                </a:ln>
                <a:solidFill>
                  <a:schemeClr val="hlink"/>
                </a:solidFill>
                <a:effectLst/>
                <a:uLnTx/>
                <a:uFillTx/>
                <a:latin typeface="宋体" panose="02010600030101010101" pitchFamily="2" charset="-122"/>
                <a:ea typeface="+mn-ea"/>
                <a:cs typeface="+mn-cs"/>
              </a:rPr>
              <a:t>    </a:t>
            </a:r>
            <a:r>
              <a:rPr kumimoji="1" lang="zh-CN" altLang="en-US" sz="2400" b="1" i="0" u="none" strike="noStrike" kern="0" cap="none" spc="0" normalizeH="0" baseline="0" noProof="0" dirty="0" smtClean="0">
                <a:ln>
                  <a:noFill/>
                </a:ln>
                <a:solidFill>
                  <a:schemeClr val="folHlink"/>
                </a:solidFill>
                <a:effectLst/>
                <a:uLnTx/>
                <a:uFillTx/>
                <a:latin typeface="宋体" panose="02010600030101010101" pitchFamily="2" charset="-122"/>
                <a:ea typeface="+mn-ea"/>
                <a:cs typeface="+mn-cs"/>
              </a:rPr>
              <a:t>特点：</a:t>
            </a:r>
            <a:r>
              <a:rPr kumimoji="1" lang="zh-CN" altLang="en-US" sz="24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能使窗框与墙体连接紧密牢固，但安装窗框和砌墙两种工序相互交叉进行，会影响施工进度，并且容易对窗造成损坏</a:t>
            </a:r>
            <a:endParaRPr kumimoji="1" lang="zh-CN" altLang="en-US" sz="20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23555" name="Rectangle 5"/>
          <p:cNvSpPr/>
          <p:nvPr/>
        </p:nvSpPr>
        <p:spPr>
          <a:xfrm>
            <a:off x="6010275" y="306388"/>
            <a:ext cx="3886200" cy="754062"/>
          </a:xfrm>
          <a:prstGeom prst="rect">
            <a:avLst/>
          </a:prstGeom>
          <a:noFill/>
          <a:ln w="9525">
            <a:noFill/>
          </a:ln>
        </p:spPr>
        <p:txBody>
          <a:bodyPr anchor="b"/>
          <a:p>
            <a:pPr lvl="0" eaLnBrk="1" hangingPunct="1"/>
            <a:r>
              <a:rPr lang="zh-CN" altLang="en-US" sz="3200" b="1" dirty="0">
                <a:solidFill>
                  <a:srgbClr val="C00000"/>
                </a:solidFill>
                <a:latin typeface="Times New Roman" panose="02020603050405020304" pitchFamily="18" charset="0"/>
                <a:ea typeface="楷体_GB2312" pitchFamily="49" charset="-122"/>
              </a:rPr>
              <a:t>6.1.2.</a:t>
            </a:r>
            <a:r>
              <a:rPr lang="en-US" altLang="zh-CN" sz="3200" b="1" dirty="0">
                <a:solidFill>
                  <a:srgbClr val="C00000"/>
                </a:solidFill>
                <a:latin typeface="Times New Roman" panose="02020603050405020304" pitchFamily="18" charset="0"/>
                <a:ea typeface="楷体_GB2312" pitchFamily="49" charset="-122"/>
              </a:rPr>
              <a:t>4</a:t>
            </a:r>
            <a:r>
              <a:rPr lang="zh-CN" altLang="en-US" sz="3200" b="1" dirty="0">
                <a:solidFill>
                  <a:srgbClr val="C00000"/>
                </a:solidFill>
                <a:latin typeface="Times New Roman" panose="02020603050405020304" pitchFamily="18" charset="0"/>
                <a:ea typeface="楷体_GB2312" pitchFamily="49" charset="-122"/>
              </a:rPr>
              <a:t>  窗框安装</a:t>
            </a:r>
            <a:endParaRPr lang="zh-CN" altLang="en-US" sz="32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4"/>
          <p:cNvSpPr/>
          <p:nvPr/>
        </p:nvSpPr>
        <p:spPr>
          <a:xfrm>
            <a:off x="2424113" y="1219200"/>
            <a:ext cx="7632700" cy="4730750"/>
          </a:xfrm>
          <a:prstGeom prst="rect">
            <a:avLst/>
          </a:prstGeom>
          <a:noFill/>
          <a:ln w="9525">
            <a:noFill/>
          </a:ln>
        </p:spPr>
        <p:txBody>
          <a:bodyPr/>
          <a:p>
            <a:pPr lvl="0" eaLnBrk="1" hangingPunct="1">
              <a:lnSpc>
                <a:spcPct val="130000"/>
              </a:lnSpc>
              <a:spcBef>
                <a:spcPct val="30000"/>
              </a:spcBef>
              <a:buClr>
                <a:schemeClr val="hlink"/>
              </a:buClr>
              <a:buSzPct val="60000"/>
              <a:buFont typeface="Wingdings" panose="05000000000000000000" pitchFamily="2" charset="2"/>
              <a:buNone/>
            </a:pPr>
            <a:r>
              <a:rPr lang="en-US" altLang="zh-CN" sz="2800" b="1" dirty="0">
                <a:solidFill>
                  <a:schemeClr val="hlink"/>
                </a:solidFill>
                <a:latin typeface="宋体" panose="02010600030101010101" pitchFamily="2" charset="-122"/>
                <a:ea typeface="宋体" panose="02010600030101010101" pitchFamily="2" charset="-122"/>
              </a:rPr>
              <a:t>(2) </a:t>
            </a:r>
            <a:r>
              <a:rPr lang="zh-CN" altLang="en-US" sz="2800" b="1" dirty="0">
                <a:solidFill>
                  <a:schemeClr val="folHlink"/>
                </a:solidFill>
                <a:latin typeface="宋体" panose="02010600030101010101" pitchFamily="2" charset="-122"/>
                <a:ea typeface="宋体" panose="02010600030101010101" pitchFamily="2" charset="-122"/>
              </a:rPr>
              <a:t>塞口：</a:t>
            </a:r>
            <a:r>
              <a:rPr lang="zh-CN" altLang="en-US" sz="2800" b="1" dirty="0">
                <a:latin typeface="宋体" panose="02010600030101010101" pitchFamily="2" charset="-122"/>
                <a:ea typeface="宋体" panose="02010600030101010101" pitchFamily="2" charset="-122"/>
              </a:rPr>
              <a:t>砌墙时将窗洞口预留出来，预留的洞口一般比窗框外包尺寸大30</a:t>
            </a:r>
            <a:r>
              <a:rPr lang="zh-CN" altLang="en-US" sz="2800" b="1" dirty="0">
                <a:latin typeface="Times New Roman" panose="02020603050405020304" pitchFamily="18" charset="0"/>
                <a:ea typeface="宋体" panose="02010600030101010101" pitchFamily="2" charset="-122"/>
              </a:rPr>
              <a:t>~</a:t>
            </a:r>
            <a:r>
              <a:rPr lang="zh-CN" altLang="en-US" sz="2800" b="1" dirty="0">
                <a:latin typeface="宋体" panose="02010600030101010101" pitchFamily="2" charset="-122"/>
                <a:ea typeface="宋体" panose="02010600030101010101" pitchFamily="2" charset="-122"/>
              </a:rPr>
              <a:t>40</a:t>
            </a:r>
            <a:r>
              <a:rPr lang="en-US" altLang="zh-CN" sz="2800" b="1" dirty="0">
                <a:latin typeface="宋体" panose="02010600030101010101" pitchFamily="2" charset="-122"/>
                <a:ea typeface="宋体" panose="02010600030101010101" pitchFamily="2" charset="-122"/>
              </a:rPr>
              <a:t>mm，</a:t>
            </a:r>
            <a:r>
              <a:rPr lang="zh-CN" altLang="en-US" sz="2800" b="1" dirty="0">
                <a:latin typeface="宋体" panose="02010600030101010101" pitchFamily="2" charset="-122"/>
                <a:ea typeface="宋体" panose="02010600030101010101" pitchFamily="2" charset="-122"/>
              </a:rPr>
              <a:t>当整幢建筑的墙体砌筑完工后，再将窗框塞入洞口固定。</a:t>
            </a:r>
            <a:endParaRPr lang="zh-CN" altLang="en-US" sz="2800" b="1" dirty="0">
              <a:latin typeface="宋体" panose="02010600030101010101" pitchFamily="2" charset="-122"/>
              <a:ea typeface="宋体" panose="02010600030101010101" pitchFamily="2" charset="-122"/>
            </a:endParaRPr>
          </a:p>
          <a:p>
            <a:pPr lvl="0" eaLnBrk="1" hangingPunct="1">
              <a:lnSpc>
                <a:spcPct val="130000"/>
              </a:lnSpc>
              <a:spcBef>
                <a:spcPct val="30000"/>
              </a:spcBef>
              <a:buClr>
                <a:schemeClr val="hlink"/>
              </a:buClr>
              <a:buSzPct val="60000"/>
              <a:buFont typeface="Wingdings" panose="05000000000000000000" pitchFamily="2" charset="2"/>
              <a:buNone/>
            </a:pPr>
            <a:r>
              <a:rPr lang="zh-CN" altLang="en-US" sz="2800" b="1" dirty="0">
                <a:solidFill>
                  <a:schemeClr val="hlink"/>
                </a:solidFill>
                <a:latin typeface="宋体" panose="02010600030101010101" pitchFamily="2" charset="-122"/>
                <a:ea typeface="宋体" panose="02010600030101010101" pitchFamily="2" charset="-122"/>
              </a:rPr>
              <a:t>    </a:t>
            </a:r>
            <a:r>
              <a:rPr lang="zh-CN" altLang="en-US" sz="2800" b="1" dirty="0">
                <a:solidFill>
                  <a:schemeClr val="folHlink"/>
                </a:solidFill>
                <a:latin typeface="宋体" panose="02010600030101010101" pitchFamily="2" charset="-122"/>
                <a:ea typeface="宋体" panose="02010600030101010101" pitchFamily="2" charset="-122"/>
              </a:rPr>
              <a:t>特点：</a:t>
            </a:r>
            <a:r>
              <a:rPr lang="zh-CN" altLang="en-US" sz="2800" b="1" dirty="0">
                <a:latin typeface="宋体" panose="02010600030101010101" pitchFamily="2" charset="-122"/>
                <a:ea typeface="宋体" panose="02010600030101010101" pitchFamily="2" charset="-122"/>
              </a:rPr>
              <a:t>不会影响施工进度，但窗框与墙体之间的缝隙较大，应加强固定时的牢固性和对缝隙的密闭处理。 </a:t>
            </a:r>
            <a:endParaRPr lang="zh-CN" altLang="en-US" sz="2800" b="1" dirty="0">
              <a:latin typeface="宋体" panose="02010600030101010101" pitchFamily="2" charset="-122"/>
              <a:ea typeface="宋体" panose="02010600030101010101" pitchFamily="2"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3"/>
          <p:cNvSpPr>
            <a:spLocks noGrp="1"/>
          </p:cNvSpPr>
          <p:nvPr>
            <p:ph idx="1"/>
          </p:nvPr>
        </p:nvSpPr>
        <p:spPr>
          <a:xfrm>
            <a:off x="1738630" y="1268730"/>
            <a:ext cx="9556115" cy="4893310"/>
          </a:xfrm>
        </p:spPr>
        <p:txBody>
          <a:bodyPr vert="horz" wrap="square" lIns="91440" tIns="45720" rIns="91440" bIns="45720" anchor="t"/>
          <a:p>
            <a:pPr algn="just" eaLnBrk="1" hangingPunct="1">
              <a:lnSpc>
                <a:spcPct val="150000"/>
              </a:lnSpc>
            </a:pPr>
            <a:r>
              <a:rPr lang="en-US" altLang="zh-CN" b="1" dirty="0"/>
              <a:t>（2）</a:t>
            </a:r>
            <a:r>
              <a:rPr lang="zh-CN" altLang="en-US" b="1" dirty="0"/>
              <a:t>窗框在墙中的位置：有</a:t>
            </a:r>
            <a:r>
              <a:rPr lang="zh-CN" altLang="en-US" b="1" dirty="0">
                <a:solidFill>
                  <a:srgbClr val="FF0000"/>
                </a:solidFill>
              </a:rPr>
              <a:t>内平</a:t>
            </a:r>
            <a:r>
              <a:rPr lang="zh-CN" altLang="en-US" b="1" dirty="0"/>
              <a:t>(窗框与墙内表面相平)、</a:t>
            </a:r>
            <a:r>
              <a:rPr lang="zh-CN" altLang="en-US" b="1" dirty="0">
                <a:solidFill>
                  <a:srgbClr val="FF0000"/>
                </a:solidFill>
              </a:rPr>
              <a:t>外平</a:t>
            </a:r>
            <a:r>
              <a:rPr lang="zh-CN" altLang="en-US" b="1" dirty="0"/>
              <a:t>、</a:t>
            </a:r>
            <a:r>
              <a:rPr lang="zh-CN" altLang="en-US" b="1" dirty="0">
                <a:solidFill>
                  <a:srgbClr val="FF0000"/>
                </a:solidFill>
              </a:rPr>
              <a:t>居中</a:t>
            </a:r>
            <a:r>
              <a:rPr lang="zh-CN" altLang="en-US" b="1" dirty="0"/>
              <a:t>三种情况。一般采用与墙内平的形式，安装时框应突出砖面20</a:t>
            </a:r>
            <a:r>
              <a:rPr lang="en-US" altLang="zh-CN" b="1" dirty="0"/>
              <a:t>mm，</a:t>
            </a:r>
            <a:r>
              <a:rPr lang="zh-CN" altLang="en-US" b="1" dirty="0"/>
              <a:t>以便墙面粉刷后与抹灰面相平。框与抹灰面交接处，应用贴脸搭盖，以阻止由于抹灰干缩形成缝隙后风渗入室内，同时可增加美观，其形状尺寸与门贴脸板相同。窗台板可用木板，预制水磨石或大理石板，要求较高的窗子可设筒子板和贴脸板。</a:t>
            </a:r>
            <a:endParaRPr lang="zh-CN" altLang="en-US" b="1" dirty="0"/>
          </a:p>
          <a:p>
            <a:pPr eaLnBrk="1" hangingPunct="1"/>
            <a:endParaRPr lang="zh-CN" altLang="en-US" sz="2000" dirty="0"/>
          </a:p>
        </p:txBody>
      </p:sp>
      <p:sp>
        <p:nvSpPr>
          <p:cNvPr id="25603" name="Rectangle 5"/>
          <p:cNvSpPr/>
          <p:nvPr/>
        </p:nvSpPr>
        <p:spPr>
          <a:xfrm>
            <a:off x="5786755" y="267018"/>
            <a:ext cx="3886200" cy="754062"/>
          </a:xfrm>
          <a:prstGeom prst="rect">
            <a:avLst/>
          </a:prstGeom>
          <a:noFill/>
          <a:ln w="9525">
            <a:noFill/>
          </a:ln>
        </p:spPr>
        <p:txBody>
          <a:bodyPr anchor="b"/>
          <a:p>
            <a:pPr lvl="0" eaLnBrk="1" hangingPunct="1"/>
            <a:r>
              <a:rPr lang="zh-CN" altLang="en-US" sz="3200" b="1" dirty="0">
                <a:solidFill>
                  <a:srgbClr val="C00000"/>
                </a:solidFill>
                <a:latin typeface="Times New Roman" panose="02020603050405020304" pitchFamily="18" charset="0"/>
                <a:ea typeface="楷体_GB2312" pitchFamily="49" charset="-122"/>
              </a:rPr>
              <a:t>6.1.2.</a:t>
            </a:r>
            <a:r>
              <a:rPr lang="en-US" altLang="zh-CN" sz="3200" b="1" dirty="0">
                <a:solidFill>
                  <a:srgbClr val="C00000"/>
                </a:solidFill>
                <a:latin typeface="Times New Roman" panose="02020603050405020304" pitchFamily="18" charset="0"/>
                <a:ea typeface="楷体_GB2312" pitchFamily="49" charset="-122"/>
              </a:rPr>
              <a:t>4</a:t>
            </a:r>
            <a:r>
              <a:rPr lang="zh-CN" altLang="en-US" sz="3200" b="1" dirty="0">
                <a:solidFill>
                  <a:srgbClr val="C00000"/>
                </a:solidFill>
                <a:latin typeface="Times New Roman" panose="02020603050405020304" pitchFamily="18" charset="0"/>
                <a:ea typeface="楷体_GB2312" pitchFamily="49" charset="-122"/>
              </a:rPr>
              <a:t>  窗框安装</a:t>
            </a:r>
            <a:endParaRPr lang="zh-CN" altLang="en-US" sz="32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5287010" y="252095"/>
            <a:ext cx="5550535" cy="685800"/>
          </a:xfrm>
        </p:spPr>
        <p:txBody>
          <a:bodyPr vert="horz" wrap="square" lIns="91440" tIns="45720" rIns="91440" bIns="45720" anchor="b"/>
          <a:p>
            <a:pPr eaLnBrk="1" hangingPunct="1"/>
            <a:r>
              <a:rPr lang="zh-CN" altLang="en-US" sz="2800" b="1" dirty="0">
                <a:latin typeface="隶书" pitchFamily="49" charset="-122"/>
                <a:ea typeface="隶书" pitchFamily="49" charset="-122"/>
              </a:rPr>
              <a:t>图</a:t>
            </a:r>
            <a:r>
              <a:rPr lang="en-US" altLang="zh-CN" sz="2800" b="1" dirty="0">
                <a:latin typeface="隶书" pitchFamily="49" charset="-122"/>
                <a:ea typeface="隶书" pitchFamily="49" charset="-122"/>
              </a:rPr>
              <a:t>3  </a:t>
            </a:r>
            <a:r>
              <a:rPr lang="zh-CN" altLang="en-US" sz="2800" b="1" dirty="0">
                <a:latin typeface="隶书" pitchFamily="49" charset="-122"/>
                <a:ea typeface="隶书" pitchFamily="49" charset="-122"/>
              </a:rPr>
              <a:t>窗框在墙中的位置</a:t>
            </a:r>
            <a:endParaRPr lang="zh-CN" altLang="en-US" sz="2800" dirty="0"/>
          </a:p>
        </p:txBody>
      </p:sp>
      <p:pic>
        <p:nvPicPr>
          <p:cNvPr id="26627" name="Picture 4" descr="3"/>
          <p:cNvPicPr>
            <a:picLocks noChangeAspect="1"/>
          </p:cNvPicPr>
          <p:nvPr/>
        </p:nvPicPr>
        <p:blipFill>
          <a:blip r:embed="rId1"/>
          <a:stretch>
            <a:fillRect/>
          </a:stretch>
        </p:blipFill>
        <p:spPr>
          <a:xfrm>
            <a:off x="1699260" y="1148715"/>
            <a:ext cx="8604250" cy="5332095"/>
          </a:xfrm>
          <a:prstGeom prst="rect">
            <a:avLst/>
          </a:prstGeom>
          <a:noFill/>
          <a:ln w="9525">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3"/>
          <p:cNvSpPr>
            <a:spLocks noGrp="1"/>
          </p:cNvSpPr>
          <p:nvPr>
            <p:ph idx="1"/>
          </p:nvPr>
        </p:nvSpPr>
        <p:spPr>
          <a:xfrm>
            <a:off x="1198880" y="1268730"/>
            <a:ext cx="9898380" cy="1731645"/>
          </a:xfrm>
        </p:spPr>
        <p:txBody>
          <a:bodyPr vert="horz" wrap="square" lIns="91440" tIns="45720" rIns="91440" bIns="45720" anchor="t"/>
          <a:p>
            <a:pPr algn="just" eaLnBrk="1" hangingPunct="1">
              <a:lnSpc>
                <a:spcPct val="100000"/>
              </a:lnSpc>
            </a:pPr>
            <a:r>
              <a:rPr lang="zh-CN" altLang="en-US" sz="2400" b="1" dirty="0"/>
              <a:t>（2）窗框与窗扇的防水措施：在内开窗的下口和外开窗的中横框处，都是防水的薄弱环节，仅设裁口条还不能防水，一般需做披水条和滴水槽，以防雨水内渗；在近窗台处做积水槽和泄水孔，以利于渗入之雨水排出窗外。</a:t>
            </a:r>
            <a:endParaRPr lang="zh-CN" altLang="en-US" sz="2400" b="1" dirty="0"/>
          </a:p>
          <a:p>
            <a:pPr eaLnBrk="1" hangingPunct="1"/>
            <a:endParaRPr lang="zh-CN" altLang="en-US" sz="2000" dirty="0"/>
          </a:p>
        </p:txBody>
      </p:sp>
      <p:sp>
        <p:nvSpPr>
          <p:cNvPr id="27651" name="Rectangle 5"/>
          <p:cNvSpPr/>
          <p:nvPr/>
        </p:nvSpPr>
        <p:spPr>
          <a:xfrm>
            <a:off x="5720715" y="279718"/>
            <a:ext cx="3886200" cy="754062"/>
          </a:xfrm>
          <a:prstGeom prst="rect">
            <a:avLst/>
          </a:prstGeom>
          <a:noFill/>
          <a:ln w="9525">
            <a:noFill/>
          </a:ln>
        </p:spPr>
        <p:txBody>
          <a:bodyPr anchor="b"/>
          <a:p>
            <a:pPr lvl="0" eaLnBrk="1" hangingPunct="1"/>
            <a:r>
              <a:rPr lang="zh-CN" altLang="en-US" sz="3200" b="1" dirty="0">
                <a:solidFill>
                  <a:srgbClr val="C00000"/>
                </a:solidFill>
                <a:latin typeface="Times New Roman" panose="02020603050405020304" pitchFamily="18" charset="0"/>
                <a:ea typeface="楷体_GB2312" pitchFamily="49" charset="-122"/>
              </a:rPr>
              <a:t>6.1.2.</a:t>
            </a:r>
            <a:r>
              <a:rPr lang="en-US" altLang="zh-CN" sz="3200" b="1" dirty="0">
                <a:solidFill>
                  <a:srgbClr val="C00000"/>
                </a:solidFill>
                <a:latin typeface="Times New Roman" panose="02020603050405020304" pitchFamily="18" charset="0"/>
                <a:ea typeface="楷体_GB2312" pitchFamily="49" charset="-122"/>
              </a:rPr>
              <a:t>4</a:t>
            </a:r>
            <a:r>
              <a:rPr lang="zh-CN" altLang="en-US" sz="3200" b="1" dirty="0">
                <a:solidFill>
                  <a:srgbClr val="C00000"/>
                </a:solidFill>
                <a:latin typeface="Times New Roman" panose="02020603050405020304" pitchFamily="18" charset="0"/>
                <a:ea typeface="楷体_GB2312" pitchFamily="49" charset="-122"/>
              </a:rPr>
              <a:t>  窗框安装</a:t>
            </a:r>
            <a:endParaRPr lang="zh-CN" altLang="en-US" sz="3200" b="1" dirty="0">
              <a:solidFill>
                <a:srgbClr val="C00000"/>
              </a:solidFill>
              <a:latin typeface="Times New Roman" panose="02020603050405020304" pitchFamily="18" charset="0"/>
              <a:ea typeface="楷体_GB2312" pitchFamily="49" charset="-122"/>
            </a:endParaRPr>
          </a:p>
        </p:txBody>
      </p:sp>
      <p:sp>
        <p:nvSpPr>
          <p:cNvPr id="27652" name="Rectangle 2"/>
          <p:cNvSpPr>
            <a:spLocks noGrp="1"/>
          </p:cNvSpPr>
          <p:nvPr>
            <p:ph type="title"/>
          </p:nvPr>
        </p:nvSpPr>
        <p:spPr>
          <a:xfrm>
            <a:off x="2011680" y="6225540"/>
            <a:ext cx="7772400" cy="685800"/>
          </a:xfrm>
        </p:spPr>
        <p:txBody>
          <a:bodyPr vert="horz" wrap="square" lIns="91440" tIns="45720" rIns="91440" bIns="45720" anchor="b"/>
          <a:p>
            <a:pPr eaLnBrk="1" hangingPunct="1"/>
            <a:r>
              <a:rPr lang="zh-CN" altLang="en-US" sz="2800" b="1" dirty="0">
                <a:latin typeface="隶书" pitchFamily="49" charset="-122"/>
                <a:ea typeface="隶书" pitchFamily="49" charset="-122"/>
              </a:rPr>
              <a:t>图</a:t>
            </a:r>
            <a:r>
              <a:rPr lang="en-US" altLang="zh-CN" sz="2800" b="1" dirty="0">
                <a:latin typeface="隶书" pitchFamily="49" charset="-122"/>
                <a:ea typeface="隶书" pitchFamily="49" charset="-122"/>
              </a:rPr>
              <a:t>4  </a:t>
            </a:r>
            <a:r>
              <a:rPr lang="zh-CN" altLang="en-US" sz="2800" b="1" dirty="0">
                <a:latin typeface="隶书" pitchFamily="49" charset="-122"/>
                <a:ea typeface="隶书" pitchFamily="49" charset="-122"/>
              </a:rPr>
              <a:t>窗框在墙中的位置及防水处理</a:t>
            </a:r>
            <a:r>
              <a:rPr lang="zh-CN" altLang="en-US" sz="2800" dirty="0"/>
              <a:t> </a:t>
            </a:r>
            <a:endParaRPr lang="zh-CN" altLang="en-US" sz="2800" dirty="0"/>
          </a:p>
        </p:txBody>
      </p:sp>
      <p:pic>
        <p:nvPicPr>
          <p:cNvPr id="27653" name="Picture 4"/>
          <p:cNvPicPr>
            <a:picLocks noChangeAspect="1"/>
          </p:cNvPicPr>
          <p:nvPr/>
        </p:nvPicPr>
        <p:blipFill>
          <a:blip r:embed="rId1">
            <a:lum contrast="30000"/>
          </a:blip>
          <a:stretch>
            <a:fillRect/>
          </a:stretch>
        </p:blipFill>
        <p:spPr>
          <a:xfrm>
            <a:off x="1028065" y="2795270"/>
            <a:ext cx="9410065" cy="3429635"/>
          </a:xfrm>
          <a:prstGeom prst="rect">
            <a:avLst/>
          </a:prstGeom>
          <a:noFill/>
          <a:ln w="9525">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a:spLocks noGrp="1"/>
          </p:cNvSpPr>
          <p:nvPr>
            <p:ph idx="1"/>
          </p:nvPr>
        </p:nvSpPr>
        <p:spPr>
          <a:xfrm>
            <a:off x="1339850" y="1214755"/>
            <a:ext cx="9509125" cy="798195"/>
          </a:xfrm>
        </p:spPr>
        <p:txBody>
          <a:bodyPr vert="horz" wrap="square" lIns="91440" tIns="45720" rIns="91440" bIns="45720" anchor="t"/>
          <a:p>
            <a:pPr eaLnBrk="1" hangingPunct="1">
              <a:lnSpc>
                <a:spcPct val="100000"/>
              </a:lnSpc>
            </a:pPr>
            <a:r>
              <a:rPr lang="zh-CN" altLang="en-US" sz="2400" b="1" dirty="0">
                <a:latin typeface="宋体" panose="02010600030101010101" pitchFamily="2" charset="-122"/>
              </a:rPr>
              <a:t>常见的木窗扇有玻璃扇和纱窗扇。窗扇由上下冒头和边梃榫接而成，有的还用窗芯</a:t>
            </a:r>
            <a:r>
              <a:rPr lang="zh-CN" altLang="en-US" sz="2400" b="1" dirty="0"/>
              <a:t>(</a:t>
            </a:r>
            <a:r>
              <a:rPr lang="zh-CN" altLang="en-US" sz="2400" b="1" dirty="0">
                <a:latin typeface="宋体" panose="02010600030101010101" pitchFamily="2" charset="-122"/>
              </a:rPr>
              <a:t>也叫窗棂</a:t>
            </a:r>
            <a:r>
              <a:rPr lang="zh-CN" altLang="en-US" sz="2400" b="1" dirty="0"/>
              <a:t>)</a:t>
            </a:r>
            <a:r>
              <a:rPr lang="zh-CN" altLang="en-US" sz="2400" b="1" dirty="0">
                <a:latin typeface="宋体" panose="02010600030101010101" pitchFamily="2" charset="-122"/>
              </a:rPr>
              <a:t>分格</a:t>
            </a:r>
            <a:r>
              <a:rPr lang="zh-CN" altLang="en-US" sz="2400" b="1" dirty="0"/>
              <a:t>(</a:t>
            </a:r>
            <a:r>
              <a:rPr lang="zh-CN" altLang="en-US" sz="2400" b="1" dirty="0">
                <a:latin typeface="宋体" panose="02010600030101010101" pitchFamily="2" charset="-122"/>
              </a:rPr>
              <a:t>图</a:t>
            </a:r>
            <a:r>
              <a:rPr lang="en-US" altLang="zh-CN" sz="2400" b="1" dirty="0"/>
              <a:t>8-5)</a:t>
            </a:r>
            <a:r>
              <a:rPr lang="zh-CN" altLang="en-US" sz="2400" b="1" dirty="0">
                <a:latin typeface="宋体" panose="02010600030101010101" pitchFamily="2" charset="-122"/>
              </a:rPr>
              <a:t>。</a:t>
            </a:r>
            <a:r>
              <a:rPr lang="zh-CN" altLang="en-US" sz="2400" b="1" dirty="0"/>
              <a:t> </a:t>
            </a:r>
            <a:endParaRPr lang="zh-CN" altLang="en-US" sz="2400" b="1" dirty="0"/>
          </a:p>
          <a:p>
            <a:pPr eaLnBrk="1" hangingPunct="1">
              <a:buNone/>
            </a:pPr>
            <a:endParaRPr lang="zh-CN" altLang="en-US" dirty="0"/>
          </a:p>
        </p:txBody>
      </p:sp>
      <p:pic>
        <p:nvPicPr>
          <p:cNvPr id="28675" name="Picture 4"/>
          <p:cNvPicPr>
            <a:picLocks noChangeAspect="1"/>
          </p:cNvPicPr>
          <p:nvPr/>
        </p:nvPicPr>
        <p:blipFill>
          <a:blip r:embed="rId1">
            <a:lum contrast="36000"/>
          </a:blip>
          <a:stretch>
            <a:fillRect/>
          </a:stretch>
        </p:blipFill>
        <p:spPr>
          <a:xfrm>
            <a:off x="1339850" y="2286000"/>
            <a:ext cx="9189720" cy="4267200"/>
          </a:xfrm>
          <a:prstGeom prst="rect">
            <a:avLst/>
          </a:prstGeom>
          <a:noFill/>
          <a:ln w="9525">
            <a:noFill/>
          </a:ln>
        </p:spPr>
      </p:pic>
      <p:sp>
        <p:nvSpPr>
          <p:cNvPr id="28676" name="Rectangle 5"/>
          <p:cNvSpPr/>
          <p:nvPr/>
        </p:nvSpPr>
        <p:spPr>
          <a:xfrm>
            <a:off x="5180965" y="187643"/>
            <a:ext cx="3886200" cy="754062"/>
          </a:xfrm>
          <a:prstGeom prst="rect">
            <a:avLst/>
          </a:prstGeom>
          <a:noFill/>
          <a:ln w="9525">
            <a:noFill/>
          </a:ln>
        </p:spPr>
        <p:txBody>
          <a:bodyPr anchor="b"/>
          <a:p>
            <a:pPr lvl="0" eaLnBrk="1" hangingPunct="1"/>
            <a:r>
              <a:rPr lang="zh-CN" altLang="en-US" sz="3200" b="1" dirty="0">
                <a:solidFill>
                  <a:srgbClr val="C00000"/>
                </a:solidFill>
                <a:latin typeface="Times New Roman" panose="02020603050405020304" pitchFamily="18" charset="0"/>
                <a:ea typeface="楷体_GB2312" pitchFamily="49" charset="-122"/>
              </a:rPr>
              <a:t>6.1.2.</a:t>
            </a:r>
            <a:r>
              <a:rPr lang="en-US" altLang="zh-CN" sz="3200" b="1" dirty="0">
                <a:solidFill>
                  <a:srgbClr val="C00000"/>
                </a:solidFill>
                <a:latin typeface="Times New Roman" panose="02020603050405020304" pitchFamily="18" charset="0"/>
                <a:ea typeface="楷体_GB2312" pitchFamily="49" charset="-122"/>
              </a:rPr>
              <a:t>5</a:t>
            </a:r>
            <a:r>
              <a:rPr lang="zh-CN" altLang="en-US" sz="3200" b="1" dirty="0">
                <a:solidFill>
                  <a:srgbClr val="C00000"/>
                </a:solidFill>
                <a:latin typeface="Times New Roman" panose="02020603050405020304" pitchFamily="18" charset="0"/>
                <a:ea typeface="楷体_GB2312" pitchFamily="49" charset="-122"/>
              </a:rPr>
              <a:t>  窗扇</a:t>
            </a:r>
            <a:endParaRPr lang="zh-CN" altLang="en-US" sz="32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3"/>
          <p:cNvSpPr>
            <a:spLocks noGrp="1"/>
          </p:cNvSpPr>
          <p:nvPr>
            <p:ph idx="1"/>
          </p:nvPr>
        </p:nvSpPr>
        <p:spPr>
          <a:xfrm>
            <a:off x="2024063" y="1268413"/>
            <a:ext cx="8099425" cy="3240087"/>
          </a:xfrm>
        </p:spPr>
        <p:txBody>
          <a:bodyPr vert="horz" wrap="square" lIns="91440" tIns="45720" rIns="91440" bIns="45720" anchor="t"/>
          <a:p>
            <a:pPr algn="just" eaLnBrk="1" hangingPunct="1">
              <a:lnSpc>
                <a:spcPct val="150000"/>
              </a:lnSpc>
            </a:pPr>
            <a:r>
              <a:rPr lang="zh-CN" altLang="en-US" b="1" dirty="0"/>
              <a:t>窗扇一般厚度取35~42</a:t>
            </a:r>
            <a:r>
              <a:rPr lang="en-US" altLang="zh-CN" b="1" dirty="0"/>
              <a:t>mm，</a:t>
            </a:r>
            <a:r>
              <a:rPr lang="zh-CN" altLang="en-US" b="1" dirty="0"/>
              <a:t>以采用40</a:t>
            </a:r>
            <a:r>
              <a:rPr lang="en-US" altLang="zh-CN" b="1" dirty="0"/>
              <a:t>mm</a:t>
            </a:r>
            <a:r>
              <a:rPr lang="zh-CN" altLang="en-US" b="1" dirty="0"/>
              <a:t>者较多。纱窗扇的框料厚度可小些，一般为30</a:t>
            </a:r>
            <a:r>
              <a:rPr lang="en-US" altLang="zh-CN" b="1" dirty="0"/>
              <a:t>mm</a:t>
            </a:r>
            <a:r>
              <a:rPr lang="zh-CN" altLang="en-US" b="1" dirty="0"/>
              <a:t>左右。上冒头与边框的宽度取50~60</a:t>
            </a:r>
            <a:r>
              <a:rPr lang="en-US" altLang="zh-CN" b="1" dirty="0"/>
              <a:t>mm，</a:t>
            </a:r>
            <a:r>
              <a:rPr lang="zh-CN" altLang="en-US" b="1" dirty="0"/>
              <a:t>下冒头视需要可适当加宽</a:t>
            </a:r>
            <a:r>
              <a:rPr lang="en-US" altLang="zh-CN" b="1" dirty="0"/>
              <a:t>l0~30mm。</a:t>
            </a:r>
            <a:r>
              <a:rPr lang="zh-CN" altLang="en-US" b="1" dirty="0"/>
              <a:t>窗芯的宽度以27～35</a:t>
            </a:r>
            <a:r>
              <a:rPr lang="en-US" altLang="zh-CN" b="1" dirty="0"/>
              <a:t>mm</a:t>
            </a:r>
            <a:r>
              <a:rPr lang="zh-CN" altLang="en-US" b="1" dirty="0"/>
              <a:t>较多。窗扇的上下冒头、边梃和窗芯均设有裁口，以便安装玻璃或窗纱。</a:t>
            </a:r>
            <a:endParaRPr lang="zh-CN" altLang="en-US" b="1" dirty="0"/>
          </a:p>
          <a:p>
            <a:pPr eaLnBrk="1" hangingPunct="1"/>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3"/>
          <p:cNvSpPr>
            <a:spLocks noGrp="1"/>
          </p:cNvSpPr>
          <p:nvPr>
            <p:ph idx="1"/>
          </p:nvPr>
        </p:nvSpPr>
        <p:spPr>
          <a:xfrm>
            <a:off x="1738313" y="1571625"/>
            <a:ext cx="8715375" cy="3517900"/>
          </a:xfrm>
        </p:spPr>
        <p:txBody>
          <a:bodyPr vert="horz" wrap="square" lIns="91440" tIns="45720" rIns="91440" bIns="45720" anchor="t"/>
          <a:p>
            <a:pPr algn="just" eaLnBrk="1" hangingPunct="1">
              <a:lnSpc>
                <a:spcPct val="100000"/>
              </a:lnSpc>
            </a:pPr>
            <a:r>
              <a:rPr lang="zh-CN" altLang="en-US" sz="2400" b="1" dirty="0"/>
              <a:t>选择玻璃应兼顾窗的使用及美观要求。普通平板玻璃因其制作简单、价格便宜且透光能力强，民用建筑中应用最为广泛。如为了保温、隔声需要，可选用双层中空玻璃；需遮挡或模糊视线的，可选用磨砂玻璃或压花玻璃；为了安全可选用夹丝玻璃、钢化玻璃或有机玻璃；为了防晒可采用有色、吸热和涂层、变色等种类的玻璃。</a:t>
            </a:r>
            <a:endParaRPr lang="zh-CN" altLang="en-US" sz="2400" b="1" dirty="0"/>
          </a:p>
          <a:p>
            <a:pPr algn="just" eaLnBrk="1" hangingPunct="1">
              <a:lnSpc>
                <a:spcPct val="100000"/>
              </a:lnSpc>
            </a:pPr>
            <a:r>
              <a:rPr lang="zh-CN" altLang="en-US" sz="2400" b="1" dirty="0"/>
              <a:t>玻璃厚度的选用，与窗扇分格的大小有关。单块面积小的，可选用薄的玻璃，一般2</a:t>
            </a:r>
            <a:r>
              <a:rPr lang="en-US" altLang="zh-CN" sz="2400" b="1" dirty="0"/>
              <a:t>mm</a:t>
            </a:r>
            <a:r>
              <a:rPr lang="zh-CN" altLang="en-US" sz="2400" b="1" dirty="0"/>
              <a:t>或3</a:t>
            </a:r>
            <a:r>
              <a:rPr lang="en-US" altLang="zh-CN" sz="2400" b="1" dirty="0"/>
              <a:t>mm</a:t>
            </a:r>
            <a:r>
              <a:rPr lang="zh-CN" altLang="en-US" sz="2400" b="1" dirty="0"/>
              <a:t>厚，单块面积较大时，可选用5</a:t>
            </a:r>
            <a:r>
              <a:rPr lang="en-US" altLang="zh-CN" sz="2400" b="1" dirty="0"/>
              <a:t>rmm</a:t>
            </a:r>
            <a:r>
              <a:rPr lang="zh-CN" altLang="en-US" sz="2400" b="1" dirty="0"/>
              <a:t>或6</a:t>
            </a:r>
            <a:r>
              <a:rPr lang="en-US" altLang="zh-CN" sz="2400" b="1" dirty="0"/>
              <a:t>mm</a:t>
            </a:r>
            <a:r>
              <a:rPr lang="zh-CN" altLang="en-US" sz="2400" b="1" dirty="0"/>
              <a:t>厚的玻璃。</a:t>
            </a:r>
            <a:endParaRPr lang="zh-CN" altLang="en-US" sz="2400" b="1" dirty="0"/>
          </a:p>
          <a:p>
            <a:pPr eaLnBrk="1" hangingPunct="1"/>
            <a:endParaRPr lang="zh-CN" altLang="en-US" sz="2000" dirty="0"/>
          </a:p>
        </p:txBody>
      </p:sp>
      <p:sp>
        <p:nvSpPr>
          <p:cNvPr id="30723" name="Rectangle 5"/>
          <p:cNvSpPr/>
          <p:nvPr/>
        </p:nvSpPr>
        <p:spPr>
          <a:xfrm>
            <a:off x="5891530" y="200978"/>
            <a:ext cx="3886200" cy="754062"/>
          </a:xfrm>
          <a:prstGeom prst="rect">
            <a:avLst/>
          </a:prstGeom>
          <a:noFill/>
          <a:ln w="9525">
            <a:noFill/>
          </a:ln>
        </p:spPr>
        <p:txBody>
          <a:bodyPr anchor="b"/>
          <a:p>
            <a:pPr lvl="0" eaLnBrk="1" hangingPunct="1"/>
            <a:r>
              <a:rPr lang="zh-CN" altLang="en-US" sz="3200" b="1" dirty="0">
                <a:solidFill>
                  <a:srgbClr val="C00000"/>
                </a:solidFill>
                <a:latin typeface="Times New Roman" panose="02020603050405020304" pitchFamily="18" charset="0"/>
                <a:ea typeface="楷体_GB2312" pitchFamily="49" charset="-122"/>
                <a:cs typeface="+mn-ea"/>
              </a:rPr>
              <a:t>6.1.2.6  玻璃的选择</a:t>
            </a:r>
            <a:endParaRPr lang="zh-CN" altLang="en-US" sz="3200" b="1" dirty="0">
              <a:solidFill>
                <a:srgbClr val="C00000"/>
              </a:solidFill>
              <a:latin typeface="Times New Roman" panose="02020603050405020304" pitchFamily="18" charset="0"/>
              <a:ea typeface="楷体_GB2312" pitchFamily="49" charset="-122"/>
              <a:cs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4"/>
          <p:cNvSpPr/>
          <p:nvPr/>
        </p:nvSpPr>
        <p:spPr>
          <a:xfrm>
            <a:off x="4769803" y="333693"/>
            <a:ext cx="6119812" cy="754062"/>
          </a:xfrm>
          <a:prstGeom prst="rect">
            <a:avLst/>
          </a:prstGeom>
          <a:noFill/>
          <a:ln w="9525">
            <a:noFill/>
          </a:ln>
        </p:spPr>
        <p:txBody>
          <a:bodyPr anchor="b"/>
          <a:p>
            <a:pPr lvl="0" algn="ctr" eaLnBrk="1" hangingPunct="1"/>
            <a:r>
              <a:rPr lang="zh-CN" altLang="en-US" sz="4000" b="1" dirty="0">
                <a:solidFill>
                  <a:srgbClr val="C00000"/>
                </a:solidFill>
                <a:latin typeface="楷体" panose="02010609060101010101" charset="-122"/>
                <a:ea typeface="楷体" panose="02010609060101010101" charset="-122"/>
              </a:rPr>
              <a:t>本 章 内 容</a:t>
            </a:r>
            <a:endParaRPr lang="zh-CN" altLang="en-US" sz="4000" b="1" dirty="0">
              <a:solidFill>
                <a:srgbClr val="C00000"/>
              </a:solidFill>
              <a:latin typeface="楷体" panose="02010609060101010101" charset="-122"/>
              <a:ea typeface="楷体" panose="02010609060101010101" charset="-122"/>
            </a:endParaRPr>
          </a:p>
        </p:txBody>
      </p:sp>
      <p:sp>
        <p:nvSpPr>
          <p:cNvPr id="4099" name="Rectangle 5"/>
          <p:cNvSpPr/>
          <p:nvPr/>
        </p:nvSpPr>
        <p:spPr>
          <a:xfrm>
            <a:off x="3503613" y="1844675"/>
            <a:ext cx="4322762" cy="3024188"/>
          </a:xfrm>
          <a:prstGeom prst="rect">
            <a:avLst/>
          </a:prstGeom>
          <a:noFill/>
          <a:ln w="9525">
            <a:noFill/>
          </a:ln>
        </p:spPr>
        <p:txBody>
          <a:bodyPr/>
          <a:p>
            <a:pPr marL="624205" lvl="0" indent="-624205" eaLnBrk="1" hangingPunct="1">
              <a:lnSpc>
                <a:spcPct val="165000"/>
              </a:lnSpc>
              <a:spcBef>
                <a:spcPct val="40000"/>
              </a:spcBef>
              <a:buClr>
                <a:schemeClr val="hlink"/>
              </a:buClr>
              <a:buSzPct val="60000"/>
              <a:buFont typeface="Wingdings" panose="05000000000000000000" pitchFamily="2" charset="2"/>
              <a:buNone/>
            </a:pPr>
            <a:r>
              <a:rPr lang="en-US" altLang="zh-CN" sz="3200" b="1" dirty="0">
                <a:solidFill>
                  <a:srgbClr val="C00000"/>
                </a:solidFill>
                <a:latin typeface="楷体" panose="02010609060101010101" charset="-122"/>
                <a:ea typeface="楷体" panose="02010609060101010101" charset="-122"/>
              </a:rPr>
              <a:t>6.1 </a:t>
            </a:r>
            <a:r>
              <a:rPr lang="zh-CN" altLang="en-US" sz="3200" b="1" dirty="0">
                <a:solidFill>
                  <a:srgbClr val="002060"/>
                </a:solidFill>
                <a:latin typeface="楷体" panose="02010609060101010101" charset="-122"/>
                <a:ea typeface="楷体" panose="02010609060101010101" charset="-122"/>
              </a:rPr>
              <a:t>窗的分类与构造  </a:t>
            </a:r>
            <a:endParaRPr lang="zh-CN" altLang="en-US" sz="3200" b="1" dirty="0">
              <a:solidFill>
                <a:srgbClr val="002060"/>
              </a:solidFill>
              <a:latin typeface="楷体" panose="02010609060101010101" charset="-122"/>
              <a:ea typeface="楷体" panose="02010609060101010101" charset="-122"/>
            </a:endParaRPr>
          </a:p>
          <a:p>
            <a:pPr marL="624205" lvl="0" indent="-624205" eaLnBrk="1" hangingPunct="1">
              <a:lnSpc>
                <a:spcPct val="165000"/>
              </a:lnSpc>
              <a:spcBef>
                <a:spcPct val="40000"/>
              </a:spcBef>
              <a:buClr>
                <a:schemeClr val="hlink"/>
              </a:buClr>
              <a:buSzPct val="60000"/>
              <a:buFont typeface="Wingdings" panose="05000000000000000000" pitchFamily="2" charset="2"/>
              <a:buNone/>
            </a:pPr>
            <a:r>
              <a:rPr lang="en-US" altLang="zh-CN" sz="3200" b="1" dirty="0">
                <a:solidFill>
                  <a:srgbClr val="C00000"/>
                </a:solidFill>
                <a:latin typeface="楷体" panose="02010609060101010101" charset="-122"/>
                <a:ea typeface="楷体" panose="02010609060101010101" charset="-122"/>
                <a:cs typeface="+mn-ea"/>
              </a:rPr>
              <a:t>6.2</a:t>
            </a:r>
            <a:r>
              <a:rPr lang="en-US" altLang="zh-CN" sz="3200" b="1" dirty="0">
                <a:solidFill>
                  <a:srgbClr val="002060"/>
                </a:solidFill>
                <a:latin typeface="楷体" panose="02010609060101010101" charset="-122"/>
                <a:ea typeface="楷体" panose="02010609060101010101" charset="-122"/>
              </a:rPr>
              <a:t> </a:t>
            </a:r>
            <a:r>
              <a:rPr lang="zh-CN" altLang="en-US" sz="3200" b="1" dirty="0">
                <a:solidFill>
                  <a:srgbClr val="002060"/>
                </a:solidFill>
                <a:latin typeface="楷体" panose="02010609060101010101" charset="-122"/>
                <a:ea typeface="楷体" panose="02010609060101010101" charset="-122"/>
              </a:rPr>
              <a:t>门的分类与构造 </a:t>
            </a:r>
            <a:endParaRPr lang="zh-CN" altLang="en-US" sz="3200" b="1" dirty="0">
              <a:solidFill>
                <a:srgbClr val="002060"/>
              </a:solidFill>
              <a:latin typeface="楷体" panose="02010609060101010101" charset="-122"/>
              <a:ea typeface="楷体" panose="02010609060101010101" charset="-122"/>
            </a:endParaRPr>
          </a:p>
          <a:p>
            <a:pPr marL="624205" lvl="0" indent="-624205" eaLnBrk="1" hangingPunct="1">
              <a:lnSpc>
                <a:spcPct val="165000"/>
              </a:lnSpc>
              <a:spcBef>
                <a:spcPct val="40000"/>
              </a:spcBef>
              <a:buClr>
                <a:schemeClr val="hlink"/>
              </a:buClr>
              <a:buSzPct val="60000"/>
              <a:buFont typeface="Wingdings" panose="05000000000000000000" pitchFamily="2" charset="2"/>
              <a:buNone/>
            </a:pPr>
            <a:r>
              <a:rPr lang="en-US" altLang="zh-CN" sz="3200" b="1" dirty="0">
                <a:solidFill>
                  <a:srgbClr val="C00000"/>
                </a:solidFill>
                <a:latin typeface="楷体" panose="02010609060101010101" charset="-122"/>
                <a:ea typeface="楷体" panose="02010609060101010101" charset="-122"/>
                <a:cs typeface="+mn-ea"/>
              </a:rPr>
              <a:t>6.3</a:t>
            </a:r>
            <a:r>
              <a:rPr lang="en-US" altLang="zh-CN" sz="3200" b="1" dirty="0">
                <a:solidFill>
                  <a:srgbClr val="002060"/>
                </a:solidFill>
                <a:latin typeface="楷体" panose="02010609060101010101" charset="-122"/>
                <a:ea typeface="楷体" panose="02010609060101010101" charset="-122"/>
              </a:rPr>
              <a:t> </a:t>
            </a:r>
            <a:r>
              <a:rPr lang="zh-CN" altLang="en-US" sz="3200" b="1" dirty="0">
                <a:solidFill>
                  <a:srgbClr val="002060"/>
                </a:solidFill>
                <a:latin typeface="楷体" panose="02010609060101010101" charset="-122"/>
                <a:ea typeface="楷体" panose="02010609060101010101" charset="-122"/>
              </a:rPr>
              <a:t>遮阳与节能</a:t>
            </a:r>
            <a:endParaRPr lang="zh-CN" altLang="en-US" sz="3200" b="1" dirty="0">
              <a:solidFill>
                <a:srgbClr val="002060"/>
              </a:solidFill>
              <a:latin typeface="楷体" panose="02010609060101010101" charset="-122"/>
              <a:ea typeface="楷体" panose="02010609060101010101"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3"/>
          <p:cNvSpPr>
            <a:spLocks noGrp="1"/>
          </p:cNvSpPr>
          <p:nvPr>
            <p:ph idx="1"/>
          </p:nvPr>
        </p:nvSpPr>
        <p:spPr>
          <a:xfrm>
            <a:off x="1614170" y="1821180"/>
            <a:ext cx="8444230" cy="4495800"/>
          </a:xfrm>
        </p:spPr>
        <p:txBody>
          <a:bodyPr vert="horz" wrap="square" lIns="91440" tIns="45720" rIns="91440" bIns="45720" anchor="t"/>
          <a:p>
            <a:pPr marL="0" indent="0" eaLnBrk="1" hangingPunct="1">
              <a:lnSpc>
                <a:spcPct val="120000"/>
              </a:lnSpc>
              <a:buNone/>
            </a:pPr>
            <a:r>
              <a:rPr lang="zh-CN" altLang="en-US" dirty="0">
                <a:latin typeface="宋体" panose="02010600030101010101" pitchFamily="2" charset="-122"/>
              </a:rPr>
              <a:t>    铝合金窗多采用</a:t>
            </a:r>
            <a:r>
              <a:rPr lang="zh-CN" altLang="en-US" dirty="0">
                <a:solidFill>
                  <a:schemeClr val="folHlink"/>
                </a:solidFill>
                <a:latin typeface="宋体" panose="02010600030101010101" pitchFamily="2" charset="-122"/>
              </a:rPr>
              <a:t>水平推拉式</a:t>
            </a:r>
            <a:r>
              <a:rPr lang="zh-CN" altLang="en-US" dirty="0">
                <a:latin typeface="宋体" panose="02010600030101010101" pitchFamily="2" charset="-122"/>
              </a:rPr>
              <a:t>的开启方式，窗扇在窗框的轨道上滑动开启。窗扇与窗框之间用尼龙密封条进行密封，以避免金属材料之间相互摩擦。玻璃卡在铝合金窗框料的凹槽内，并用橡胶压条固定</a:t>
            </a:r>
            <a:r>
              <a:rPr lang="zh-CN" altLang="en-US" u="sng" dirty="0">
                <a:solidFill>
                  <a:schemeClr val="hlink"/>
                </a:solidFill>
                <a:latin typeface="宋体" panose="02010600030101010101" pitchFamily="2" charset="-122"/>
                <a:hlinkClick r:id="rId1" action="ppaction://hlinksldjump"/>
              </a:rPr>
              <a:t>(图6.4)</a:t>
            </a:r>
            <a:r>
              <a:rPr lang="zh-CN" altLang="en-US" dirty="0">
                <a:latin typeface="宋体" panose="02010600030101010101" pitchFamily="2" charset="-122"/>
              </a:rPr>
              <a:t>。 </a:t>
            </a:r>
            <a:endParaRPr lang="zh-CN" altLang="en-US" dirty="0">
              <a:latin typeface="宋体" panose="02010600030101010101" pitchFamily="2" charset="-122"/>
            </a:endParaRPr>
          </a:p>
          <a:p>
            <a:pPr marL="0" indent="0" eaLnBrk="1" hangingPunct="1">
              <a:lnSpc>
                <a:spcPct val="120000"/>
              </a:lnSpc>
              <a:buNone/>
            </a:pPr>
            <a:r>
              <a:rPr lang="zh-CN" altLang="en-US" dirty="0">
                <a:latin typeface="宋体" panose="02010600030101010101" pitchFamily="2" charset="-122"/>
              </a:rPr>
              <a:t>    铝合金窗一般</a:t>
            </a:r>
            <a:r>
              <a:rPr lang="zh-CN" altLang="en-US" dirty="0">
                <a:solidFill>
                  <a:schemeClr val="folHlink"/>
                </a:solidFill>
                <a:latin typeface="宋体" panose="02010600030101010101" pitchFamily="2" charset="-122"/>
              </a:rPr>
              <a:t>采用塞口的方法安装</a:t>
            </a:r>
            <a:r>
              <a:rPr lang="zh-CN" altLang="en-US" dirty="0">
                <a:latin typeface="宋体" panose="02010600030101010101" pitchFamily="2" charset="-122"/>
              </a:rPr>
              <a:t>，固定时，窗框与墙体之间采用预埋铁件、燕尾铁脚、膨胀螺栓、射钉固定等方式连接</a:t>
            </a:r>
            <a:r>
              <a:rPr lang="zh-CN" altLang="en-US" u="sng" dirty="0">
                <a:solidFill>
                  <a:schemeClr val="hlink"/>
                </a:solidFill>
                <a:latin typeface="宋体" panose="02010600030101010101" pitchFamily="2" charset="-122"/>
                <a:hlinkClick r:id="rId2" action="ppaction://hlinksldjump"/>
              </a:rPr>
              <a:t>(图6.5)</a:t>
            </a:r>
            <a:r>
              <a:rPr lang="zh-CN" altLang="en-US" dirty="0">
                <a:latin typeface="宋体" panose="02010600030101010101" pitchFamily="2" charset="-122"/>
              </a:rPr>
              <a:t>。 </a:t>
            </a:r>
            <a:endParaRPr lang="zh-CN" altLang="en-US" dirty="0">
              <a:latin typeface="宋体" panose="02010600030101010101" pitchFamily="2" charset="-122"/>
            </a:endParaRPr>
          </a:p>
        </p:txBody>
      </p:sp>
      <p:sp>
        <p:nvSpPr>
          <p:cNvPr id="31747" name="Rectangle 4"/>
          <p:cNvSpPr>
            <a:spLocks noGrp="1"/>
          </p:cNvSpPr>
          <p:nvPr>
            <p:ph type="title"/>
          </p:nvPr>
        </p:nvSpPr>
        <p:spPr>
          <a:xfrm>
            <a:off x="5928043" y="312420"/>
            <a:ext cx="4800600" cy="754063"/>
          </a:xfrm>
        </p:spPr>
        <p:txBody>
          <a:bodyPr vert="horz" wrap="square" lIns="91440" tIns="45720" rIns="91440" bIns="45720" anchor="b"/>
          <a:p>
            <a:pPr eaLnBrk="1" hangingPunct="1"/>
            <a:r>
              <a:rPr lang="zh-CN" altLang="en-US" sz="3200" b="1" dirty="0">
                <a:solidFill>
                  <a:srgbClr val="C00000"/>
                </a:solidFill>
                <a:latin typeface="Times New Roman" panose="02020603050405020304" pitchFamily="18" charset="0"/>
                <a:ea typeface="楷体_GB2312" pitchFamily="49" charset="-122"/>
              </a:rPr>
              <a:t>6.1.4 窗的构造</a:t>
            </a:r>
            <a:endParaRPr lang="zh-CN" altLang="en-US" sz="3200" b="1" dirty="0">
              <a:solidFill>
                <a:srgbClr val="C00000"/>
              </a:solidFill>
              <a:latin typeface="Times New Roman" panose="02020603050405020304" pitchFamily="18" charset="0"/>
              <a:ea typeface="楷体_GB2312" pitchFamily="49" charset="-122"/>
            </a:endParaRPr>
          </a:p>
        </p:txBody>
      </p:sp>
      <p:sp>
        <p:nvSpPr>
          <p:cNvPr id="31748" name="Rectangle 5"/>
          <p:cNvSpPr/>
          <p:nvPr/>
        </p:nvSpPr>
        <p:spPr>
          <a:xfrm>
            <a:off x="1299210" y="1066800"/>
            <a:ext cx="4343400" cy="754063"/>
          </a:xfrm>
          <a:prstGeom prst="rect">
            <a:avLst/>
          </a:prstGeom>
          <a:noFill/>
          <a:ln w="9525">
            <a:noFill/>
          </a:ln>
        </p:spPr>
        <p:txBody>
          <a:bodyPr anchor="b"/>
          <a:p>
            <a:pPr lvl="0" eaLnBrk="1" hangingPunct="1"/>
            <a:r>
              <a:rPr lang="zh-CN" altLang="en-US" sz="2800" b="1" dirty="0">
                <a:solidFill>
                  <a:srgbClr val="9966FF"/>
                </a:solidFill>
                <a:latin typeface="Times New Roman" panose="02020603050405020304" pitchFamily="18" charset="0"/>
                <a:ea typeface="楷体_GB2312" pitchFamily="49" charset="-122"/>
              </a:rPr>
              <a:t>6.1.4.1  铝合金窗的构造</a:t>
            </a:r>
            <a:endParaRPr lang="zh-CN" altLang="en-US" sz="2800" b="1" dirty="0">
              <a:solidFill>
                <a:srgbClr val="9966FF"/>
              </a:solidFill>
              <a:latin typeface="Times New Roman" panose="02020603050405020304" pitchFamily="18" charset="0"/>
              <a:ea typeface="楷体_GB2312" pitchFamily="49"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4" descr="4"/>
          <p:cNvPicPr>
            <a:picLocks noChangeAspect="1"/>
          </p:cNvPicPr>
          <p:nvPr/>
        </p:nvPicPr>
        <p:blipFill>
          <a:blip r:embed="rId1"/>
          <a:stretch>
            <a:fillRect/>
          </a:stretch>
        </p:blipFill>
        <p:spPr>
          <a:xfrm>
            <a:off x="2223770" y="116205"/>
            <a:ext cx="8730615" cy="6668770"/>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3794" name="Picture 4" descr="5"/>
          <p:cNvPicPr>
            <a:picLocks noChangeAspect="1"/>
          </p:cNvPicPr>
          <p:nvPr/>
        </p:nvPicPr>
        <p:blipFill>
          <a:blip r:embed="rId1"/>
          <a:stretch>
            <a:fillRect/>
          </a:stretch>
        </p:blipFill>
        <p:spPr>
          <a:xfrm>
            <a:off x="1906270" y="1166495"/>
            <a:ext cx="8453755" cy="5275580"/>
          </a:xfrm>
          <a:prstGeom prst="rect">
            <a:avLst/>
          </a:prstGeom>
          <a:noFill/>
          <a:ln w="9525">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3"/>
          <p:cNvSpPr>
            <a:spLocks noGrp="1"/>
          </p:cNvSpPr>
          <p:nvPr>
            <p:ph idx="1"/>
          </p:nvPr>
        </p:nvSpPr>
        <p:spPr>
          <a:xfrm>
            <a:off x="1463675" y="1484630"/>
            <a:ext cx="9391015" cy="4712970"/>
          </a:xfrm>
        </p:spPr>
        <p:txBody>
          <a:bodyPr vert="horz" wrap="square" lIns="91440" tIns="45720" rIns="91440" bIns="45720" anchor="t"/>
          <a:p>
            <a:pPr marL="0" indent="0" eaLnBrk="1" hangingPunct="1">
              <a:lnSpc>
                <a:spcPct val="150000"/>
              </a:lnSpc>
              <a:buNone/>
            </a:pPr>
            <a:r>
              <a:rPr lang="zh-CN" altLang="en-US" dirty="0"/>
              <a:t>        </a:t>
            </a:r>
            <a:r>
              <a:rPr lang="zh-CN" altLang="en-US" b="1" dirty="0">
                <a:solidFill>
                  <a:schemeClr val="folHlink"/>
                </a:solidFill>
                <a:latin typeface="宋体" panose="02010600030101010101" pitchFamily="2" charset="-122"/>
              </a:rPr>
              <a:t>塑钢窗：</a:t>
            </a:r>
            <a:r>
              <a:rPr lang="zh-CN" altLang="en-US" b="1" dirty="0">
                <a:latin typeface="宋体" panose="02010600030101010101" pitchFamily="2" charset="-122"/>
              </a:rPr>
              <a:t>以</a:t>
            </a:r>
            <a:r>
              <a:rPr lang="en-US" altLang="zh-CN" b="1" dirty="0">
                <a:latin typeface="宋体" panose="02010600030101010101" pitchFamily="2" charset="-122"/>
              </a:rPr>
              <a:t>PVC</a:t>
            </a:r>
            <a:r>
              <a:rPr lang="zh-CN" altLang="en-US" b="1" dirty="0">
                <a:latin typeface="宋体" panose="02010600030101010101" pitchFamily="2" charset="-122"/>
              </a:rPr>
              <a:t>为主要原料制成空腹多腔异型材，中间设置薄壁加强型钢，经加热焊接而成窗框料。</a:t>
            </a:r>
            <a:endParaRPr lang="zh-CN" altLang="en-US" b="1" dirty="0">
              <a:latin typeface="宋体" panose="02010600030101010101" pitchFamily="2" charset="-122"/>
            </a:endParaRPr>
          </a:p>
          <a:p>
            <a:pPr marL="0" indent="0" eaLnBrk="1" hangingPunct="1">
              <a:lnSpc>
                <a:spcPct val="150000"/>
              </a:lnSpc>
              <a:buNone/>
            </a:pPr>
            <a:r>
              <a:rPr lang="zh-CN" altLang="en-US" b="1" dirty="0">
                <a:latin typeface="宋体" panose="02010600030101010101" pitchFamily="2" charset="-122"/>
              </a:rPr>
              <a:t>    </a:t>
            </a:r>
            <a:r>
              <a:rPr lang="zh-CN" altLang="en-US" b="1" dirty="0">
                <a:solidFill>
                  <a:schemeClr val="folHlink"/>
                </a:solidFill>
                <a:latin typeface="宋体" panose="02010600030101010101" pitchFamily="2" charset="-122"/>
              </a:rPr>
              <a:t>特点：</a:t>
            </a:r>
            <a:r>
              <a:rPr lang="zh-CN" altLang="en-US" b="1" dirty="0">
                <a:latin typeface="宋体" panose="02010600030101010101" pitchFamily="2" charset="-122"/>
              </a:rPr>
              <a:t>导热系数低，耐弱酸碱，无需油漆并具有良好的气密性、水密性、隔声性等优点，其构造</a:t>
            </a:r>
            <a:r>
              <a:rPr lang="zh-CN" altLang="en-US" b="1" dirty="0">
                <a:latin typeface="宋体" panose="02010600030101010101" pitchFamily="2" charset="-122"/>
                <a:hlinkClick r:id="rId1" action="ppaction://hlinksldjump"/>
              </a:rPr>
              <a:t>见</a:t>
            </a:r>
            <a:r>
              <a:rPr lang="zh-CN" altLang="en-US" b="1" u="sng" dirty="0">
                <a:solidFill>
                  <a:schemeClr val="hlink"/>
                </a:solidFill>
                <a:latin typeface="宋体" panose="02010600030101010101" pitchFamily="2" charset="-122"/>
                <a:hlinkClick r:id="rId1" action="ppaction://hlinksldjump"/>
              </a:rPr>
              <a:t>图6.6</a:t>
            </a:r>
            <a:r>
              <a:rPr lang="zh-CN" altLang="en-US" b="1" dirty="0">
                <a:latin typeface="宋体" panose="02010600030101010101" pitchFamily="2" charset="-122"/>
              </a:rPr>
              <a:t>。</a:t>
            </a:r>
            <a:endParaRPr lang="zh-CN" altLang="en-US" b="1" dirty="0">
              <a:latin typeface="宋体" panose="02010600030101010101" pitchFamily="2" charset="-122"/>
            </a:endParaRPr>
          </a:p>
          <a:p>
            <a:pPr marL="0" indent="0" eaLnBrk="1" hangingPunct="1">
              <a:lnSpc>
                <a:spcPct val="150000"/>
              </a:lnSpc>
              <a:buNone/>
            </a:pPr>
            <a:r>
              <a:rPr lang="zh-CN" altLang="en-US" b="1" dirty="0">
                <a:latin typeface="宋体" panose="02010600030101010101" pitchFamily="2" charset="-122"/>
              </a:rPr>
              <a:t>    塑钢窗的开启方式及安装构造与铝合金窗基本相同。 </a:t>
            </a:r>
            <a:endParaRPr lang="zh-CN" altLang="en-US" b="1" dirty="0">
              <a:latin typeface="宋体" panose="02010600030101010101" pitchFamily="2" charset="-122"/>
            </a:endParaRPr>
          </a:p>
        </p:txBody>
      </p:sp>
      <p:sp>
        <p:nvSpPr>
          <p:cNvPr id="34819" name="Rectangle 4"/>
          <p:cNvSpPr>
            <a:spLocks noGrp="1"/>
          </p:cNvSpPr>
          <p:nvPr>
            <p:ph type="title"/>
          </p:nvPr>
        </p:nvSpPr>
        <p:spPr>
          <a:xfrm>
            <a:off x="5659120" y="286385"/>
            <a:ext cx="4267200" cy="754063"/>
          </a:xfrm>
        </p:spPr>
        <p:txBody>
          <a:bodyPr vert="horz" wrap="square" lIns="91440" tIns="45720" rIns="91440" bIns="45720" anchor="b"/>
          <a:p>
            <a:pPr eaLnBrk="1" hangingPunct="1"/>
            <a:r>
              <a:rPr lang="zh-CN" altLang="en-US" sz="3200" b="1" dirty="0">
                <a:solidFill>
                  <a:srgbClr val="C00000"/>
                </a:solidFill>
                <a:latin typeface="Times New Roman" panose="02020603050405020304" pitchFamily="18" charset="0"/>
                <a:ea typeface="楷体_GB2312" pitchFamily="49" charset="-122"/>
              </a:rPr>
              <a:t>6.1.4.2  塑钢窗的构造</a:t>
            </a:r>
            <a:endParaRPr lang="zh-CN" altLang="en-US" sz="32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2" name="Picture 4" descr="6"/>
          <p:cNvPicPr>
            <a:picLocks noChangeAspect="1"/>
          </p:cNvPicPr>
          <p:nvPr/>
        </p:nvPicPr>
        <p:blipFill>
          <a:blip r:embed="rId1"/>
          <a:stretch>
            <a:fillRect/>
          </a:stretch>
        </p:blipFill>
        <p:spPr>
          <a:xfrm>
            <a:off x="2262505" y="593725"/>
            <a:ext cx="8773795" cy="6264275"/>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4"/>
          <p:cNvSpPr>
            <a:spLocks noGrp="1"/>
          </p:cNvSpPr>
          <p:nvPr>
            <p:ph type="title"/>
          </p:nvPr>
        </p:nvSpPr>
        <p:spPr>
          <a:xfrm>
            <a:off x="5830570" y="174943"/>
            <a:ext cx="5257800" cy="754062"/>
          </a:xfrm>
        </p:spPr>
        <p:txBody>
          <a:bodyPr vert="horz" wrap="square" lIns="91440" tIns="45720" rIns="91440" bIns="45720" anchor="b"/>
          <a:p>
            <a:pPr eaLnBrk="1" hangingPunct="1"/>
            <a:r>
              <a:rPr lang="zh-CN" altLang="en-US" sz="3600" b="1" dirty="0">
                <a:solidFill>
                  <a:srgbClr val="C00000"/>
                </a:solidFill>
                <a:latin typeface="Times New Roman" panose="02020603050405020304" pitchFamily="18" charset="0"/>
                <a:ea typeface="楷体_GB2312" pitchFamily="49" charset="-122"/>
              </a:rPr>
              <a:t>6.2  门的分类与构造</a:t>
            </a:r>
            <a:endParaRPr lang="zh-CN" altLang="en-US" sz="3600" b="1" dirty="0">
              <a:solidFill>
                <a:srgbClr val="C00000"/>
              </a:solidFill>
              <a:latin typeface="Times New Roman" panose="02020603050405020304" pitchFamily="18" charset="0"/>
              <a:ea typeface="楷体_GB2312" pitchFamily="49" charset="-122"/>
            </a:endParaRPr>
          </a:p>
        </p:txBody>
      </p:sp>
      <p:sp>
        <p:nvSpPr>
          <p:cNvPr id="36867" name="Rectangle 5"/>
          <p:cNvSpPr/>
          <p:nvPr/>
        </p:nvSpPr>
        <p:spPr>
          <a:xfrm>
            <a:off x="1013778" y="1007428"/>
            <a:ext cx="4816475" cy="754062"/>
          </a:xfrm>
          <a:prstGeom prst="rect">
            <a:avLst/>
          </a:prstGeom>
          <a:noFill/>
          <a:ln w="9525">
            <a:noFill/>
          </a:ln>
        </p:spPr>
        <p:txBody>
          <a:bodyPr anchor="b"/>
          <a:p>
            <a:pPr lvl="0" eaLnBrk="1" hangingPunct="1"/>
            <a:r>
              <a:rPr lang="zh-CN" altLang="en-US" sz="3200" b="1" dirty="0">
                <a:solidFill>
                  <a:srgbClr val="C00000"/>
                </a:solidFill>
                <a:latin typeface="Times New Roman" panose="02020603050405020304" pitchFamily="18" charset="0"/>
                <a:ea typeface="楷体_GB2312" pitchFamily="49" charset="-122"/>
              </a:rPr>
              <a:t>6.2.1  门的作用与分类</a:t>
            </a:r>
            <a:endParaRPr lang="zh-CN" altLang="en-US" sz="3200" b="1" dirty="0">
              <a:solidFill>
                <a:srgbClr val="C00000"/>
              </a:solidFill>
              <a:latin typeface="Times New Roman" panose="02020603050405020304" pitchFamily="18" charset="0"/>
              <a:ea typeface="楷体_GB2312" pitchFamily="49" charset="-122"/>
            </a:endParaRPr>
          </a:p>
        </p:txBody>
      </p:sp>
      <p:sp>
        <p:nvSpPr>
          <p:cNvPr id="36868" name="矩形 6"/>
          <p:cNvSpPr/>
          <p:nvPr/>
        </p:nvSpPr>
        <p:spPr>
          <a:xfrm>
            <a:off x="774700" y="1761490"/>
            <a:ext cx="10643235" cy="518160"/>
          </a:xfrm>
          <a:prstGeom prst="rect">
            <a:avLst/>
          </a:prstGeom>
          <a:noFill/>
          <a:ln w="9525">
            <a:noFill/>
          </a:ln>
        </p:spPr>
        <p:txBody>
          <a:bodyPr wrap="square">
            <a:spAutoFit/>
          </a:bodyPr>
          <a:p>
            <a:pPr lvl="0" eaLnBrk="1" hangingPunct="1"/>
            <a:r>
              <a:rPr lang="zh-CN" altLang="en-US" sz="2800" b="1" dirty="0">
                <a:solidFill>
                  <a:schemeClr val="hlink"/>
                </a:solidFill>
                <a:latin typeface="Times New Roman" panose="02020603050405020304" pitchFamily="18" charset="0"/>
                <a:ea typeface="宋体" panose="02010600030101010101" pitchFamily="2" charset="-122"/>
              </a:rPr>
              <a:t>门的作用：</a:t>
            </a:r>
            <a:r>
              <a:rPr lang="zh-CN" altLang="en-US" sz="2800" b="1" dirty="0">
                <a:latin typeface="Times New Roman" panose="02020603050405020304" pitchFamily="18" charset="0"/>
                <a:ea typeface="宋体" panose="02010600030101010101" pitchFamily="2" charset="-122"/>
              </a:rPr>
              <a:t>通行、疏散、维护、采光与通风、防盗与防火、美观。</a:t>
            </a:r>
            <a:endParaRPr lang="en-US" altLang="zh-CN" sz="2800" b="1" dirty="0">
              <a:latin typeface="Times New Roman" panose="02020603050405020304" pitchFamily="18" charset="0"/>
              <a:ea typeface="宋体" panose="02010600030101010101" pitchFamily="2" charset="-122"/>
            </a:endParaRPr>
          </a:p>
        </p:txBody>
      </p:sp>
      <p:sp>
        <p:nvSpPr>
          <p:cNvPr id="8" name="Rectangle 3"/>
          <p:cNvSpPr txBox="1">
            <a:spLocks noChangeArrowheads="1"/>
          </p:cNvSpPr>
          <p:nvPr/>
        </p:nvSpPr>
        <p:spPr bwMode="auto">
          <a:xfrm>
            <a:off x="484505" y="3000375"/>
            <a:ext cx="10726420" cy="4032250"/>
          </a:xfrm>
          <a:prstGeom prst="rect">
            <a:avLst/>
          </a:prstGeom>
          <a:noFill/>
          <a:ln w="9525">
            <a:noFill/>
            <a:miter lim="800000"/>
          </a:ln>
          <a:effectLst/>
        </p:spPr>
        <p:txBody>
          <a:bodyPr/>
          <a:lstStyle/>
          <a:p>
            <a:pPr marL="342900" marR="0" lvl="0" indent="-34290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Char char="n"/>
              <a:defRPr/>
            </a:pPr>
            <a:r>
              <a:rPr kumimoji="1" lang="zh-CN" altLang="en-US" sz="2800" b="1" i="0" u="none" strike="noStrike" kern="0" cap="none" spc="0" normalizeH="0" baseline="0" noProof="0" dirty="0">
                <a:ln>
                  <a:noFill/>
                </a:ln>
                <a:solidFill>
                  <a:schemeClr val="folHlink"/>
                </a:solidFill>
                <a:effectLst/>
                <a:uLnTx/>
                <a:uFillTx/>
                <a:latin typeface="宋体" panose="02010600030101010101" pitchFamily="2" charset="-122"/>
                <a:ea typeface="+mn-ea"/>
                <a:cs typeface="+mn-cs"/>
              </a:rPr>
              <a:t>按门在建筑物中所处的位置分：</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内门和外门。</a:t>
            </a:r>
            <a:endPar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Char char="n"/>
              <a:defRPr/>
            </a:pPr>
            <a:r>
              <a:rPr kumimoji="1" lang="zh-CN" altLang="en-US" sz="2800" b="1" i="0" u="none" strike="noStrike" kern="0" cap="none" spc="0" normalizeH="0" baseline="0" noProof="0" dirty="0">
                <a:ln>
                  <a:noFill/>
                </a:ln>
                <a:solidFill>
                  <a:schemeClr val="folHlink"/>
                </a:solidFill>
                <a:effectLst/>
                <a:uLnTx/>
                <a:uFillTx/>
                <a:latin typeface="宋体" panose="02010600030101010101" pitchFamily="2" charset="-122"/>
                <a:ea typeface="+mn-ea"/>
                <a:cs typeface="+mn-cs"/>
              </a:rPr>
              <a:t>按门的使用功能分：</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一般门和特殊门。</a:t>
            </a:r>
            <a:endPar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Char char="n"/>
              <a:defRPr/>
            </a:pPr>
            <a:r>
              <a:rPr kumimoji="1" lang="zh-CN" altLang="en-US" sz="2800" b="1" i="0" u="none" strike="noStrike" kern="0" cap="none" spc="0" normalizeH="0" baseline="0" noProof="0" dirty="0">
                <a:ln>
                  <a:noFill/>
                </a:ln>
                <a:solidFill>
                  <a:schemeClr val="folHlink"/>
                </a:solidFill>
                <a:effectLst/>
                <a:uLnTx/>
                <a:uFillTx/>
                <a:latin typeface="宋体" panose="02010600030101010101" pitchFamily="2" charset="-122"/>
                <a:ea typeface="+mn-ea"/>
                <a:cs typeface="+mn-cs"/>
              </a:rPr>
              <a:t>按门的框料材质分：</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木门、铝合金门、塑钢门、彩板门、玻璃钢</a:t>
            </a:r>
            <a:r>
              <a:rPr kumimoji="1" lang="zh-CN" altLang="en-US" sz="2800" b="1" i="0" u="none" strike="noStrike" kern="0" cap="none" spc="0" normalizeH="0" baseline="0" noProof="0" dirty="0" smtClean="0">
                <a:ln>
                  <a:noFill/>
                </a:ln>
                <a:solidFill>
                  <a:schemeClr val="tx1"/>
                </a:solidFill>
                <a:effectLst/>
                <a:uLnTx/>
                <a:uFillTx/>
                <a:latin typeface="宋体" panose="02010600030101010101" pitchFamily="2" charset="-122"/>
                <a:ea typeface="+mn-ea"/>
                <a:cs typeface="+mn-cs"/>
              </a:rPr>
              <a:t>门等</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endPar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Char char="n"/>
              <a:defRPr/>
            </a:pPr>
            <a:r>
              <a:rPr kumimoji="1" lang="zh-CN" altLang="en-US" sz="2800" b="1" i="0" u="none" strike="noStrike" kern="0" cap="none" spc="0" normalizeH="0" baseline="0" noProof="0" dirty="0">
                <a:ln>
                  <a:noFill/>
                </a:ln>
                <a:solidFill>
                  <a:schemeClr val="folHlink"/>
                </a:solidFill>
                <a:effectLst/>
                <a:uLnTx/>
                <a:uFillTx/>
                <a:latin typeface="宋体" panose="02010600030101010101" pitchFamily="2" charset="-122"/>
                <a:ea typeface="+mn-ea"/>
                <a:cs typeface="+mn-cs"/>
              </a:rPr>
              <a:t>按门扇的开启方式分：</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平开门、弹簧门、推拉门、折叠门、转门、卷帘门、板翻门等</a:t>
            </a:r>
            <a:r>
              <a:rPr kumimoji="1" lang="zh-CN" altLang="en-US" sz="2800" b="1" i="0" u="sng" strike="noStrike" kern="0" cap="none" spc="0" normalizeH="0" baseline="0" noProof="0" dirty="0">
                <a:ln>
                  <a:noFill/>
                </a:ln>
                <a:solidFill>
                  <a:schemeClr val="hlink"/>
                </a:solidFill>
                <a:effectLst/>
                <a:uLnTx/>
                <a:uFillTx/>
                <a:latin typeface="宋体" panose="02010600030101010101" pitchFamily="2" charset="-122"/>
                <a:ea typeface="+mn-ea"/>
                <a:cs typeface="+mn-cs"/>
                <a:hlinkClick r:id="rId1" action="ppaction://hlinksldjump"/>
              </a:rPr>
              <a:t>(图6.7)</a:t>
            </a:r>
            <a:endPar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
        <p:nvSpPr>
          <p:cNvPr id="36870" name="矩形 8"/>
          <p:cNvSpPr/>
          <p:nvPr/>
        </p:nvSpPr>
        <p:spPr>
          <a:xfrm>
            <a:off x="774700" y="2482215"/>
            <a:ext cx="2141855" cy="518160"/>
          </a:xfrm>
          <a:prstGeom prst="rect">
            <a:avLst/>
          </a:prstGeom>
          <a:noFill/>
          <a:ln w="9525">
            <a:noFill/>
          </a:ln>
        </p:spPr>
        <p:txBody>
          <a:bodyPr wrap="square">
            <a:spAutoFit/>
          </a:bodyPr>
          <a:p>
            <a:pPr lvl="0" eaLnBrk="1" hangingPunct="1"/>
            <a:r>
              <a:rPr lang="zh-CN" altLang="en-US" sz="2800" b="1" dirty="0">
                <a:solidFill>
                  <a:schemeClr val="hlink"/>
                </a:solidFill>
                <a:latin typeface="Times New Roman" panose="02020603050405020304" pitchFamily="18" charset="0"/>
                <a:ea typeface="宋体" panose="02010600030101010101" pitchFamily="2" charset="-122"/>
              </a:rPr>
              <a:t>门的分类：</a:t>
            </a:r>
            <a:endParaRPr lang="en-US" altLang="zh-CN" sz="2800" b="1" dirty="0">
              <a:latin typeface="Times New Roman" panose="02020603050405020304" pitchFamily="18" charset="0"/>
              <a:ea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Rectangle 3"/>
          <p:cNvSpPr txBox="1">
            <a:spLocks noChangeArrowheads="1"/>
          </p:cNvSpPr>
          <p:nvPr/>
        </p:nvSpPr>
        <p:spPr>
          <a:xfrm>
            <a:off x="920115" y="5815965"/>
            <a:ext cx="10668000" cy="561975"/>
          </a:xfrm>
          <a:prstGeom prst="rect">
            <a:avLst/>
          </a:prstGeom>
        </p:spPr>
        <p:txBody>
          <a:bodyPr/>
          <a:lstStyle/>
          <a:p>
            <a:pPr marL="342900" marR="0" lvl="0" indent="-342900" algn="l" defTabSz="914400" rtl="0" eaLnBrk="1" fontAlgn="base" latinLnBrk="0" hangingPunct="1">
              <a:lnSpc>
                <a:spcPct val="90000"/>
              </a:lnSpc>
              <a:spcBef>
                <a:spcPct val="20000"/>
              </a:spcBef>
              <a:spcAft>
                <a:spcPct val="0"/>
              </a:spcAft>
              <a:buClr>
                <a:schemeClr val="hlink"/>
              </a:buClr>
              <a:buSzPct val="60000"/>
              <a:buFont typeface="Wingdings" panose="05000000000000000000" pitchFamily="2" charset="2"/>
              <a:buNone/>
              <a:defRPr/>
            </a:pPr>
            <a:r>
              <a:rPr kumimoji="1" lang="zh-CN" altLang="en-US" sz="2400" b="1" i="0" u="none" strike="noStrike" kern="0" cap="none" spc="0" normalizeH="0" baseline="0" noProof="0" dirty="0">
                <a:ln>
                  <a:noFill/>
                </a:ln>
                <a:solidFill>
                  <a:schemeClr val="tx1"/>
                </a:solidFill>
                <a:effectLst/>
                <a:uLnTx/>
                <a:uFillTx/>
                <a:latin typeface="+mn-lt"/>
                <a:ea typeface="+mn-ea"/>
                <a:cs typeface="+mn-cs"/>
              </a:rPr>
              <a:t> (</a:t>
            </a:r>
            <a:r>
              <a:rPr kumimoji="1" lang="en-US" altLang="zh-CN" sz="2400" b="1" i="0" u="none" strike="noStrike" kern="0" cap="none" spc="0" normalizeH="0" baseline="0" noProof="0" dirty="0">
                <a:ln>
                  <a:noFill/>
                </a:ln>
                <a:solidFill>
                  <a:schemeClr val="tx1"/>
                </a:solidFill>
                <a:effectLst/>
                <a:uLnTx/>
                <a:uFillTx/>
                <a:latin typeface="+mn-lt"/>
                <a:ea typeface="+mn-ea"/>
                <a:cs typeface="+mn-cs"/>
              </a:rPr>
              <a:t>a)</a:t>
            </a:r>
            <a:r>
              <a:rPr kumimoji="1"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平开门；</a:t>
            </a:r>
            <a:r>
              <a:rPr kumimoji="1" lang="zh-CN" altLang="en-US" sz="2400" b="1" i="0" u="none" strike="noStrike" kern="0" cap="none" spc="0" normalizeH="0" baseline="0" noProof="0" dirty="0">
                <a:ln>
                  <a:noFill/>
                </a:ln>
                <a:solidFill>
                  <a:schemeClr val="tx1"/>
                </a:solidFill>
                <a:effectLst/>
                <a:uLnTx/>
                <a:uFillTx/>
                <a:latin typeface="+mn-lt"/>
                <a:ea typeface="+mn-ea"/>
                <a:cs typeface="+mn-cs"/>
              </a:rPr>
              <a:t>(</a:t>
            </a:r>
            <a:r>
              <a:rPr kumimoji="1" lang="en-US" altLang="zh-CN" sz="2400" b="1" i="0" u="none" strike="noStrike" kern="0" cap="none" spc="0" normalizeH="0" baseline="0" noProof="0" dirty="0">
                <a:ln>
                  <a:noFill/>
                </a:ln>
                <a:solidFill>
                  <a:schemeClr val="tx1"/>
                </a:solidFill>
                <a:effectLst/>
                <a:uLnTx/>
                <a:uFillTx/>
                <a:latin typeface="+mn-lt"/>
                <a:ea typeface="+mn-ea"/>
                <a:cs typeface="+mn-cs"/>
              </a:rPr>
              <a:t>b)</a:t>
            </a:r>
            <a:r>
              <a:rPr kumimoji="1"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弹簧门；</a:t>
            </a:r>
            <a:r>
              <a:rPr kumimoji="1" lang="zh-CN" altLang="en-US" sz="2400" b="1" i="0" u="none" strike="noStrike" kern="0" cap="none" spc="0" normalizeH="0" baseline="0" noProof="0" dirty="0">
                <a:ln>
                  <a:noFill/>
                </a:ln>
                <a:solidFill>
                  <a:schemeClr val="tx1"/>
                </a:solidFill>
                <a:effectLst/>
                <a:uLnTx/>
                <a:uFillTx/>
                <a:latin typeface="+mn-lt"/>
                <a:ea typeface="+mn-ea"/>
                <a:cs typeface="+mn-cs"/>
              </a:rPr>
              <a:t>(</a:t>
            </a:r>
            <a:r>
              <a:rPr kumimoji="1" lang="en-US" altLang="zh-CN" sz="2400" b="1" i="0" u="none" strike="noStrike" kern="0" cap="none" spc="0" normalizeH="0" baseline="0" noProof="0" dirty="0">
                <a:ln>
                  <a:noFill/>
                </a:ln>
                <a:solidFill>
                  <a:schemeClr val="tx1"/>
                </a:solidFill>
                <a:effectLst/>
                <a:uLnTx/>
                <a:uFillTx/>
                <a:latin typeface="+mn-lt"/>
                <a:ea typeface="+mn-ea"/>
                <a:cs typeface="+mn-cs"/>
              </a:rPr>
              <a:t>c)</a:t>
            </a:r>
            <a:r>
              <a:rPr kumimoji="1"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推拉门；</a:t>
            </a:r>
            <a:r>
              <a:rPr kumimoji="1" lang="zh-CN" altLang="en-US" sz="2400" b="1" i="0" u="none" strike="noStrike" kern="0" cap="none" spc="0" normalizeH="0" baseline="0" noProof="0" dirty="0">
                <a:ln>
                  <a:noFill/>
                </a:ln>
                <a:solidFill>
                  <a:schemeClr val="tx1"/>
                </a:solidFill>
                <a:effectLst/>
                <a:uLnTx/>
                <a:uFillTx/>
                <a:latin typeface="+mn-lt"/>
                <a:ea typeface="+mn-ea"/>
                <a:cs typeface="+mn-cs"/>
              </a:rPr>
              <a:t>(</a:t>
            </a:r>
            <a:r>
              <a:rPr kumimoji="1" lang="en-US" altLang="zh-CN" sz="2400" b="1" i="0" u="none" strike="noStrike" kern="0" cap="none" spc="0" normalizeH="0" baseline="0" noProof="0" dirty="0">
                <a:ln>
                  <a:noFill/>
                </a:ln>
                <a:solidFill>
                  <a:schemeClr val="tx1"/>
                </a:solidFill>
                <a:effectLst/>
                <a:uLnTx/>
                <a:uFillTx/>
                <a:latin typeface="+mn-lt"/>
                <a:ea typeface="+mn-ea"/>
                <a:cs typeface="+mn-cs"/>
              </a:rPr>
              <a:t>d)</a:t>
            </a:r>
            <a:r>
              <a:rPr kumimoji="1"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折叠门；</a:t>
            </a:r>
            <a:r>
              <a:rPr kumimoji="1" lang="zh-CN" altLang="en-US" sz="2400" b="1" i="0" u="none" strike="noStrike" kern="0" cap="none" spc="0" normalizeH="0" baseline="0" noProof="0" dirty="0">
                <a:ln>
                  <a:noFill/>
                </a:ln>
                <a:solidFill>
                  <a:schemeClr val="tx1"/>
                </a:solidFill>
                <a:effectLst/>
                <a:uLnTx/>
                <a:uFillTx/>
                <a:latin typeface="+mn-lt"/>
                <a:ea typeface="+mn-ea"/>
                <a:cs typeface="+mn-cs"/>
              </a:rPr>
              <a:t>(</a:t>
            </a:r>
            <a:r>
              <a:rPr kumimoji="1" lang="en-US" altLang="zh-CN" sz="2400" b="1" i="0" u="none" strike="noStrike" kern="0" cap="none" spc="0" normalizeH="0" baseline="0" noProof="0" dirty="0">
                <a:ln>
                  <a:noFill/>
                </a:ln>
                <a:solidFill>
                  <a:schemeClr val="tx1"/>
                </a:solidFill>
                <a:effectLst/>
                <a:uLnTx/>
                <a:uFillTx/>
                <a:latin typeface="+mn-lt"/>
                <a:ea typeface="+mn-ea"/>
                <a:cs typeface="+mn-cs"/>
              </a:rPr>
              <a:t>e)</a:t>
            </a:r>
            <a:r>
              <a:rPr kumimoji="1"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转门；</a:t>
            </a:r>
            <a:r>
              <a:rPr kumimoji="1" lang="zh-CN" altLang="en-US" sz="2400" b="1" i="0" u="none" strike="noStrike" kern="0" cap="none" spc="0" normalizeH="0" baseline="0" noProof="0" dirty="0">
                <a:ln>
                  <a:noFill/>
                </a:ln>
                <a:solidFill>
                  <a:schemeClr val="tx1"/>
                </a:solidFill>
                <a:effectLst/>
                <a:uLnTx/>
                <a:uFillTx/>
                <a:latin typeface="+mn-lt"/>
                <a:ea typeface="+mn-ea"/>
                <a:cs typeface="+mn-cs"/>
              </a:rPr>
              <a:t>(</a:t>
            </a:r>
            <a:r>
              <a:rPr kumimoji="1" lang="en-US" altLang="zh-CN" sz="2400" b="1" i="0" u="none" strike="noStrike" kern="0" cap="none" spc="0" normalizeH="0" baseline="0" noProof="0" dirty="0">
                <a:ln>
                  <a:noFill/>
                </a:ln>
                <a:solidFill>
                  <a:schemeClr val="tx1"/>
                </a:solidFill>
                <a:effectLst/>
                <a:uLnTx/>
                <a:uFillTx/>
                <a:latin typeface="+mn-lt"/>
                <a:ea typeface="+mn-ea"/>
                <a:cs typeface="+mn-cs"/>
              </a:rPr>
              <a:t>f)</a:t>
            </a:r>
            <a:r>
              <a:rPr kumimoji="1"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卷帘门</a:t>
            </a:r>
            <a:r>
              <a:rPr kumimoji="1" lang="zh-CN" altLang="en-US" sz="1800" b="1" i="0" u="none" strike="noStrike" kern="0" cap="none" spc="0" normalizeH="0" baseline="0" noProof="0" dirty="0">
                <a:ln>
                  <a:noFill/>
                </a:ln>
                <a:solidFill>
                  <a:schemeClr val="tx1"/>
                </a:solidFill>
                <a:effectLst/>
                <a:uLnTx/>
                <a:uFillTx/>
                <a:latin typeface="+mn-lt"/>
                <a:ea typeface="+mn-ea"/>
                <a:cs typeface="+mn-cs"/>
              </a:rPr>
              <a:t> </a:t>
            </a:r>
            <a:endParaRPr kumimoji="1" lang="zh-CN" altLang="en-US" sz="1800" b="1" i="0" u="none" strike="noStrike" kern="0" cap="none" spc="0" normalizeH="0" baseline="0" noProof="0" dirty="0">
              <a:ln>
                <a:noFill/>
              </a:ln>
              <a:solidFill>
                <a:schemeClr val="tx1"/>
              </a:solidFill>
              <a:effectLst/>
              <a:uLnTx/>
              <a:uFillTx/>
              <a:latin typeface="+mn-lt"/>
              <a:ea typeface="+mn-ea"/>
              <a:cs typeface="+mn-cs"/>
            </a:endParaRPr>
          </a:p>
        </p:txBody>
      </p:sp>
      <p:pic>
        <p:nvPicPr>
          <p:cNvPr id="37892" name="Picture 4"/>
          <p:cNvPicPr>
            <a:picLocks noChangeAspect="1"/>
          </p:cNvPicPr>
          <p:nvPr/>
        </p:nvPicPr>
        <p:blipFill>
          <a:blip r:embed="rId1">
            <a:lum contrast="18000"/>
          </a:blip>
          <a:stretch>
            <a:fillRect/>
          </a:stretch>
        </p:blipFill>
        <p:spPr>
          <a:xfrm>
            <a:off x="1094740" y="1150620"/>
            <a:ext cx="10151745" cy="4257675"/>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Rectangle 3"/>
          <p:cNvSpPr>
            <a:spLocks noGrp="1"/>
          </p:cNvSpPr>
          <p:nvPr>
            <p:ph idx="1"/>
          </p:nvPr>
        </p:nvSpPr>
        <p:spPr>
          <a:xfrm>
            <a:off x="866140" y="1261110"/>
            <a:ext cx="10552430" cy="1302385"/>
          </a:xfrm>
        </p:spPr>
        <p:txBody>
          <a:bodyPr vert="horz" wrap="square" lIns="91440" tIns="45720" rIns="91440" bIns="45720" anchor="t"/>
          <a:p>
            <a:pPr marL="386080" indent="-386080" eaLnBrk="1" hangingPunct="1">
              <a:spcBef>
                <a:spcPct val="30000"/>
              </a:spcBef>
              <a:buNone/>
            </a:pPr>
            <a:r>
              <a:rPr lang="zh-CN" altLang="en-US" b="1" dirty="0">
                <a:solidFill>
                  <a:schemeClr val="hlink"/>
                </a:solidFill>
                <a:latin typeface="宋体" panose="02010600030101010101" pitchFamily="2" charset="-122"/>
              </a:rPr>
              <a:t>①</a:t>
            </a:r>
            <a:r>
              <a:rPr lang="zh-CN" altLang="en-US" b="1" dirty="0">
                <a:solidFill>
                  <a:schemeClr val="folHlink"/>
                </a:solidFill>
                <a:latin typeface="宋体" panose="02010600030101010101" pitchFamily="2" charset="-122"/>
              </a:rPr>
              <a:t>平开门：</a:t>
            </a:r>
            <a:r>
              <a:rPr lang="zh-CN" altLang="en-US" b="1" dirty="0">
                <a:latin typeface="宋体" panose="02010600030101010101" pitchFamily="2" charset="-122"/>
              </a:rPr>
              <a:t>门扇与门框用铰链连接，门扇水平开启，有单扇、双扇及向内开、向外开之分。平开门构造简单，开启灵活，安装维修方便 。</a:t>
            </a:r>
            <a:endParaRPr lang="zh-CN" altLang="en-US" b="1" dirty="0">
              <a:latin typeface="宋体" panose="02010600030101010101" pitchFamily="2" charset="-122"/>
            </a:endParaRPr>
          </a:p>
        </p:txBody>
      </p:sp>
      <p:pic>
        <p:nvPicPr>
          <p:cNvPr id="38915" name="Picture 6"/>
          <p:cNvPicPr>
            <a:picLocks noChangeAspect="1"/>
          </p:cNvPicPr>
          <p:nvPr/>
        </p:nvPicPr>
        <p:blipFill>
          <a:blip r:embed="rId1"/>
          <a:stretch>
            <a:fillRect/>
          </a:stretch>
        </p:blipFill>
        <p:spPr>
          <a:xfrm>
            <a:off x="8042275" y="2562860"/>
            <a:ext cx="3241675" cy="3411220"/>
          </a:xfrm>
          <a:prstGeom prst="rect">
            <a:avLst/>
          </a:prstGeom>
          <a:noFill/>
          <a:ln w="9525">
            <a:noFill/>
          </a:ln>
        </p:spPr>
      </p:pic>
      <p:pic>
        <p:nvPicPr>
          <p:cNvPr id="38916" name="Picture 6"/>
          <p:cNvPicPr>
            <a:picLocks noChangeAspect="1"/>
          </p:cNvPicPr>
          <p:nvPr/>
        </p:nvPicPr>
        <p:blipFill>
          <a:blip r:embed="rId2"/>
          <a:stretch>
            <a:fillRect/>
          </a:stretch>
        </p:blipFill>
        <p:spPr>
          <a:xfrm>
            <a:off x="4667250" y="2874010"/>
            <a:ext cx="3042285" cy="3192145"/>
          </a:xfrm>
          <a:prstGeom prst="rect">
            <a:avLst/>
          </a:prstGeom>
          <a:noFill/>
          <a:ln w="9525">
            <a:noFill/>
          </a:ln>
        </p:spPr>
      </p:pic>
      <p:pic>
        <p:nvPicPr>
          <p:cNvPr id="38917" name="Picture 11" descr="http://www.bm800.com/chanpin/2009/3/2/448547_1_560.jpg"/>
          <p:cNvPicPr>
            <a:picLocks noChangeAspect="1"/>
          </p:cNvPicPr>
          <p:nvPr/>
        </p:nvPicPr>
        <p:blipFill>
          <a:blip r:embed="rId3"/>
          <a:stretch>
            <a:fillRect/>
          </a:stretch>
        </p:blipFill>
        <p:spPr>
          <a:xfrm>
            <a:off x="1543050" y="2874010"/>
            <a:ext cx="2695575" cy="3625215"/>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3"/>
          <p:cNvSpPr>
            <a:spLocks noGrp="1"/>
          </p:cNvSpPr>
          <p:nvPr>
            <p:ph idx="1"/>
          </p:nvPr>
        </p:nvSpPr>
        <p:spPr>
          <a:xfrm>
            <a:off x="1096010" y="1207770"/>
            <a:ext cx="9498965" cy="1302385"/>
          </a:xfrm>
        </p:spPr>
        <p:txBody>
          <a:bodyPr vert="horz" wrap="square" lIns="91440" tIns="45720" rIns="91440" bIns="45720" anchor="t"/>
          <a:p>
            <a:pPr marL="386080" indent="-386080" eaLnBrk="1" hangingPunct="1">
              <a:spcBef>
                <a:spcPct val="30000"/>
              </a:spcBef>
              <a:buNone/>
            </a:pPr>
            <a:r>
              <a:rPr lang="zh-CN" altLang="en-US" b="1" dirty="0">
                <a:solidFill>
                  <a:schemeClr val="hlink"/>
                </a:solidFill>
                <a:latin typeface="宋体" panose="02010600030101010101" pitchFamily="2" charset="-122"/>
              </a:rPr>
              <a:t>②</a:t>
            </a:r>
            <a:r>
              <a:rPr lang="zh-CN" altLang="en-US" b="1" dirty="0">
                <a:solidFill>
                  <a:schemeClr val="folHlink"/>
                </a:solidFill>
                <a:latin typeface="宋体" panose="02010600030101010101" pitchFamily="2" charset="-122"/>
              </a:rPr>
              <a:t>弹簧门：</a:t>
            </a:r>
            <a:r>
              <a:rPr lang="zh-CN" altLang="en-US" b="1" dirty="0">
                <a:latin typeface="宋体" panose="02010600030101010101" pitchFamily="2" charset="-122"/>
              </a:rPr>
              <a:t>门扇与门框用弹簧铰链连接，门扇水平开启，分为单向弹簧门和双向弹簧门，其最大优点是门扇能够自动关闭。</a:t>
            </a:r>
            <a:endParaRPr lang="zh-CN" altLang="en-US" b="1" dirty="0">
              <a:latin typeface="宋体" panose="02010600030101010101" pitchFamily="2" charset="-122"/>
            </a:endParaRPr>
          </a:p>
        </p:txBody>
      </p:sp>
      <p:grpSp>
        <p:nvGrpSpPr>
          <p:cNvPr id="39939" name="组合 10"/>
          <p:cNvGrpSpPr/>
          <p:nvPr/>
        </p:nvGrpSpPr>
        <p:grpSpPr>
          <a:xfrm>
            <a:off x="6453505" y="3014345"/>
            <a:ext cx="4812665" cy="3183890"/>
            <a:chOff x="4429124" y="4572008"/>
            <a:chExt cx="3733824" cy="1571636"/>
          </a:xfrm>
        </p:grpSpPr>
        <p:pic>
          <p:nvPicPr>
            <p:cNvPr id="39941" name="Picture 7"/>
            <p:cNvPicPr>
              <a:picLocks noChangeAspect="1"/>
            </p:cNvPicPr>
            <p:nvPr/>
          </p:nvPicPr>
          <p:blipFill>
            <a:blip r:embed="rId1"/>
            <a:stretch>
              <a:fillRect/>
            </a:stretch>
          </p:blipFill>
          <p:spPr>
            <a:xfrm>
              <a:off x="4429124" y="4572008"/>
              <a:ext cx="1500198" cy="1571636"/>
            </a:xfrm>
            <a:prstGeom prst="rect">
              <a:avLst/>
            </a:prstGeom>
            <a:noFill/>
            <a:ln w="9525">
              <a:noFill/>
            </a:ln>
          </p:spPr>
        </p:pic>
        <p:pic>
          <p:nvPicPr>
            <p:cNvPr id="39942" name="Picture 7"/>
            <p:cNvPicPr>
              <a:picLocks noChangeAspect="1"/>
            </p:cNvPicPr>
            <p:nvPr/>
          </p:nvPicPr>
          <p:blipFill>
            <a:blip r:embed="rId2"/>
            <a:stretch>
              <a:fillRect/>
            </a:stretch>
          </p:blipFill>
          <p:spPr>
            <a:xfrm>
              <a:off x="5929322" y="4572008"/>
              <a:ext cx="1152532" cy="1571636"/>
            </a:xfrm>
            <a:prstGeom prst="rect">
              <a:avLst/>
            </a:prstGeom>
            <a:noFill/>
            <a:ln w="9525">
              <a:noFill/>
            </a:ln>
          </p:spPr>
        </p:pic>
        <p:pic>
          <p:nvPicPr>
            <p:cNvPr id="39943" name="Picture 7"/>
            <p:cNvPicPr>
              <a:picLocks noChangeAspect="1"/>
            </p:cNvPicPr>
            <p:nvPr/>
          </p:nvPicPr>
          <p:blipFill>
            <a:blip r:embed="rId3"/>
            <a:stretch>
              <a:fillRect/>
            </a:stretch>
          </p:blipFill>
          <p:spPr>
            <a:xfrm>
              <a:off x="7072330" y="4572008"/>
              <a:ext cx="1090618" cy="1571636"/>
            </a:xfrm>
            <a:prstGeom prst="rect">
              <a:avLst/>
            </a:prstGeom>
            <a:noFill/>
            <a:ln w="9525">
              <a:noFill/>
            </a:ln>
          </p:spPr>
        </p:pic>
      </p:grpSp>
      <p:pic>
        <p:nvPicPr>
          <p:cNvPr id="39940" name="Picture 9" descr="http://jpkc.ncwu.edu.cn/fwjzx/fwjzx/htm/10/10-3.files/image013.jpg"/>
          <p:cNvPicPr>
            <a:picLocks noChangeAspect="1"/>
          </p:cNvPicPr>
          <p:nvPr/>
        </p:nvPicPr>
        <p:blipFill>
          <a:blip r:embed="rId4"/>
          <a:stretch>
            <a:fillRect/>
          </a:stretch>
        </p:blipFill>
        <p:spPr>
          <a:xfrm>
            <a:off x="1198880" y="2859405"/>
            <a:ext cx="4826000" cy="3338195"/>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4"/>
          <p:cNvSpPr/>
          <p:nvPr/>
        </p:nvSpPr>
        <p:spPr>
          <a:xfrm>
            <a:off x="1028700" y="1202690"/>
            <a:ext cx="10420350" cy="2231390"/>
          </a:xfrm>
          <a:prstGeom prst="rect">
            <a:avLst/>
          </a:prstGeom>
          <a:noFill/>
          <a:ln w="9525">
            <a:noFill/>
          </a:ln>
        </p:spPr>
        <p:txBody>
          <a:bodyPr/>
          <a:p>
            <a:pPr marL="386080" lvl="0" indent="-386080" eaLnBrk="1" hangingPunct="1">
              <a:lnSpc>
                <a:spcPct val="130000"/>
              </a:lnSpc>
              <a:spcBef>
                <a:spcPct val="30000"/>
              </a:spcBef>
              <a:buClr>
                <a:schemeClr val="hlink"/>
              </a:buClr>
              <a:buSzPct val="60000"/>
              <a:buFont typeface="Wingdings" panose="05000000000000000000" pitchFamily="2" charset="2"/>
              <a:buNone/>
            </a:pPr>
            <a:r>
              <a:rPr lang="zh-CN" altLang="en-US" sz="2800" b="1" dirty="0">
                <a:solidFill>
                  <a:schemeClr val="hlink"/>
                </a:solidFill>
                <a:latin typeface="宋体" panose="02010600030101010101" pitchFamily="2" charset="-122"/>
                <a:ea typeface="宋体" panose="02010600030101010101" pitchFamily="2" charset="-122"/>
              </a:rPr>
              <a:t>③</a:t>
            </a:r>
            <a:r>
              <a:rPr lang="zh-CN" altLang="en-US" sz="2800" b="1" dirty="0">
                <a:solidFill>
                  <a:schemeClr val="folHlink"/>
                </a:solidFill>
                <a:latin typeface="宋体" panose="02010600030101010101" pitchFamily="2" charset="-122"/>
                <a:ea typeface="宋体" panose="02010600030101010101" pitchFamily="2" charset="-122"/>
              </a:rPr>
              <a:t>推拉门：</a:t>
            </a:r>
            <a:r>
              <a:rPr lang="zh-CN" altLang="en-US" sz="2800" b="1" dirty="0">
                <a:latin typeface="宋体" panose="02010600030101010101" pitchFamily="2" charset="-122"/>
                <a:ea typeface="宋体" panose="02010600030101010101" pitchFamily="2" charset="-122"/>
              </a:rPr>
              <a:t>门扇沿着轨道左右滑行来启闭，有单扇和双扇之分，开启后，门扇可隐藏在墙体的夹层中或贴在墙面上。推拉门开启时不占空间，受力合理，不易变形，但构造较复杂。</a:t>
            </a:r>
            <a:endParaRPr lang="zh-CN" altLang="en-US" sz="2800" b="1" dirty="0">
              <a:latin typeface="宋体" panose="02010600030101010101" pitchFamily="2" charset="-122"/>
              <a:ea typeface="宋体" panose="02010600030101010101" pitchFamily="2" charset="-122"/>
            </a:endParaRPr>
          </a:p>
        </p:txBody>
      </p:sp>
      <p:pic>
        <p:nvPicPr>
          <p:cNvPr id="40963" name="Picture 2" descr="http://www.e9898.com/tp/gqxx/200904/200942620223525659.jpg"/>
          <p:cNvPicPr>
            <a:picLocks noChangeAspect="1"/>
          </p:cNvPicPr>
          <p:nvPr/>
        </p:nvPicPr>
        <p:blipFill>
          <a:blip r:embed="rId1"/>
          <a:stretch>
            <a:fillRect/>
          </a:stretch>
        </p:blipFill>
        <p:spPr>
          <a:xfrm>
            <a:off x="1028700" y="3297555"/>
            <a:ext cx="3500120" cy="3202305"/>
          </a:xfrm>
          <a:prstGeom prst="rect">
            <a:avLst/>
          </a:prstGeom>
          <a:noFill/>
          <a:ln w="9525">
            <a:noFill/>
          </a:ln>
        </p:spPr>
      </p:pic>
      <p:pic>
        <p:nvPicPr>
          <p:cNvPr id="40964" name="Picture 5"/>
          <p:cNvPicPr>
            <a:picLocks noChangeAspect="1"/>
          </p:cNvPicPr>
          <p:nvPr/>
        </p:nvPicPr>
        <p:blipFill>
          <a:blip r:embed="rId2"/>
          <a:stretch>
            <a:fillRect/>
          </a:stretch>
        </p:blipFill>
        <p:spPr>
          <a:xfrm>
            <a:off x="7167880" y="3297555"/>
            <a:ext cx="2038985" cy="2718435"/>
          </a:xfrm>
          <a:prstGeom prst="rect">
            <a:avLst/>
          </a:prstGeom>
          <a:noFill/>
          <a:ln w="9525">
            <a:noFill/>
          </a:ln>
        </p:spPr>
      </p:pic>
      <p:pic>
        <p:nvPicPr>
          <p:cNvPr id="40965" name="Picture 7"/>
          <p:cNvPicPr>
            <a:picLocks noChangeAspect="1"/>
          </p:cNvPicPr>
          <p:nvPr/>
        </p:nvPicPr>
        <p:blipFill>
          <a:blip r:embed="rId3"/>
          <a:stretch>
            <a:fillRect/>
          </a:stretch>
        </p:blipFill>
        <p:spPr>
          <a:xfrm>
            <a:off x="5254625" y="3435350"/>
            <a:ext cx="1913255" cy="2580640"/>
          </a:xfrm>
          <a:prstGeom prst="rect">
            <a:avLst/>
          </a:prstGeom>
          <a:noFill/>
          <a:ln w="9525">
            <a:noFill/>
          </a:ln>
        </p:spPr>
      </p:pic>
      <p:pic>
        <p:nvPicPr>
          <p:cNvPr id="40966" name="Picture 8"/>
          <p:cNvPicPr>
            <a:picLocks noChangeAspect="1"/>
          </p:cNvPicPr>
          <p:nvPr/>
        </p:nvPicPr>
        <p:blipFill>
          <a:blip r:embed="rId4"/>
          <a:stretch>
            <a:fillRect/>
          </a:stretch>
        </p:blipFill>
        <p:spPr>
          <a:xfrm>
            <a:off x="9206230" y="3133725"/>
            <a:ext cx="2242820" cy="288226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4"/>
          <p:cNvSpPr>
            <a:spLocks noGrp="1"/>
          </p:cNvSpPr>
          <p:nvPr>
            <p:ph type="title"/>
          </p:nvPr>
        </p:nvSpPr>
        <p:spPr>
          <a:xfrm>
            <a:off x="5349240" y="287020"/>
            <a:ext cx="5257800" cy="754063"/>
          </a:xfrm>
        </p:spPr>
        <p:txBody>
          <a:bodyPr vert="horz" wrap="square" lIns="91440" tIns="45720" rIns="91440" bIns="45720" anchor="b"/>
          <a:p>
            <a:pPr eaLnBrk="1" hangingPunct="1"/>
            <a:r>
              <a:rPr lang="zh-CN" altLang="en-US" sz="4000" b="1" dirty="0">
                <a:solidFill>
                  <a:srgbClr val="C00000"/>
                </a:solidFill>
                <a:latin typeface="楷体" panose="02010609060101010101" charset="-122"/>
                <a:ea typeface="楷体" panose="02010609060101010101" charset="-122"/>
                <a:cs typeface="+mn-ea"/>
              </a:rPr>
              <a:t>6.1  窗的分类与构造</a:t>
            </a:r>
            <a:endParaRPr lang="zh-CN" altLang="en-US" sz="4000" b="1" dirty="0">
              <a:solidFill>
                <a:srgbClr val="C00000"/>
              </a:solidFill>
              <a:latin typeface="楷体" panose="02010609060101010101" charset="-122"/>
              <a:ea typeface="楷体" panose="02010609060101010101" charset="-122"/>
              <a:cs typeface="+mn-ea"/>
            </a:endParaRPr>
          </a:p>
        </p:txBody>
      </p:sp>
      <p:sp>
        <p:nvSpPr>
          <p:cNvPr id="2" name="Rectangle 4"/>
          <p:cNvSpPr>
            <a:spLocks noGrp="1"/>
          </p:cNvSpPr>
          <p:nvPr/>
        </p:nvSpPr>
        <p:spPr>
          <a:xfrm>
            <a:off x="900430" y="1143000"/>
            <a:ext cx="5257800" cy="754063"/>
          </a:xfrm>
          <a:prstGeom prst="rect">
            <a:avLst/>
          </a:prstGeom>
          <a:noFill/>
          <a:ln w="9525">
            <a:noFill/>
          </a:ln>
        </p:spPr>
        <p:txBody>
          <a:bodyPr vert="horz" wrap="square" lIns="91440" tIns="45720" rIns="91440" bIns="45720" anchor="b"/>
          <a:lstStyle>
            <a:lvl1pPr marL="0" lvl="0" indent="0" algn="l" defTabSz="914400" eaLnBrk="0" fontAlgn="base" latinLnBrk="0" hangingPunct="0">
              <a:lnSpc>
                <a:spcPct val="90000"/>
              </a:lnSpc>
              <a:spcBef>
                <a:spcPct val="0"/>
              </a:spcBef>
              <a:spcAft>
                <a:spcPct val="0"/>
              </a:spcAft>
              <a:buClr>
                <a:srgbClr val="000000"/>
              </a:buClr>
              <a:buNone/>
              <a:defRPr sz="4400" b="0" i="0" u="none" kern="1200" baseline="0">
                <a:solidFill>
                  <a:schemeClr val="tx1"/>
                </a:solidFill>
                <a:latin typeface="+mj-lt"/>
                <a:ea typeface="+mj-ea"/>
                <a:cs typeface="+mj-cs"/>
              </a:defRPr>
            </a:lvl1pPr>
          </a:lstStyle>
          <a:p>
            <a:pPr lvl="0" eaLnBrk="1" hangingPunct="1">
              <a:lnSpc>
                <a:spcPct val="200000"/>
              </a:lnSpc>
            </a:pPr>
            <a:r>
              <a:rPr lang="zh-CN" altLang="en-US" sz="3200" b="1" dirty="0">
                <a:solidFill>
                  <a:srgbClr val="C00000"/>
                </a:solidFill>
                <a:latin typeface="楷体" panose="02010609060101010101" charset="-122"/>
                <a:ea typeface="楷体" panose="02010609060101010101" charset="-122"/>
                <a:cs typeface="+mn-ea"/>
                <a:sym typeface="+mn-ea"/>
              </a:rPr>
              <a:t>6.1.1  窗的作用与分类</a:t>
            </a:r>
            <a:endParaRPr lang="zh-CN" altLang="en-US" sz="3200" b="1" dirty="0">
              <a:solidFill>
                <a:srgbClr val="C00000"/>
              </a:solidFill>
              <a:latin typeface="楷体" panose="02010609060101010101" charset="-122"/>
              <a:ea typeface="楷体" panose="02010609060101010101" charset="-122"/>
              <a:cs typeface="+mn-ea"/>
            </a:endParaRPr>
          </a:p>
        </p:txBody>
      </p:sp>
      <p:sp>
        <p:nvSpPr>
          <p:cNvPr id="4" name="文本框 3"/>
          <p:cNvSpPr txBox="1"/>
          <p:nvPr/>
        </p:nvSpPr>
        <p:spPr>
          <a:xfrm>
            <a:off x="2482215" y="2474595"/>
            <a:ext cx="6620510" cy="2926080"/>
          </a:xfrm>
          <a:prstGeom prst="rect">
            <a:avLst/>
          </a:prstGeom>
          <a:noFill/>
        </p:spPr>
        <p:txBody>
          <a:bodyPr wrap="square" rtlCol="0">
            <a:spAutoFit/>
          </a:bodyPr>
          <a:p>
            <a:pPr>
              <a:lnSpc>
                <a:spcPct val="150000"/>
              </a:lnSpc>
            </a:pPr>
            <a:r>
              <a:rPr lang="zh-CN" altLang="en-US" sz="2800" b="1" dirty="0">
                <a:latin typeface="宋体" panose="02010600030101010101" pitchFamily="2" charset="-122"/>
                <a:sym typeface="+mn-ea"/>
              </a:rPr>
              <a:t>窗的主要功能：窗的主要作用是采光和日照，通风和传递，同时并有眺望观景、分隔室内外空间和围护作用。另外，还兼有美观作用。</a:t>
            </a:r>
            <a:endParaRPr lang="zh-CN" altLang="en-US" sz="2800" b="1" dirty="0">
              <a:latin typeface="宋体" panose="02010600030101010101" pitchFamily="2" charset="-122"/>
              <a:ea typeface="宋体" panose="02010600030101010101" pitchFamily="2" charset="-122"/>
              <a:sym typeface="+mn-ea"/>
            </a:endParaRPr>
          </a:p>
          <a:p>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4"/>
          <p:cNvSpPr/>
          <p:nvPr/>
        </p:nvSpPr>
        <p:spPr>
          <a:xfrm>
            <a:off x="839470" y="1123315"/>
            <a:ext cx="10104755" cy="1802765"/>
          </a:xfrm>
          <a:prstGeom prst="rect">
            <a:avLst/>
          </a:prstGeom>
          <a:noFill/>
          <a:ln w="9525">
            <a:noFill/>
          </a:ln>
        </p:spPr>
        <p:txBody>
          <a:bodyPr/>
          <a:p>
            <a:pPr marL="386080" lvl="0" indent="-386080" eaLnBrk="1" hangingPunct="1">
              <a:lnSpc>
                <a:spcPct val="130000"/>
              </a:lnSpc>
              <a:spcBef>
                <a:spcPct val="30000"/>
              </a:spcBef>
              <a:buClr>
                <a:schemeClr val="hlink"/>
              </a:buClr>
              <a:buSzPct val="60000"/>
              <a:buFont typeface="Wingdings" panose="05000000000000000000" pitchFamily="2" charset="2"/>
              <a:buNone/>
            </a:pPr>
            <a:r>
              <a:rPr lang="zh-CN" altLang="en-US" sz="2800" b="1" dirty="0">
                <a:solidFill>
                  <a:schemeClr val="hlink"/>
                </a:solidFill>
                <a:latin typeface="宋体" panose="02010600030101010101" pitchFamily="2" charset="-122"/>
                <a:ea typeface="宋体" panose="02010600030101010101" pitchFamily="2" charset="-122"/>
              </a:rPr>
              <a:t>④</a:t>
            </a:r>
            <a:r>
              <a:rPr lang="zh-CN" altLang="en-US" sz="2800" b="1" dirty="0">
                <a:solidFill>
                  <a:schemeClr val="folHlink"/>
                </a:solidFill>
                <a:latin typeface="宋体" panose="02010600030101010101" pitchFamily="2" charset="-122"/>
                <a:ea typeface="宋体" panose="02010600030101010101" pitchFamily="2" charset="-122"/>
              </a:rPr>
              <a:t>折叠门：</a:t>
            </a:r>
            <a:r>
              <a:rPr lang="zh-CN" altLang="en-US" sz="2800" b="1" dirty="0">
                <a:latin typeface="宋体" panose="02010600030101010101" pitchFamily="2" charset="-122"/>
                <a:ea typeface="宋体" panose="02010600030101010101" pitchFamily="2" charset="-122"/>
              </a:rPr>
              <a:t>门扇由一组宽度约为600</a:t>
            </a:r>
            <a:r>
              <a:rPr lang="en-US" altLang="zh-CN" sz="2800" b="1" dirty="0">
                <a:latin typeface="宋体" panose="02010600030101010101" pitchFamily="2" charset="-122"/>
                <a:ea typeface="宋体" panose="02010600030101010101" pitchFamily="2" charset="-122"/>
              </a:rPr>
              <a:t>mm</a:t>
            </a:r>
            <a:r>
              <a:rPr lang="zh-CN" altLang="en-US" sz="2800" b="1" dirty="0">
                <a:latin typeface="宋体" panose="02010600030101010101" pitchFamily="2" charset="-122"/>
                <a:ea typeface="宋体" panose="02010600030101010101" pitchFamily="2" charset="-122"/>
              </a:rPr>
              <a:t>的窄门扇组成，窄门扇之间的铰链连接。开启时，窄门窗相互折叠推移到侧边，占空间少，但构造复杂。</a:t>
            </a:r>
            <a:endParaRPr lang="zh-CN" altLang="en-US" sz="2800" b="1" dirty="0">
              <a:latin typeface="宋体" panose="02010600030101010101" pitchFamily="2" charset="-122"/>
              <a:ea typeface="宋体" panose="02010600030101010101" pitchFamily="2" charset="-122"/>
            </a:endParaRPr>
          </a:p>
        </p:txBody>
      </p:sp>
      <p:pic>
        <p:nvPicPr>
          <p:cNvPr id="41987" name="Picture 4" descr="D:\我的文档\教学\备课课件\房屋建筑学\fwjz\202.120.189.199\jpkc\fwjz\kcnr\04-07\03\04-07-03-06.jpg"/>
          <p:cNvPicPr>
            <a:picLocks noChangeAspect="1"/>
          </p:cNvPicPr>
          <p:nvPr/>
        </p:nvPicPr>
        <p:blipFill>
          <a:blip r:embed="rId1" r:link="rId2"/>
          <a:stretch>
            <a:fillRect/>
          </a:stretch>
        </p:blipFill>
        <p:spPr>
          <a:xfrm>
            <a:off x="1129030" y="3094355"/>
            <a:ext cx="4392295" cy="3423920"/>
          </a:xfrm>
          <a:prstGeom prst="rect">
            <a:avLst/>
          </a:prstGeom>
          <a:noFill/>
          <a:ln w="9525">
            <a:noFill/>
          </a:ln>
        </p:spPr>
      </p:pic>
      <p:pic>
        <p:nvPicPr>
          <p:cNvPr id="41988" name="Picture 6"/>
          <p:cNvPicPr>
            <a:picLocks noChangeAspect="1"/>
          </p:cNvPicPr>
          <p:nvPr/>
        </p:nvPicPr>
        <p:blipFill>
          <a:blip r:embed="rId3"/>
          <a:stretch>
            <a:fillRect/>
          </a:stretch>
        </p:blipFill>
        <p:spPr>
          <a:xfrm>
            <a:off x="6677025" y="3286125"/>
            <a:ext cx="4075430" cy="3040380"/>
          </a:xfrm>
          <a:prstGeom prst="rect">
            <a:avLst/>
          </a:prstGeom>
          <a:noFill/>
          <a:ln w="9525">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3"/>
          <p:cNvSpPr>
            <a:spLocks noGrp="1"/>
          </p:cNvSpPr>
          <p:nvPr>
            <p:ph idx="1"/>
          </p:nvPr>
        </p:nvSpPr>
        <p:spPr>
          <a:xfrm>
            <a:off x="616585" y="1196975"/>
            <a:ext cx="10400030" cy="1600200"/>
          </a:xfrm>
        </p:spPr>
        <p:txBody>
          <a:bodyPr vert="horz" wrap="square" lIns="91440" tIns="45720" rIns="91440" bIns="45720" anchor="t"/>
          <a:p>
            <a:pPr eaLnBrk="1" hangingPunct="1">
              <a:spcBef>
                <a:spcPct val="30000"/>
              </a:spcBef>
              <a:buNone/>
            </a:pPr>
            <a:r>
              <a:rPr lang="zh-CN" altLang="en-US" b="1" dirty="0">
                <a:solidFill>
                  <a:schemeClr val="hlink"/>
                </a:solidFill>
                <a:latin typeface="宋体" panose="02010600030101010101" pitchFamily="2" charset="-122"/>
              </a:rPr>
              <a:t>⑤</a:t>
            </a:r>
            <a:r>
              <a:rPr lang="zh-CN" altLang="en-US" b="1" dirty="0">
                <a:solidFill>
                  <a:schemeClr val="folHlink"/>
                </a:solidFill>
                <a:latin typeface="宋体" panose="02010600030101010101" pitchFamily="2" charset="-122"/>
              </a:rPr>
              <a:t>转门：</a:t>
            </a:r>
            <a:r>
              <a:rPr lang="zh-CN" altLang="en-US" b="1" dirty="0">
                <a:latin typeface="宋体" panose="02010600030101010101" pitchFamily="2" charset="-122"/>
              </a:rPr>
              <a:t>门扇由三扇或四扇通过中间的竖轴组合起来，在两侧的弧形门套内水平旋转来实现启闭。转门有利于室内的隔视线、保温、隔热和防风沙，并且对建筑立面有较强的装饰性 。</a:t>
            </a:r>
            <a:endParaRPr lang="zh-CN" altLang="en-US" b="1" dirty="0">
              <a:latin typeface="宋体" panose="02010600030101010101" pitchFamily="2" charset="-122"/>
            </a:endParaRPr>
          </a:p>
        </p:txBody>
      </p:sp>
      <p:pic>
        <p:nvPicPr>
          <p:cNvPr id="43011" name="Picture 1"/>
          <p:cNvPicPr>
            <a:picLocks noChangeAspect="1"/>
          </p:cNvPicPr>
          <p:nvPr/>
        </p:nvPicPr>
        <p:blipFill>
          <a:blip r:embed="rId1"/>
          <a:stretch>
            <a:fillRect/>
          </a:stretch>
        </p:blipFill>
        <p:spPr>
          <a:xfrm>
            <a:off x="7239000" y="3008630"/>
            <a:ext cx="3237230" cy="3206750"/>
          </a:xfrm>
          <a:prstGeom prst="rect">
            <a:avLst/>
          </a:prstGeom>
          <a:noFill/>
          <a:ln w="9525">
            <a:noFill/>
          </a:ln>
        </p:spPr>
      </p:pic>
      <p:pic>
        <p:nvPicPr>
          <p:cNvPr id="43012" name="Picture 5" descr="http://www.sptmy.com/syxz.files/productb_11.jpg"/>
          <p:cNvPicPr>
            <a:picLocks noChangeAspect="1"/>
          </p:cNvPicPr>
          <p:nvPr/>
        </p:nvPicPr>
        <p:blipFill>
          <a:blip r:embed="rId2"/>
          <a:stretch>
            <a:fillRect/>
          </a:stretch>
        </p:blipFill>
        <p:spPr>
          <a:xfrm>
            <a:off x="3952875" y="3008630"/>
            <a:ext cx="3048000" cy="3206750"/>
          </a:xfrm>
          <a:prstGeom prst="rect">
            <a:avLst/>
          </a:prstGeom>
          <a:noFill/>
          <a:ln w="9525">
            <a:noFill/>
          </a:ln>
        </p:spPr>
      </p:pic>
      <p:pic>
        <p:nvPicPr>
          <p:cNvPr id="43013" name="Picture 2" descr="立轴门"/>
          <p:cNvPicPr>
            <a:picLocks noChangeAspect="1"/>
          </p:cNvPicPr>
          <p:nvPr/>
        </p:nvPicPr>
        <p:blipFill>
          <a:blip r:embed="rId3"/>
          <a:stretch>
            <a:fillRect/>
          </a:stretch>
        </p:blipFill>
        <p:spPr>
          <a:xfrm>
            <a:off x="1155700" y="3009265"/>
            <a:ext cx="2654300" cy="320611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3"/>
          <p:cNvSpPr>
            <a:spLocks noGrp="1"/>
          </p:cNvSpPr>
          <p:nvPr>
            <p:ph idx="1"/>
          </p:nvPr>
        </p:nvSpPr>
        <p:spPr>
          <a:xfrm>
            <a:off x="903605" y="1143000"/>
            <a:ext cx="10400665" cy="1061085"/>
          </a:xfrm>
        </p:spPr>
        <p:txBody>
          <a:bodyPr vert="horz" wrap="square" lIns="91440" tIns="45720" rIns="91440" bIns="45720" anchor="t"/>
          <a:p>
            <a:pPr eaLnBrk="1" hangingPunct="1">
              <a:spcBef>
                <a:spcPct val="30000"/>
              </a:spcBef>
              <a:buNone/>
            </a:pPr>
            <a:r>
              <a:rPr lang="zh-CN" altLang="en-US" b="1" dirty="0">
                <a:solidFill>
                  <a:schemeClr val="hlink"/>
                </a:solidFill>
                <a:latin typeface="宋体" panose="02010600030101010101" pitchFamily="2" charset="-122"/>
              </a:rPr>
              <a:t>⑤</a:t>
            </a:r>
            <a:r>
              <a:rPr lang="zh-CN" altLang="en-US" b="1" dirty="0">
                <a:solidFill>
                  <a:schemeClr val="folHlink"/>
                </a:solidFill>
                <a:latin typeface="宋体" panose="02010600030101010101" pitchFamily="2" charset="-122"/>
              </a:rPr>
              <a:t>翻转门：外表平整，不占空间。多用于车库、仓库。</a:t>
            </a:r>
            <a:endParaRPr lang="en-US" altLang="zh-CN" b="1" dirty="0">
              <a:solidFill>
                <a:schemeClr val="folHlink"/>
              </a:solidFill>
              <a:latin typeface="宋体" panose="02010600030101010101" pitchFamily="2" charset="-122"/>
            </a:endParaRPr>
          </a:p>
          <a:p>
            <a:pPr eaLnBrk="1" hangingPunct="1">
              <a:spcBef>
                <a:spcPct val="30000"/>
              </a:spcBef>
              <a:buNone/>
            </a:pPr>
            <a:r>
              <a:rPr lang="en-US" altLang="zh-CN" b="1" dirty="0">
                <a:solidFill>
                  <a:schemeClr val="folHlink"/>
                </a:solidFill>
                <a:latin typeface="宋体" panose="02010600030101010101" pitchFamily="2" charset="-122"/>
              </a:rPr>
              <a:t>  </a:t>
            </a:r>
            <a:r>
              <a:rPr lang="zh-CN" altLang="en-US" b="1" dirty="0">
                <a:solidFill>
                  <a:schemeClr val="folHlink"/>
                </a:solidFill>
                <a:latin typeface="宋体" panose="02010600030101010101" pitchFamily="2" charset="-122"/>
              </a:rPr>
              <a:t>卷帘门：有手动和自动、正卷和反卷之分。开启式不占用空间。</a:t>
            </a:r>
            <a:endParaRPr lang="zh-CN" altLang="en-US" b="1" dirty="0">
              <a:latin typeface="宋体" panose="02010600030101010101" pitchFamily="2" charset="-122"/>
            </a:endParaRPr>
          </a:p>
        </p:txBody>
      </p:sp>
      <p:pic>
        <p:nvPicPr>
          <p:cNvPr id="44035" name="Picture 3"/>
          <p:cNvPicPr>
            <a:picLocks noChangeAspect="1"/>
          </p:cNvPicPr>
          <p:nvPr/>
        </p:nvPicPr>
        <p:blipFill>
          <a:blip r:embed="rId1"/>
          <a:stretch>
            <a:fillRect/>
          </a:stretch>
        </p:blipFill>
        <p:spPr>
          <a:xfrm>
            <a:off x="5977255" y="4941570"/>
            <a:ext cx="1928495" cy="1821815"/>
          </a:xfrm>
          <a:prstGeom prst="rect">
            <a:avLst/>
          </a:prstGeom>
          <a:noFill/>
          <a:ln w="9525">
            <a:noFill/>
          </a:ln>
        </p:spPr>
      </p:pic>
      <p:pic>
        <p:nvPicPr>
          <p:cNvPr id="44036" name="Picture 3"/>
          <p:cNvPicPr>
            <a:picLocks noChangeAspect="1"/>
          </p:cNvPicPr>
          <p:nvPr/>
        </p:nvPicPr>
        <p:blipFill>
          <a:blip r:embed="rId2"/>
          <a:stretch>
            <a:fillRect/>
          </a:stretch>
        </p:blipFill>
        <p:spPr>
          <a:xfrm>
            <a:off x="1223010" y="4488815"/>
            <a:ext cx="2357120" cy="2070100"/>
          </a:xfrm>
          <a:prstGeom prst="rect">
            <a:avLst/>
          </a:prstGeom>
          <a:noFill/>
          <a:ln w="9525">
            <a:noFill/>
          </a:ln>
        </p:spPr>
      </p:pic>
      <p:pic>
        <p:nvPicPr>
          <p:cNvPr id="44037" name="Picture 2"/>
          <p:cNvPicPr>
            <a:picLocks noChangeAspect="1"/>
          </p:cNvPicPr>
          <p:nvPr/>
        </p:nvPicPr>
        <p:blipFill>
          <a:blip r:embed="rId3"/>
          <a:stretch>
            <a:fillRect/>
          </a:stretch>
        </p:blipFill>
        <p:spPr>
          <a:xfrm>
            <a:off x="1223010" y="2473325"/>
            <a:ext cx="2357120" cy="2015490"/>
          </a:xfrm>
          <a:prstGeom prst="rect">
            <a:avLst/>
          </a:prstGeom>
          <a:noFill/>
          <a:ln w="9525">
            <a:noFill/>
          </a:ln>
        </p:spPr>
      </p:pic>
      <p:pic>
        <p:nvPicPr>
          <p:cNvPr id="44038" name="Picture 9" descr="http://img2.jc001.cn/img/702/947702/1171245046353.gif"/>
          <p:cNvPicPr>
            <a:picLocks noChangeAspect="1"/>
          </p:cNvPicPr>
          <p:nvPr/>
        </p:nvPicPr>
        <p:blipFill>
          <a:blip r:embed="rId4"/>
          <a:srcRect l="6612" t="3999" r="7442" b="3999"/>
          <a:stretch>
            <a:fillRect/>
          </a:stretch>
        </p:blipFill>
        <p:spPr>
          <a:xfrm>
            <a:off x="7905750" y="2472690"/>
            <a:ext cx="3079115" cy="2388235"/>
          </a:xfrm>
          <a:prstGeom prst="rect">
            <a:avLst/>
          </a:prstGeom>
          <a:noFill/>
          <a:ln w="9525">
            <a:noFill/>
          </a:ln>
        </p:spPr>
      </p:pic>
      <p:pic>
        <p:nvPicPr>
          <p:cNvPr id="44039" name="Picture 11" descr="http://www.jiancai365.cn/UserDocument/jianda/Picture/200856_145209.jpg"/>
          <p:cNvPicPr>
            <a:picLocks noChangeAspect="1"/>
          </p:cNvPicPr>
          <p:nvPr/>
        </p:nvPicPr>
        <p:blipFill>
          <a:blip r:embed="rId5"/>
          <a:stretch>
            <a:fillRect/>
          </a:stretch>
        </p:blipFill>
        <p:spPr>
          <a:xfrm>
            <a:off x="8072755" y="4860925"/>
            <a:ext cx="2911475" cy="1983105"/>
          </a:xfrm>
          <a:prstGeom prst="rect">
            <a:avLst/>
          </a:prstGeom>
          <a:noFill/>
          <a:ln w="9525">
            <a:noFill/>
          </a:ln>
        </p:spPr>
      </p:pic>
      <p:pic>
        <p:nvPicPr>
          <p:cNvPr id="44040" name="Picture 13" descr="http://100yeuserfiles.100ye.com/goods_images/0012080001-0012100000/0012095001-0012095200/12095072.jpg"/>
          <p:cNvPicPr>
            <a:picLocks noChangeAspect="1"/>
          </p:cNvPicPr>
          <p:nvPr/>
        </p:nvPicPr>
        <p:blipFill>
          <a:blip r:embed="rId6"/>
          <a:stretch>
            <a:fillRect/>
          </a:stretch>
        </p:blipFill>
        <p:spPr>
          <a:xfrm>
            <a:off x="3714750" y="4869180"/>
            <a:ext cx="1903730" cy="1974850"/>
          </a:xfrm>
          <a:prstGeom prst="rect">
            <a:avLst/>
          </a:prstGeom>
          <a:noFill/>
          <a:ln w="9525">
            <a:noFill/>
          </a:ln>
        </p:spPr>
      </p:pic>
      <p:pic>
        <p:nvPicPr>
          <p:cNvPr id="44041" name="Picture 7" descr="http://hengxinmy.com.cn/UploadFiles/200812108506726.jpg"/>
          <p:cNvPicPr>
            <a:picLocks noChangeAspect="1"/>
          </p:cNvPicPr>
          <p:nvPr/>
        </p:nvPicPr>
        <p:blipFill>
          <a:blip r:embed="rId7"/>
          <a:stretch>
            <a:fillRect/>
          </a:stretch>
        </p:blipFill>
        <p:spPr>
          <a:xfrm>
            <a:off x="4500880" y="2703195"/>
            <a:ext cx="2245360" cy="1785620"/>
          </a:xfrm>
          <a:prstGeom prst="rect">
            <a:avLst/>
          </a:prstGeom>
          <a:noFill/>
          <a:ln w="9525">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3"/>
          <p:cNvSpPr>
            <a:spLocks noGrp="1"/>
          </p:cNvSpPr>
          <p:nvPr>
            <p:ph idx="1"/>
          </p:nvPr>
        </p:nvSpPr>
        <p:spPr>
          <a:xfrm>
            <a:off x="965200" y="1905000"/>
            <a:ext cx="9879330" cy="4307205"/>
          </a:xfrm>
        </p:spPr>
        <p:txBody>
          <a:bodyPr vert="horz" wrap="square" lIns="91440" tIns="45720" rIns="91440" bIns="45720" anchor="t"/>
          <a:p>
            <a:pPr marL="0" indent="0" algn="just" eaLnBrk="1" hangingPunct="1">
              <a:lnSpc>
                <a:spcPct val="110000"/>
              </a:lnSpc>
              <a:buNone/>
            </a:pPr>
            <a:r>
              <a:rPr lang="zh-CN" altLang="en-US" dirty="0"/>
              <a:t>       </a:t>
            </a:r>
            <a:r>
              <a:rPr lang="zh-CN" altLang="en-US" dirty="0">
                <a:latin typeface="宋体" panose="02010600030101010101" pitchFamily="2" charset="-122"/>
              </a:rPr>
              <a:t>门的尺度指门洞的高宽尺寸，应满足人流疏散，搬运家具、设备的要求，并应符合《建筑模数协调经一标准》的规定。</a:t>
            </a:r>
            <a:endParaRPr lang="zh-CN" altLang="en-US" dirty="0">
              <a:latin typeface="宋体" panose="02010600030101010101" pitchFamily="2" charset="-122"/>
            </a:endParaRPr>
          </a:p>
          <a:p>
            <a:pPr marL="0" indent="0" algn="just" eaLnBrk="1" hangingPunct="1">
              <a:lnSpc>
                <a:spcPct val="110000"/>
              </a:lnSpc>
              <a:buNone/>
            </a:pPr>
            <a:r>
              <a:rPr lang="zh-CN" altLang="en-US" dirty="0">
                <a:latin typeface="宋体" panose="02010600030101010101" pitchFamily="2" charset="-122"/>
              </a:rPr>
              <a:t>    一般情况下，门保证通行的高度不小于2000 </a:t>
            </a:r>
            <a:r>
              <a:rPr lang="en-US" altLang="zh-CN" dirty="0">
                <a:latin typeface="宋体" panose="02010600030101010101" pitchFamily="2" charset="-122"/>
              </a:rPr>
              <a:t>mm，</a:t>
            </a:r>
            <a:r>
              <a:rPr lang="zh-CN" altLang="en-US" dirty="0">
                <a:latin typeface="宋体" panose="02010600030101010101" pitchFamily="2" charset="-122"/>
              </a:rPr>
              <a:t>一般以</a:t>
            </a:r>
            <a:r>
              <a:rPr lang="en-US" altLang="zh-CN" dirty="0">
                <a:latin typeface="宋体" panose="02010600030101010101" pitchFamily="2" charset="-122"/>
              </a:rPr>
              <a:t>300mm</a:t>
            </a:r>
            <a:r>
              <a:rPr lang="zh-CN" altLang="en-US" dirty="0">
                <a:latin typeface="宋体" panose="02010600030101010101" pitchFamily="2" charset="-122"/>
              </a:rPr>
              <a:t>为模数，当门高超过</a:t>
            </a:r>
            <a:r>
              <a:rPr lang="en-US" altLang="zh-CN" dirty="0">
                <a:latin typeface="宋体" panose="02010600030101010101" pitchFamily="2" charset="-122"/>
              </a:rPr>
              <a:t>2200mm</a:t>
            </a:r>
            <a:r>
              <a:rPr lang="zh-CN" altLang="en-US" dirty="0">
                <a:latin typeface="宋体" panose="02010600030101010101" pitchFamily="2" charset="-122"/>
              </a:rPr>
              <a:t>时，应该设亮子，当上方设亮子时，应加高300</a:t>
            </a:r>
            <a:r>
              <a:rPr lang="zh-CN" altLang="en-US" dirty="0"/>
              <a:t>~</a:t>
            </a:r>
            <a:r>
              <a:rPr lang="zh-CN" altLang="en-US" dirty="0">
                <a:latin typeface="宋体" panose="02010600030101010101" pitchFamily="2" charset="-122"/>
              </a:rPr>
              <a:t>600</a:t>
            </a:r>
            <a:r>
              <a:rPr lang="en-US" altLang="zh-CN" dirty="0">
                <a:latin typeface="宋体" panose="02010600030101010101" pitchFamily="2" charset="-122"/>
              </a:rPr>
              <a:t>mm。</a:t>
            </a:r>
            <a:r>
              <a:rPr lang="zh-CN" altLang="en-US" dirty="0">
                <a:latin typeface="宋体" panose="02010600030101010101" pitchFamily="2" charset="-122"/>
              </a:rPr>
              <a:t>门的宽度应满足一个人通行，并考虑必要的空隙，一般为700</a:t>
            </a:r>
            <a:r>
              <a:rPr lang="zh-CN" altLang="en-US" dirty="0"/>
              <a:t>~</a:t>
            </a:r>
            <a:r>
              <a:rPr lang="zh-CN" altLang="en-US" dirty="0">
                <a:latin typeface="宋体" panose="02010600030101010101" pitchFamily="2" charset="-122"/>
              </a:rPr>
              <a:t>1000</a:t>
            </a:r>
            <a:r>
              <a:rPr lang="en-US" altLang="zh-CN" dirty="0">
                <a:latin typeface="宋体" panose="02010600030101010101" pitchFamily="2" charset="-122"/>
              </a:rPr>
              <a:t>mm，</a:t>
            </a:r>
            <a:r>
              <a:rPr lang="zh-CN" altLang="en-US" dirty="0">
                <a:latin typeface="宋体" panose="02010600030101010101" pitchFamily="2" charset="-122"/>
              </a:rPr>
              <a:t>通常设置为单扇门。对于人流量较大的公共建筑的门，其宽度应满足疏散要求，可设置两扇以上的门。</a:t>
            </a:r>
            <a:endParaRPr lang="zh-CN" altLang="en-US" dirty="0">
              <a:latin typeface="宋体" panose="02010600030101010101" pitchFamily="2" charset="-122"/>
            </a:endParaRPr>
          </a:p>
        </p:txBody>
      </p:sp>
      <p:sp>
        <p:nvSpPr>
          <p:cNvPr id="45059" name="Rectangle 4"/>
          <p:cNvSpPr>
            <a:spLocks noGrp="1"/>
          </p:cNvSpPr>
          <p:nvPr>
            <p:ph type="title"/>
          </p:nvPr>
        </p:nvSpPr>
        <p:spPr>
          <a:xfrm>
            <a:off x="5448935" y="312420"/>
            <a:ext cx="4800600" cy="754063"/>
          </a:xfrm>
        </p:spPr>
        <p:txBody>
          <a:bodyPr vert="horz" wrap="square" lIns="91440" tIns="45720" rIns="91440" bIns="45720" anchor="b"/>
          <a:p>
            <a:pPr eaLnBrk="1" hangingPunct="1"/>
            <a:r>
              <a:rPr lang="zh-CN" altLang="en-US" sz="3200" b="1" dirty="0">
                <a:solidFill>
                  <a:schemeClr val="folHlink"/>
                </a:solidFill>
                <a:latin typeface="Times New Roman" panose="02020603050405020304" pitchFamily="18" charset="0"/>
                <a:ea typeface="楷体_GB2312" pitchFamily="49" charset="-122"/>
              </a:rPr>
              <a:t>6.2.2  门的尺度与组成</a:t>
            </a:r>
            <a:endParaRPr lang="zh-CN" altLang="en-US" sz="3200" b="1" dirty="0">
              <a:solidFill>
                <a:schemeClr val="folHlink"/>
              </a:solidFill>
              <a:latin typeface="Times New Roman" panose="02020603050405020304" pitchFamily="18" charset="0"/>
              <a:ea typeface="楷体_GB2312" pitchFamily="49" charset="-122"/>
            </a:endParaRPr>
          </a:p>
        </p:txBody>
      </p:sp>
      <p:sp>
        <p:nvSpPr>
          <p:cNvPr id="45060" name="Rectangle 5"/>
          <p:cNvSpPr/>
          <p:nvPr/>
        </p:nvSpPr>
        <p:spPr>
          <a:xfrm>
            <a:off x="1072515" y="1066800"/>
            <a:ext cx="3657600" cy="754063"/>
          </a:xfrm>
          <a:prstGeom prst="rect">
            <a:avLst/>
          </a:prstGeom>
          <a:noFill/>
          <a:ln w="9525">
            <a:noFill/>
          </a:ln>
        </p:spPr>
        <p:txBody>
          <a:bodyPr anchor="b"/>
          <a:p>
            <a:pPr lvl="0" eaLnBrk="1" hangingPunct="1"/>
            <a:r>
              <a:rPr lang="zh-CN" altLang="en-US" sz="2800" b="1" dirty="0">
                <a:solidFill>
                  <a:srgbClr val="9966FF"/>
                </a:solidFill>
                <a:latin typeface="Times New Roman" panose="02020603050405020304" pitchFamily="18" charset="0"/>
                <a:ea typeface="楷体_GB2312" pitchFamily="49" charset="-122"/>
              </a:rPr>
              <a:t>6.2.2.1  门的尺度</a:t>
            </a:r>
            <a:endParaRPr lang="zh-CN" altLang="en-US" sz="2800" b="1" dirty="0">
              <a:solidFill>
                <a:srgbClr val="9966FF"/>
              </a:solidFill>
              <a:latin typeface="Times New Roman" panose="02020603050405020304" pitchFamily="18" charset="0"/>
              <a:ea typeface="楷体_GB2312" pitchFamily="49"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Rectangle 3"/>
          <p:cNvSpPr>
            <a:spLocks noGrp="1"/>
          </p:cNvSpPr>
          <p:nvPr>
            <p:ph idx="1"/>
          </p:nvPr>
        </p:nvSpPr>
        <p:spPr>
          <a:xfrm>
            <a:off x="1298575" y="1539875"/>
            <a:ext cx="9553575" cy="4572000"/>
          </a:xfrm>
        </p:spPr>
        <p:txBody>
          <a:bodyPr vert="horz" wrap="square" lIns="91440" tIns="45720" rIns="91440" bIns="45720" anchor="t"/>
          <a:p>
            <a:pPr marL="0" indent="0" eaLnBrk="1" hangingPunct="1">
              <a:lnSpc>
                <a:spcPct val="120000"/>
              </a:lnSpc>
              <a:buNone/>
            </a:pPr>
            <a:r>
              <a:rPr lang="zh-CN" altLang="en-US" dirty="0"/>
              <a:t>        </a:t>
            </a:r>
            <a:r>
              <a:rPr lang="zh-CN" altLang="en-US" dirty="0">
                <a:solidFill>
                  <a:schemeClr val="folHlink"/>
                </a:solidFill>
                <a:latin typeface="宋体" panose="02010600030101010101" pitchFamily="2" charset="-122"/>
              </a:rPr>
              <a:t>门</a:t>
            </a:r>
            <a:r>
              <a:rPr lang="zh-CN" altLang="en-US" dirty="0">
                <a:latin typeface="宋体" panose="02010600030101010101" pitchFamily="2" charset="-122"/>
              </a:rPr>
              <a:t>一般由</a:t>
            </a:r>
            <a:r>
              <a:rPr lang="zh-CN" altLang="en-US" dirty="0">
                <a:solidFill>
                  <a:schemeClr val="folHlink"/>
                </a:solidFill>
                <a:latin typeface="宋体" panose="02010600030101010101" pitchFamily="2" charset="-122"/>
              </a:rPr>
              <a:t>门框、门扇、五金零件及附件</a:t>
            </a:r>
            <a:r>
              <a:rPr lang="zh-CN" altLang="en-US" dirty="0">
                <a:latin typeface="宋体" panose="02010600030101010101" pitchFamily="2" charset="-122"/>
              </a:rPr>
              <a:t>组成</a:t>
            </a:r>
            <a:r>
              <a:rPr lang="zh-CN" altLang="en-US" u="sng" dirty="0">
                <a:solidFill>
                  <a:schemeClr val="hlink"/>
                </a:solidFill>
                <a:latin typeface="宋体" panose="02010600030101010101" pitchFamily="2" charset="-122"/>
                <a:hlinkClick r:id="rId1" action="ppaction://hlinksldjump"/>
              </a:rPr>
              <a:t>(图6.8)</a:t>
            </a:r>
            <a:r>
              <a:rPr lang="zh-CN" altLang="en-US" dirty="0">
                <a:latin typeface="宋体" panose="02010600030101010101" pitchFamily="2" charset="-122"/>
              </a:rPr>
              <a:t>。</a:t>
            </a:r>
            <a:endParaRPr lang="zh-CN" altLang="en-US" dirty="0">
              <a:latin typeface="宋体" panose="02010600030101010101" pitchFamily="2" charset="-122"/>
            </a:endParaRPr>
          </a:p>
          <a:p>
            <a:pPr marL="0" indent="0" eaLnBrk="1" hangingPunct="1">
              <a:lnSpc>
                <a:spcPct val="120000"/>
              </a:lnSpc>
              <a:buNone/>
            </a:pPr>
            <a:r>
              <a:rPr lang="zh-CN" altLang="en-US" dirty="0">
                <a:latin typeface="宋体" panose="02010600030101010101" pitchFamily="2" charset="-122"/>
              </a:rPr>
              <a:t>    </a:t>
            </a:r>
            <a:r>
              <a:rPr lang="zh-CN" altLang="en-US" dirty="0">
                <a:solidFill>
                  <a:schemeClr val="folHlink"/>
                </a:solidFill>
                <a:latin typeface="宋体" panose="02010600030101010101" pitchFamily="2" charset="-122"/>
              </a:rPr>
              <a:t>门框</a:t>
            </a:r>
            <a:r>
              <a:rPr lang="zh-CN" altLang="en-US" dirty="0">
                <a:latin typeface="宋体" panose="02010600030101010101" pitchFamily="2" charset="-122"/>
              </a:rPr>
              <a:t>是门与墙体的连接部分，由上框、边框、中横框和中竖框组成。</a:t>
            </a:r>
            <a:endParaRPr lang="zh-CN" altLang="en-US" dirty="0">
              <a:latin typeface="宋体" panose="02010600030101010101" pitchFamily="2" charset="-122"/>
            </a:endParaRPr>
          </a:p>
          <a:p>
            <a:pPr marL="0" indent="0" eaLnBrk="1" hangingPunct="1">
              <a:lnSpc>
                <a:spcPct val="120000"/>
              </a:lnSpc>
              <a:buNone/>
            </a:pPr>
            <a:r>
              <a:rPr lang="zh-CN" altLang="en-US" dirty="0">
                <a:latin typeface="宋体" panose="02010600030101010101" pitchFamily="2" charset="-122"/>
              </a:rPr>
              <a:t>    </a:t>
            </a:r>
            <a:r>
              <a:rPr lang="zh-CN" altLang="en-US" dirty="0">
                <a:solidFill>
                  <a:schemeClr val="folHlink"/>
                </a:solidFill>
                <a:latin typeface="宋体" panose="02010600030101010101" pitchFamily="2" charset="-122"/>
              </a:rPr>
              <a:t>门扇</a:t>
            </a:r>
            <a:r>
              <a:rPr lang="zh-CN" altLang="en-US" dirty="0">
                <a:latin typeface="宋体" panose="02010600030101010101" pitchFamily="2" charset="-122"/>
              </a:rPr>
              <a:t>一般由上、中、下冒头和边梃组成骨架，中间固定门芯板。</a:t>
            </a:r>
            <a:endParaRPr lang="zh-CN" altLang="en-US" dirty="0">
              <a:latin typeface="宋体" panose="02010600030101010101" pitchFamily="2" charset="-122"/>
            </a:endParaRPr>
          </a:p>
          <a:p>
            <a:pPr marL="0" indent="0" eaLnBrk="1" hangingPunct="1">
              <a:lnSpc>
                <a:spcPct val="120000"/>
              </a:lnSpc>
              <a:buNone/>
            </a:pPr>
            <a:r>
              <a:rPr lang="zh-CN" altLang="en-US" dirty="0">
                <a:latin typeface="宋体" panose="02010600030101010101" pitchFamily="2" charset="-122"/>
              </a:rPr>
              <a:t>    </a:t>
            </a:r>
            <a:r>
              <a:rPr lang="zh-CN" altLang="en-US" dirty="0">
                <a:solidFill>
                  <a:schemeClr val="folHlink"/>
                </a:solidFill>
                <a:latin typeface="宋体" panose="02010600030101010101" pitchFamily="2" charset="-122"/>
              </a:rPr>
              <a:t>五金零件</a:t>
            </a:r>
            <a:r>
              <a:rPr lang="zh-CN" altLang="en-US" dirty="0">
                <a:latin typeface="宋体" panose="02010600030101010101" pitchFamily="2" charset="-122"/>
              </a:rPr>
              <a:t>包括</a:t>
            </a:r>
            <a:r>
              <a:rPr lang="zh-CN" altLang="en-US" dirty="0"/>
              <a:t>铰链、门锁、插销、拉手、停门器，风钩</a:t>
            </a:r>
            <a:r>
              <a:rPr lang="zh-CN" altLang="en-US" dirty="0">
                <a:latin typeface="宋体" panose="02010600030101010101" pitchFamily="2" charset="-122"/>
              </a:rPr>
              <a:t>等。附件有贴脸板、筒子板等。</a:t>
            </a:r>
            <a:endParaRPr lang="zh-CN" altLang="en-US" dirty="0">
              <a:latin typeface="宋体" panose="02010600030101010101" pitchFamily="2" charset="-122"/>
            </a:endParaRPr>
          </a:p>
        </p:txBody>
      </p:sp>
      <p:sp>
        <p:nvSpPr>
          <p:cNvPr id="46083" name="Rectangle 4"/>
          <p:cNvSpPr>
            <a:spLocks noGrp="1"/>
          </p:cNvSpPr>
          <p:nvPr>
            <p:ph type="title"/>
          </p:nvPr>
        </p:nvSpPr>
        <p:spPr>
          <a:xfrm>
            <a:off x="5645785" y="254953"/>
            <a:ext cx="3733800" cy="754062"/>
          </a:xfrm>
        </p:spPr>
        <p:txBody>
          <a:bodyPr vert="horz" wrap="square" lIns="91440" tIns="45720" rIns="91440" bIns="45720" anchor="b"/>
          <a:p>
            <a:pPr eaLnBrk="1" hangingPunct="1"/>
            <a:r>
              <a:rPr lang="zh-CN" altLang="en-US" sz="2800" b="1" dirty="0">
                <a:solidFill>
                  <a:srgbClr val="9966FF"/>
                </a:solidFill>
                <a:latin typeface="Times New Roman" panose="02020603050405020304" pitchFamily="18" charset="0"/>
                <a:ea typeface="楷体_GB2312" pitchFamily="49" charset="-122"/>
              </a:rPr>
              <a:t>6.2.2.2  门的组成</a:t>
            </a:r>
            <a:endParaRPr lang="zh-CN" altLang="en-US" sz="2800" b="1" dirty="0">
              <a:solidFill>
                <a:srgbClr val="9966FF"/>
              </a:solidFill>
              <a:latin typeface="Times New Roman" panose="02020603050405020304" pitchFamily="18" charset="0"/>
              <a:ea typeface="楷体_GB2312" pitchFamily="49"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7106" name="Picture 4" descr="8"/>
          <p:cNvPicPr>
            <a:picLocks noChangeAspect="1"/>
          </p:cNvPicPr>
          <p:nvPr/>
        </p:nvPicPr>
        <p:blipFill>
          <a:blip r:embed="rId1"/>
          <a:stretch>
            <a:fillRect/>
          </a:stretch>
        </p:blipFill>
        <p:spPr>
          <a:xfrm>
            <a:off x="1413510" y="1253490"/>
            <a:ext cx="9507220" cy="4878070"/>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3"/>
          <p:cNvSpPr>
            <a:spLocks noGrp="1"/>
          </p:cNvSpPr>
          <p:nvPr>
            <p:ph idx="1"/>
          </p:nvPr>
        </p:nvSpPr>
        <p:spPr>
          <a:xfrm>
            <a:off x="1348740" y="1941830"/>
            <a:ext cx="9469755" cy="4543425"/>
          </a:xfrm>
        </p:spPr>
        <p:txBody>
          <a:bodyPr vert="horz" wrap="square" lIns="91440" tIns="45720" rIns="91440" bIns="45720" anchor="t"/>
          <a:p>
            <a:pPr marL="0" indent="0" eaLnBrk="1" hangingPunct="1">
              <a:lnSpc>
                <a:spcPct val="120000"/>
              </a:lnSpc>
              <a:buNone/>
            </a:pPr>
            <a:r>
              <a:rPr lang="zh-CN" altLang="en-US" dirty="0">
                <a:solidFill>
                  <a:schemeClr val="hlink"/>
                </a:solidFill>
                <a:latin typeface="宋体" panose="02010600030101010101" pitchFamily="2" charset="-122"/>
              </a:rPr>
              <a:t>(1) 门框</a:t>
            </a:r>
            <a:endParaRPr lang="zh-CN" altLang="en-US" dirty="0">
              <a:solidFill>
                <a:schemeClr val="hlink"/>
              </a:solidFill>
              <a:latin typeface="宋体" panose="02010600030101010101" pitchFamily="2" charset="-122"/>
            </a:endParaRPr>
          </a:p>
          <a:p>
            <a:pPr marL="0" indent="0" eaLnBrk="1" hangingPunct="1">
              <a:lnSpc>
                <a:spcPct val="120000"/>
              </a:lnSpc>
              <a:buNone/>
            </a:pPr>
            <a:r>
              <a:rPr lang="zh-CN" altLang="en-US" dirty="0">
                <a:latin typeface="宋体" panose="02010600030101010101" pitchFamily="2" charset="-122"/>
              </a:rPr>
              <a:t>    门框的断面形状与尺寸取决于门扇的开启方式和门扇的层数以及裁口大小，由于门框要承受各种撞击荷载和门扇的重量作用，应有足够的强度和刚度，故其断面尺寸较大</a:t>
            </a:r>
            <a:r>
              <a:rPr lang="zh-CN" altLang="en-US" u="sng" dirty="0">
                <a:solidFill>
                  <a:schemeClr val="hlink"/>
                </a:solidFill>
                <a:latin typeface="宋体" panose="02010600030101010101" pitchFamily="2" charset="-122"/>
                <a:hlinkClick r:id="rId1" action="ppaction://hlinksldjump"/>
              </a:rPr>
              <a:t>(图6.9)</a:t>
            </a:r>
            <a:r>
              <a:rPr lang="zh-CN" altLang="en-US" dirty="0">
                <a:latin typeface="宋体" panose="02010600030101010101" pitchFamily="2" charset="-122"/>
              </a:rPr>
              <a:t>。</a:t>
            </a:r>
            <a:endParaRPr lang="zh-CN" altLang="en-US" dirty="0">
              <a:latin typeface="宋体" panose="02010600030101010101" pitchFamily="2" charset="-122"/>
            </a:endParaRPr>
          </a:p>
          <a:p>
            <a:pPr marL="0" indent="0" eaLnBrk="1" hangingPunct="1">
              <a:lnSpc>
                <a:spcPct val="120000"/>
              </a:lnSpc>
              <a:buNone/>
            </a:pPr>
            <a:r>
              <a:rPr lang="zh-CN" altLang="en-US" dirty="0">
                <a:latin typeface="宋体" panose="02010600030101010101" pitchFamily="2" charset="-122"/>
              </a:rPr>
              <a:t>    门框在洞口中，根据门的开启方式及墙体厚度不同分为外平、居中、内平、内外平四种</a:t>
            </a:r>
            <a:r>
              <a:rPr lang="zh-CN" altLang="en-US" u="sng" dirty="0">
                <a:solidFill>
                  <a:schemeClr val="hlink"/>
                </a:solidFill>
                <a:latin typeface="宋体" panose="02010600030101010101" pitchFamily="2" charset="-122"/>
                <a:hlinkClick r:id="rId2" action="ppaction://hlinksldjump"/>
              </a:rPr>
              <a:t>(图6.10)</a:t>
            </a:r>
            <a:r>
              <a:rPr lang="zh-CN" altLang="en-US" dirty="0">
                <a:latin typeface="宋体" panose="02010600030101010101" pitchFamily="2" charset="-122"/>
              </a:rPr>
              <a:t>。 </a:t>
            </a:r>
            <a:r>
              <a:rPr lang="zh-CN" altLang="en-US" dirty="0"/>
              <a:t> </a:t>
            </a:r>
            <a:endParaRPr lang="zh-CN" altLang="en-US" dirty="0"/>
          </a:p>
        </p:txBody>
      </p:sp>
      <p:sp>
        <p:nvSpPr>
          <p:cNvPr id="48131" name="Rectangle 4"/>
          <p:cNvSpPr>
            <a:spLocks noGrp="1"/>
          </p:cNvSpPr>
          <p:nvPr>
            <p:ph type="title"/>
          </p:nvPr>
        </p:nvSpPr>
        <p:spPr>
          <a:xfrm>
            <a:off x="6019800" y="287020"/>
            <a:ext cx="4114800" cy="754063"/>
          </a:xfrm>
        </p:spPr>
        <p:txBody>
          <a:bodyPr vert="horz" wrap="square" lIns="91440" tIns="45720" rIns="91440" bIns="45720" anchor="b"/>
          <a:p>
            <a:pPr eaLnBrk="1" hangingPunct="1"/>
            <a:r>
              <a:rPr lang="zh-CN" altLang="en-US" sz="3200" b="1" dirty="0">
                <a:solidFill>
                  <a:schemeClr val="folHlink"/>
                </a:solidFill>
                <a:latin typeface="Times New Roman" panose="02020603050405020304" pitchFamily="18" charset="0"/>
                <a:ea typeface="楷体_GB2312" pitchFamily="49" charset="-122"/>
              </a:rPr>
              <a:t>6.2.3  门的构造</a:t>
            </a:r>
            <a:endParaRPr lang="zh-CN" altLang="en-US" sz="3200" b="1" dirty="0">
              <a:solidFill>
                <a:schemeClr val="folHlink"/>
              </a:solidFill>
              <a:latin typeface="Times New Roman" panose="02020603050405020304" pitchFamily="18" charset="0"/>
              <a:ea typeface="楷体_GB2312" pitchFamily="49" charset="-122"/>
            </a:endParaRPr>
          </a:p>
        </p:txBody>
      </p:sp>
      <p:sp>
        <p:nvSpPr>
          <p:cNvPr id="48132" name="Rectangle 5"/>
          <p:cNvSpPr/>
          <p:nvPr/>
        </p:nvSpPr>
        <p:spPr>
          <a:xfrm>
            <a:off x="1066800" y="1041400"/>
            <a:ext cx="4953000" cy="754063"/>
          </a:xfrm>
          <a:prstGeom prst="rect">
            <a:avLst/>
          </a:prstGeom>
          <a:noFill/>
          <a:ln w="9525">
            <a:noFill/>
          </a:ln>
        </p:spPr>
        <p:txBody>
          <a:bodyPr anchor="b"/>
          <a:p>
            <a:pPr lvl="0" eaLnBrk="1" hangingPunct="1"/>
            <a:r>
              <a:rPr lang="zh-CN" altLang="en-US" sz="2800" b="1" dirty="0">
                <a:solidFill>
                  <a:srgbClr val="9966FF"/>
                </a:solidFill>
                <a:latin typeface="Times New Roman" panose="02020603050405020304" pitchFamily="18" charset="0"/>
                <a:ea typeface="楷体_GB2312" pitchFamily="49" charset="-122"/>
              </a:rPr>
              <a:t>6.2.3.1  平开木门的构造</a:t>
            </a:r>
            <a:endParaRPr lang="zh-CN" altLang="en-US" sz="2800" b="1" dirty="0">
              <a:solidFill>
                <a:srgbClr val="9966FF"/>
              </a:solidFill>
              <a:latin typeface="Times New Roman" panose="02020603050405020304" pitchFamily="18" charset="0"/>
              <a:ea typeface="楷体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9154" name="Picture 4" descr="9"/>
          <p:cNvPicPr>
            <a:picLocks noChangeAspect="1"/>
          </p:cNvPicPr>
          <p:nvPr/>
        </p:nvPicPr>
        <p:blipFill>
          <a:blip r:embed="rId1"/>
          <a:stretch>
            <a:fillRect/>
          </a:stretch>
        </p:blipFill>
        <p:spPr>
          <a:xfrm>
            <a:off x="1287145" y="1196975"/>
            <a:ext cx="9728200" cy="5260975"/>
          </a:xfrm>
          <a:prstGeom prst="rect">
            <a:avLst/>
          </a:prstGeom>
          <a:noFill/>
          <a:ln w="9525">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0178" name="Picture 4" descr="10"/>
          <p:cNvPicPr>
            <a:picLocks noChangeAspect="1"/>
          </p:cNvPicPr>
          <p:nvPr/>
        </p:nvPicPr>
        <p:blipFill>
          <a:blip r:embed="rId1"/>
          <a:stretch>
            <a:fillRect/>
          </a:stretch>
        </p:blipFill>
        <p:spPr>
          <a:xfrm>
            <a:off x="1190625" y="1484630"/>
            <a:ext cx="9820275" cy="4585970"/>
          </a:xfrm>
          <a:prstGeom prst="rect">
            <a:avLst/>
          </a:prstGeom>
          <a:noFill/>
          <a:ln w="9525">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3"/>
          <p:cNvSpPr>
            <a:spLocks noGrp="1"/>
          </p:cNvSpPr>
          <p:nvPr>
            <p:ph idx="1"/>
          </p:nvPr>
        </p:nvSpPr>
        <p:spPr>
          <a:xfrm>
            <a:off x="924560" y="1196975"/>
            <a:ext cx="10196195" cy="5256530"/>
          </a:xfrm>
        </p:spPr>
        <p:txBody>
          <a:bodyPr vert="horz" wrap="square" lIns="91440" tIns="45720" rIns="91440" bIns="45720" anchor="t"/>
          <a:p>
            <a:pPr marL="0" indent="0" eaLnBrk="1" hangingPunct="1">
              <a:lnSpc>
                <a:spcPct val="115000"/>
              </a:lnSpc>
              <a:buNone/>
            </a:pPr>
            <a:r>
              <a:rPr lang="zh-CN" altLang="en-US" dirty="0">
                <a:solidFill>
                  <a:schemeClr val="hlink"/>
                </a:solidFill>
                <a:latin typeface="宋体" panose="02010600030101010101" pitchFamily="2" charset="-122"/>
              </a:rPr>
              <a:t>(2) 门扇</a:t>
            </a:r>
            <a:endParaRPr lang="zh-CN" altLang="en-US" dirty="0">
              <a:latin typeface="宋体" panose="02010600030101010101" pitchFamily="2" charset="-122"/>
            </a:endParaRPr>
          </a:p>
          <a:p>
            <a:pPr marL="0" indent="0" eaLnBrk="1" hangingPunct="1">
              <a:lnSpc>
                <a:spcPct val="115000"/>
              </a:lnSpc>
              <a:buNone/>
            </a:pPr>
            <a:r>
              <a:rPr lang="zh-CN" altLang="en-US" dirty="0">
                <a:latin typeface="宋体" panose="02010600030101010101" pitchFamily="2" charset="-122"/>
              </a:rPr>
              <a:t>    平开木门的门扇有多种做法，常见的有镶板门、拼板门、夹板门等。</a:t>
            </a:r>
            <a:endParaRPr lang="zh-CN" altLang="en-US" dirty="0">
              <a:latin typeface="宋体" panose="02010600030101010101" pitchFamily="2" charset="-122"/>
            </a:endParaRPr>
          </a:p>
          <a:p>
            <a:pPr marL="0" indent="0" eaLnBrk="1" hangingPunct="1">
              <a:lnSpc>
                <a:spcPct val="115000"/>
              </a:lnSpc>
              <a:buNone/>
            </a:pPr>
            <a:r>
              <a:rPr lang="zh-CN" altLang="en-US" dirty="0">
                <a:solidFill>
                  <a:schemeClr val="hlink"/>
                </a:solidFill>
                <a:latin typeface="宋体" panose="02010600030101010101" pitchFamily="2" charset="-122"/>
              </a:rPr>
              <a:t>    </a:t>
            </a:r>
            <a:r>
              <a:rPr lang="zh-CN" altLang="en-US" dirty="0">
                <a:solidFill>
                  <a:schemeClr val="folHlink"/>
                </a:solidFill>
                <a:latin typeface="宋体" panose="02010600030101010101" pitchFamily="2" charset="-122"/>
              </a:rPr>
              <a:t>① 镶板门：</a:t>
            </a:r>
            <a:r>
              <a:rPr lang="zh-CN" altLang="en-US" dirty="0">
                <a:latin typeface="宋体" panose="02010600030101010101" pitchFamily="2" charset="-122"/>
              </a:rPr>
              <a:t>由上、中、下冒头和边梃组成骨架，中间镶嵌门芯板，门芯板可采用15</a:t>
            </a:r>
            <a:r>
              <a:rPr lang="en-US" altLang="zh-CN" dirty="0">
                <a:latin typeface="宋体" panose="02010600030101010101" pitchFamily="2" charset="-122"/>
              </a:rPr>
              <a:t>mm</a:t>
            </a:r>
            <a:r>
              <a:rPr lang="zh-CN" altLang="en-US" dirty="0">
                <a:latin typeface="宋体" panose="02010600030101010101" pitchFamily="2" charset="-122"/>
              </a:rPr>
              <a:t>厚的木板拼接而成，也可采用胶合板、硬质纤维板或玻璃等</a:t>
            </a:r>
            <a:r>
              <a:rPr lang="zh-CN" altLang="en-US" u="sng" dirty="0">
                <a:solidFill>
                  <a:schemeClr val="hlink"/>
                </a:solidFill>
                <a:latin typeface="宋体" panose="02010600030101010101" pitchFamily="2" charset="-122"/>
                <a:hlinkClick r:id="rId1" action="ppaction://hlinksldjump"/>
              </a:rPr>
              <a:t>(图6.11)</a:t>
            </a:r>
            <a:r>
              <a:rPr lang="zh-CN" altLang="en-US" dirty="0">
                <a:latin typeface="宋体" panose="02010600030101010101" pitchFamily="2" charset="-122"/>
              </a:rPr>
              <a:t>用木板作为门心板时，通常又称为实木门。</a:t>
            </a:r>
            <a:endParaRPr lang="zh-CN" altLang="en-US" dirty="0">
              <a:latin typeface="宋体" panose="02010600030101010101" pitchFamily="2" charset="-122"/>
            </a:endParaRPr>
          </a:p>
          <a:p>
            <a:pPr marL="0" indent="0" eaLnBrk="1" hangingPunct="1">
              <a:lnSpc>
                <a:spcPct val="115000"/>
              </a:lnSpc>
              <a:buNone/>
            </a:pPr>
            <a:r>
              <a:rPr lang="en-US" altLang="zh-CN" dirty="0">
                <a:solidFill>
                  <a:schemeClr val="hlink"/>
                </a:solidFill>
                <a:latin typeface="宋体" panose="02010600030101010101" pitchFamily="2" charset="-122"/>
              </a:rPr>
              <a:t>    </a:t>
            </a:r>
            <a:r>
              <a:rPr lang="en-US" altLang="zh-CN" dirty="0">
                <a:solidFill>
                  <a:schemeClr val="folHlink"/>
                </a:solidFill>
                <a:latin typeface="宋体" panose="02010600030101010101" pitchFamily="2" charset="-122"/>
              </a:rPr>
              <a:t>② </a:t>
            </a:r>
            <a:r>
              <a:rPr lang="zh-CN" altLang="en-US" dirty="0">
                <a:solidFill>
                  <a:schemeClr val="folHlink"/>
                </a:solidFill>
                <a:latin typeface="宋体" panose="02010600030101010101" pitchFamily="2" charset="-122"/>
              </a:rPr>
              <a:t>夹板门：</a:t>
            </a:r>
            <a:r>
              <a:rPr lang="zh-CN" altLang="en-US" dirty="0">
                <a:latin typeface="宋体" panose="02010600030101010101" pitchFamily="2" charset="-122"/>
              </a:rPr>
              <a:t>用小截面的木条(35</a:t>
            </a:r>
            <a:r>
              <a:rPr lang="en-US" altLang="zh-CN" dirty="0">
                <a:latin typeface="宋体" panose="02010600030101010101" pitchFamily="2" charset="-122"/>
              </a:rPr>
              <a:t>mm×50mm)</a:t>
            </a:r>
            <a:r>
              <a:rPr lang="zh-CN" altLang="en-US" dirty="0">
                <a:latin typeface="宋体" panose="02010600030101010101" pitchFamily="2" charset="-122"/>
              </a:rPr>
              <a:t>组成骨架，在骨架的两面铺钉胶合板或纤维板等，具有较好的保温、隔声性能，自重小等优点</a:t>
            </a:r>
            <a:r>
              <a:rPr lang="zh-CN" altLang="en-US" u="sng" dirty="0">
                <a:solidFill>
                  <a:schemeClr val="hlink"/>
                </a:solidFill>
                <a:latin typeface="宋体" panose="02010600030101010101" pitchFamily="2" charset="-122"/>
                <a:hlinkClick r:id="rId2" action="ppaction://hlinksldjump"/>
              </a:rPr>
              <a:t>(图6.12)</a:t>
            </a:r>
            <a:r>
              <a:rPr lang="zh-CN" altLang="en-US" dirty="0">
                <a:latin typeface="宋体" panose="02010600030101010101" pitchFamily="2" charset="-122"/>
              </a:rPr>
              <a:t>。</a:t>
            </a:r>
            <a:endParaRPr lang="zh-CN"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Rectangle 3"/>
          <p:cNvSpPr txBox="1">
            <a:spLocks noChangeArrowheads="1"/>
          </p:cNvSpPr>
          <p:nvPr/>
        </p:nvSpPr>
        <p:spPr bwMode="auto">
          <a:xfrm>
            <a:off x="2238375" y="1571625"/>
            <a:ext cx="7315200" cy="3571875"/>
          </a:xfrm>
          <a:prstGeom prst="rect">
            <a:avLst/>
          </a:prstGeom>
          <a:noFill/>
          <a:ln w="9525">
            <a:noFill/>
            <a:miter lim="800000"/>
          </a:ln>
          <a:effectLst/>
        </p:spPr>
        <p:txBody>
          <a:bodyPr/>
          <a:lstStyle/>
          <a:p>
            <a:pPr marL="342900" marR="0" lvl="0" indent="-34290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Char char="n"/>
              <a:defRPr/>
            </a:pPr>
            <a:r>
              <a:rPr kumimoji="1" lang="zh-CN" altLang="en-US" sz="2800" b="1" i="0" u="none" strike="noStrike" kern="0" cap="none" spc="0" normalizeH="0" baseline="0" noProof="0" dirty="0">
                <a:ln>
                  <a:noFill/>
                </a:ln>
                <a:solidFill>
                  <a:schemeClr val="folHlink"/>
                </a:solidFill>
                <a:effectLst/>
                <a:uLnTx/>
                <a:uFillTx/>
                <a:latin typeface="宋体" panose="02010600030101010101" pitchFamily="2" charset="-122"/>
                <a:ea typeface="+mn-ea"/>
                <a:cs typeface="+mn-cs"/>
              </a:rPr>
              <a:t>按窗的框料材质分：</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铝合金窗、塑钢窗、彩板窗、木窗、钢窗等。 </a:t>
            </a:r>
            <a:endPar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Char char="n"/>
              <a:defRPr/>
            </a:pPr>
            <a:r>
              <a:rPr kumimoji="1" lang="zh-CN" altLang="en-US" sz="2800" b="1" i="0" u="none" strike="noStrike" kern="0" cap="none" spc="0" normalizeH="0" baseline="0" noProof="0" dirty="0">
                <a:ln>
                  <a:noFill/>
                </a:ln>
                <a:solidFill>
                  <a:schemeClr val="folHlink"/>
                </a:solidFill>
                <a:effectLst/>
                <a:uLnTx/>
                <a:uFillTx/>
                <a:latin typeface="宋体" panose="02010600030101010101" pitchFamily="2" charset="-122"/>
                <a:ea typeface="+mn-ea"/>
                <a:cs typeface="+mn-cs"/>
              </a:rPr>
              <a:t>按窗的层数分：</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单层窗和双层窗。 </a:t>
            </a:r>
            <a:endPar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Char char="n"/>
              <a:defRPr/>
            </a:pPr>
            <a:r>
              <a:rPr kumimoji="1" lang="zh-CN" altLang="en-US" sz="2800" b="1" i="0" u="none" strike="noStrike" kern="0" cap="none" spc="0" normalizeH="0" baseline="0" noProof="0" dirty="0">
                <a:ln>
                  <a:noFill/>
                </a:ln>
                <a:solidFill>
                  <a:schemeClr val="folHlink"/>
                </a:solidFill>
                <a:effectLst/>
                <a:uLnTx/>
                <a:uFillTx/>
                <a:latin typeface="宋体" panose="02010600030101010101" pitchFamily="2" charset="-122"/>
                <a:ea typeface="+mn-ea"/>
                <a:cs typeface="+mn-cs"/>
              </a:rPr>
              <a:t>按窗扇的开启方式分：</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固定窗、平开窗、悬窗、立转窗、推拉窗、百叶窗等</a:t>
            </a:r>
            <a:r>
              <a:rPr kumimoji="1" lang="zh-CN" altLang="en-US" sz="2800" b="1" i="0" u="sng" strike="noStrike" kern="0" cap="none" spc="0" normalizeH="0" baseline="0" noProof="0" dirty="0">
                <a:ln>
                  <a:noFill/>
                </a:ln>
                <a:solidFill>
                  <a:schemeClr val="hlink"/>
                </a:solidFill>
                <a:effectLst/>
                <a:uLnTx/>
                <a:uFillTx/>
                <a:latin typeface="宋体" panose="02010600030101010101" pitchFamily="2" charset="-122"/>
                <a:ea typeface="+mn-ea"/>
                <a:cs typeface="+mn-cs"/>
                <a:hlinkClick r:id="rId1" action="ppaction://hlinksldjump"/>
              </a:rPr>
              <a:t>(图6.1)</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a:t>
            </a:r>
            <a:endParaRPr kumimoji="1" lang="en-US" altLang="zh-CN"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342900" marR="0" lvl="0" indent="-342900" algn="l" defTabSz="914400" rtl="0" eaLnBrk="1" fontAlgn="base" latinLnBrk="0" hangingPunct="1">
              <a:lnSpc>
                <a:spcPct val="130000"/>
              </a:lnSpc>
              <a:spcBef>
                <a:spcPct val="30000"/>
              </a:spcBef>
              <a:spcAft>
                <a:spcPct val="0"/>
              </a:spcAft>
              <a:buClr>
                <a:schemeClr val="hlink"/>
              </a:buClr>
              <a:buSzPct val="60000"/>
              <a:buFont typeface="Wingdings" panose="05000000000000000000" pitchFamily="2" charset="2"/>
              <a:buChar char="n"/>
              <a:defRPr/>
            </a:pPr>
            <a:r>
              <a:rPr kumimoji="1" lang="zh-CN" altLang="en-US" sz="2800" b="1" i="0" u="none" strike="noStrike" kern="0" cap="none" spc="0" normalizeH="0" baseline="0" noProof="0" dirty="0">
                <a:ln>
                  <a:noFill/>
                </a:ln>
                <a:solidFill>
                  <a:schemeClr val="folHlink"/>
                </a:solidFill>
                <a:effectLst/>
                <a:uLnTx/>
                <a:uFillTx/>
                <a:latin typeface="宋体" panose="02010600030101010101" pitchFamily="2" charset="-122"/>
                <a:ea typeface="+mn-ea"/>
                <a:cs typeface="+mn-cs"/>
              </a:rPr>
              <a:t>按窗扇内嵌材料分：</a:t>
            </a:r>
            <a:r>
              <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玻璃窗、百叶窗、纱窗。 </a:t>
            </a:r>
            <a:endParaRPr kumimoji="1" lang="zh-CN" altLang="en-US" sz="28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2226" name="Picture 4" descr="11"/>
          <p:cNvPicPr>
            <a:picLocks noChangeAspect="1"/>
          </p:cNvPicPr>
          <p:nvPr/>
        </p:nvPicPr>
        <p:blipFill>
          <a:blip r:embed="rId1"/>
          <a:stretch>
            <a:fillRect/>
          </a:stretch>
        </p:blipFill>
        <p:spPr>
          <a:xfrm>
            <a:off x="2230120" y="405130"/>
            <a:ext cx="8830310" cy="6172200"/>
          </a:xfrm>
          <a:prstGeom prst="rect">
            <a:avLst/>
          </a:prstGeom>
          <a:noFill/>
          <a:ln w="9525">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3250" name="Picture 4" descr="12"/>
          <p:cNvPicPr>
            <a:picLocks noChangeAspect="1"/>
          </p:cNvPicPr>
          <p:nvPr/>
        </p:nvPicPr>
        <p:blipFill>
          <a:blip r:embed="rId1"/>
          <a:stretch>
            <a:fillRect/>
          </a:stretch>
        </p:blipFill>
        <p:spPr>
          <a:xfrm>
            <a:off x="892810" y="1089660"/>
            <a:ext cx="10165080" cy="521843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idx="1"/>
          </p:nvPr>
        </p:nvSpPr>
        <p:spPr>
          <a:xfrm>
            <a:off x="1168400" y="1295400"/>
            <a:ext cx="9634855" cy="4648200"/>
          </a:xfrm>
        </p:spPr>
        <p:txBody>
          <a:bodyPr vert="horz" wrap="square" lIns="91440" tIns="45720" rIns="91440" bIns="45720" anchor="t"/>
          <a:p>
            <a:pPr eaLnBrk="1" hangingPunct="1">
              <a:lnSpc>
                <a:spcPct val="150000"/>
              </a:lnSpc>
              <a:spcBef>
                <a:spcPct val="30000"/>
              </a:spcBef>
              <a:buNone/>
            </a:pPr>
            <a:r>
              <a:rPr lang="zh-CN" altLang="en-US" dirty="0">
                <a:solidFill>
                  <a:schemeClr val="hlink"/>
                </a:solidFill>
                <a:latin typeface="宋体" panose="02010600030101010101" pitchFamily="2" charset="-122"/>
              </a:rPr>
              <a:t>   </a:t>
            </a:r>
            <a:r>
              <a:rPr lang="zh-CN" altLang="en-US" b="1" dirty="0">
                <a:solidFill>
                  <a:schemeClr val="hlink"/>
                </a:solidFill>
                <a:latin typeface="宋体" panose="02010600030101010101" pitchFamily="2" charset="-122"/>
              </a:rPr>
              <a:t>   </a:t>
            </a:r>
            <a:r>
              <a:rPr lang="zh-CN" altLang="en-US" b="1" dirty="0">
                <a:solidFill>
                  <a:schemeClr val="folHlink"/>
                </a:solidFill>
                <a:latin typeface="宋体" panose="02010600030101010101" pitchFamily="2" charset="-122"/>
              </a:rPr>
              <a:t>③ 拼板门：</a:t>
            </a:r>
            <a:r>
              <a:rPr lang="zh-CN" altLang="en-US" b="1" dirty="0">
                <a:latin typeface="宋体" panose="02010600030101010101" pitchFamily="2" charset="-122"/>
              </a:rPr>
              <a:t>构造与镶板门相同，由骨架和拼板组成，只是拼板门的拼板用35~45</a:t>
            </a:r>
            <a:r>
              <a:rPr lang="en-US" altLang="zh-CN" b="1" dirty="0">
                <a:latin typeface="宋体" panose="02010600030101010101" pitchFamily="2" charset="-122"/>
              </a:rPr>
              <a:t>mm</a:t>
            </a:r>
            <a:r>
              <a:rPr lang="zh-CN" altLang="en-US" b="1" dirty="0">
                <a:latin typeface="宋体" panose="02010600030101010101" pitchFamily="2" charset="-122"/>
              </a:rPr>
              <a:t>厚的木板拼接而成，因而自重较大，但坚固耐久，多用于库房、车间的外门</a:t>
            </a:r>
            <a:r>
              <a:rPr lang="zh-CN" altLang="en-US" b="1" u="sng" dirty="0">
                <a:solidFill>
                  <a:schemeClr val="hlink"/>
                </a:solidFill>
                <a:latin typeface="宋体" panose="02010600030101010101" pitchFamily="2" charset="-122"/>
                <a:hlinkClick r:id="rId1" action="ppaction://hlinksldjump"/>
              </a:rPr>
              <a:t>(图6.13)</a:t>
            </a:r>
            <a:r>
              <a:rPr lang="zh-CN" altLang="en-US" b="1" dirty="0">
                <a:latin typeface="宋体" panose="02010600030101010101" pitchFamily="2" charset="-122"/>
              </a:rPr>
              <a:t>。</a:t>
            </a:r>
            <a:endParaRPr lang="zh-CN" altLang="en-US" b="1" dirty="0">
              <a:latin typeface="宋体" panose="02010600030101010101" pitchFamily="2" charset="-122"/>
            </a:endParaRPr>
          </a:p>
          <a:p>
            <a:pPr eaLnBrk="1" hangingPunct="1">
              <a:lnSpc>
                <a:spcPct val="150000"/>
              </a:lnSpc>
              <a:spcBef>
                <a:spcPct val="30000"/>
              </a:spcBef>
              <a:buNone/>
            </a:pPr>
            <a:r>
              <a:rPr lang="zh-CN" altLang="en-US" b="1" dirty="0">
                <a:solidFill>
                  <a:schemeClr val="hlink"/>
                </a:solidFill>
                <a:latin typeface="宋体" panose="02010600030101010101" pitchFamily="2" charset="-122"/>
              </a:rPr>
              <a:t>      </a:t>
            </a:r>
            <a:r>
              <a:rPr lang="zh-CN" altLang="en-US" b="1" dirty="0">
                <a:solidFill>
                  <a:schemeClr val="folHlink"/>
                </a:solidFill>
                <a:latin typeface="宋体" panose="02010600030101010101" pitchFamily="2" charset="-122"/>
              </a:rPr>
              <a:t>④ 玻璃门：</a:t>
            </a:r>
            <a:r>
              <a:rPr lang="zh-CN" altLang="en-US" b="1" dirty="0">
                <a:latin typeface="宋体" panose="02010600030101010101" pitchFamily="2" charset="-122"/>
              </a:rPr>
              <a:t>门扇构造与镶板门基本相同，只是门芯板用玻璃代替，用在要求采光与透明的出入口处。</a:t>
            </a:r>
            <a:r>
              <a:rPr lang="zh-CN" altLang="en-US" b="1" u="sng" dirty="0">
                <a:solidFill>
                  <a:schemeClr val="hlink"/>
                </a:solidFill>
                <a:latin typeface="宋体" panose="02010600030101010101" pitchFamily="2" charset="-122"/>
                <a:hlinkClick r:id="rId2" action="ppaction://hlinksldjump"/>
              </a:rPr>
              <a:t>(图6.14)</a:t>
            </a:r>
            <a:r>
              <a:rPr lang="zh-CN" altLang="en-US" b="1" dirty="0">
                <a:latin typeface="宋体" panose="02010600030101010101" pitchFamily="2" charset="-122"/>
              </a:rPr>
              <a:t>。</a:t>
            </a:r>
            <a:endParaRPr lang="en-US" altLang="zh-CN" b="1" dirty="0">
              <a:latin typeface="宋体" panose="02010600030101010101" pitchFamily="2"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8" name="Picture 4" descr="13"/>
          <p:cNvPicPr>
            <a:picLocks noChangeAspect="1"/>
          </p:cNvPicPr>
          <p:nvPr/>
        </p:nvPicPr>
        <p:blipFill>
          <a:blip r:embed="rId1"/>
          <a:stretch>
            <a:fillRect/>
          </a:stretch>
        </p:blipFill>
        <p:spPr>
          <a:xfrm>
            <a:off x="1172845" y="1113155"/>
            <a:ext cx="9859010" cy="5446395"/>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6322" name="Picture 5" descr="14"/>
          <p:cNvPicPr>
            <a:picLocks noChangeAspect="1"/>
          </p:cNvPicPr>
          <p:nvPr/>
        </p:nvPicPr>
        <p:blipFill>
          <a:blip r:embed="rId1"/>
          <a:stretch>
            <a:fillRect/>
          </a:stretch>
        </p:blipFill>
        <p:spPr>
          <a:xfrm>
            <a:off x="1201420" y="1412875"/>
            <a:ext cx="10051415" cy="4892675"/>
          </a:xfrm>
          <a:prstGeom prst="rect">
            <a:avLst/>
          </a:prstGeom>
          <a:noFill/>
          <a:ln w="9525">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idx="1"/>
          </p:nvPr>
        </p:nvSpPr>
        <p:spPr>
          <a:xfrm>
            <a:off x="963295" y="1341755"/>
            <a:ext cx="10182860" cy="4425950"/>
          </a:xfrm>
        </p:spPr>
        <p:txBody>
          <a:bodyPr vert="horz" wrap="square" lIns="91440" tIns="45720" rIns="91440" bIns="45720" anchor="t"/>
          <a:p>
            <a:pPr marL="0" indent="0" eaLnBrk="1" hangingPunct="1">
              <a:lnSpc>
                <a:spcPct val="150000"/>
              </a:lnSpc>
              <a:spcBef>
                <a:spcPct val="30000"/>
              </a:spcBef>
              <a:buNone/>
            </a:pPr>
            <a:r>
              <a:rPr lang="zh-CN" altLang="en-US" dirty="0">
                <a:latin typeface="宋体" panose="02010600030101010101" pitchFamily="2" charset="-122"/>
              </a:rPr>
              <a:t>  </a:t>
            </a:r>
            <a:r>
              <a:rPr lang="zh-CN" altLang="en-US" b="1" dirty="0">
                <a:latin typeface="宋体" panose="02010600030101010101" pitchFamily="2" charset="-122"/>
              </a:rPr>
              <a:t>  目前建筑中金属门包括</a:t>
            </a:r>
            <a:r>
              <a:rPr lang="zh-CN" altLang="en-US" b="1" dirty="0">
                <a:solidFill>
                  <a:schemeClr val="folHlink"/>
                </a:solidFill>
                <a:latin typeface="宋体" panose="02010600030101010101" pitchFamily="2" charset="-122"/>
              </a:rPr>
              <a:t>塑钢门、铝合金门、彩板门</a:t>
            </a:r>
            <a:r>
              <a:rPr lang="zh-CN" altLang="en-US" b="1" dirty="0">
                <a:latin typeface="宋体" panose="02010600030101010101" pitchFamily="2" charset="-122"/>
              </a:rPr>
              <a:t>等。</a:t>
            </a:r>
            <a:endParaRPr lang="zh-CN" altLang="en-US" b="1" dirty="0">
              <a:latin typeface="宋体" panose="02010600030101010101" pitchFamily="2" charset="-122"/>
            </a:endParaRPr>
          </a:p>
          <a:p>
            <a:pPr marL="0" indent="0" eaLnBrk="1" hangingPunct="1">
              <a:lnSpc>
                <a:spcPct val="150000"/>
              </a:lnSpc>
              <a:spcBef>
                <a:spcPct val="30000"/>
              </a:spcBef>
              <a:buNone/>
            </a:pPr>
            <a:r>
              <a:rPr lang="zh-CN" altLang="en-US" b="1" dirty="0">
                <a:latin typeface="宋体" panose="02010600030101010101" pitchFamily="2" charset="-122"/>
              </a:rPr>
              <a:t>    </a:t>
            </a:r>
            <a:r>
              <a:rPr lang="zh-CN" altLang="en-US" b="1" dirty="0">
                <a:solidFill>
                  <a:schemeClr val="folHlink"/>
                </a:solidFill>
                <a:latin typeface="宋体" panose="02010600030101010101" pitchFamily="2" charset="-122"/>
              </a:rPr>
              <a:t>塑钢门</a:t>
            </a:r>
            <a:r>
              <a:rPr lang="zh-CN" altLang="en-US" b="1" dirty="0">
                <a:latin typeface="宋体" panose="02010600030101010101" pitchFamily="2" charset="-122"/>
              </a:rPr>
              <a:t>多用于住宅的阳台门或外门，开启方式多为平开或推拉。</a:t>
            </a:r>
            <a:endParaRPr lang="zh-CN" altLang="en-US" b="1" dirty="0">
              <a:latin typeface="宋体" panose="02010600030101010101" pitchFamily="2" charset="-122"/>
            </a:endParaRPr>
          </a:p>
          <a:p>
            <a:pPr marL="0" indent="0" eaLnBrk="1" hangingPunct="1">
              <a:lnSpc>
                <a:spcPct val="150000"/>
              </a:lnSpc>
              <a:spcBef>
                <a:spcPct val="30000"/>
              </a:spcBef>
              <a:buNone/>
            </a:pPr>
            <a:r>
              <a:rPr lang="zh-CN" altLang="en-US" b="1" dirty="0">
                <a:latin typeface="宋体" panose="02010600030101010101" pitchFamily="2" charset="-122"/>
              </a:rPr>
              <a:t>    </a:t>
            </a:r>
            <a:r>
              <a:rPr lang="zh-CN" altLang="en-US" b="1" dirty="0">
                <a:solidFill>
                  <a:schemeClr val="folHlink"/>
                </a:solidFill>
                <a:latin typeface="宋体" panose="02010600030101010101" pitchFamily="2" charset="-122"/>
              </a:rPr>
              <a:t>铝合金门</a:t>
            </a:r>
            <a:r>
              <a:rPr lang="zh-CN" altLang="en-US" b="1" dirty="0">
                <a:latin typeface="宋体" panose="02010600030101010101" pitchFamily="2" charset="-122"/>
              </a:rPr>
              <a:t>多为半截玻璃门，采用平开的开启方式，门扇边梃的上下端用地弹簧连接</a:t>
            </a:r>
            <a:r>
              <a:rPr lang="zh-CN" altLang="en-US" b="1" u="sng" dirty="0">
                <a:solidFill>
                  <a:schemeClr val="hlink"/>
                </a:solidFill>
                <a:latin typeface="宋体" panose="02010600030101010101" pitchFamily="2" charset="-122"/>
                <a:hlinkClick r:id="rId1" action="ppaction://hlinksldjump"/>
              </a:rPr>
              <a:t>(图6.15)</a:t>
            </a:r>
            <a:r>
              <a:rPr lang="zh-CN" altLang="en-US" b="1" dirty="0">
                <a:latin typeface="宋体" panose="02010600030101010101" pitchFamily="2" charset="-122"/>
              </a:rPr>
              <a:t>。 </a:t>
            </a:r>
            <a:endParaRPr lang="zh-CN" altLang="en-US" b="1" dirty="0">
              <a:latin typeface="宋体" panose="02010600030101010101" pitchFamily="2" charset="-122"/>
            </a:endParaRPr>
          </a:p>
        </p:txBody>
      </p:sp>
      <p:sp>
        <p:nvSpPr>
          <p:cNvPr id="57347" name="Rectangle 4"/>
          <p:cNvSpPr>
            <a:spLocks noGrp="1"/>
          </p:cNvSpPr>
          <p:nvPr>
            <p:ph type="title"/>
          </p:nvPr>
        </p:nvSpPr>
        <p:spPr>
          <a:xfrm>
            <a:off x="5277485" y="307023"/>
            <a:ext cx="4343400" cy="754062"/>
          </a:xfrm>
        </p:spPr>
        <p:txBody>
          <a:bodyPr vert="horz" wrap="square" lIns="91440" tIns="45720" rIns="91440" bIns="45720" anchor="b"/>
          <a:p>
            <a:pPr eaLnBrk="1" hangingPunct="1"/>
            <a:r>
              <a:rPr lang="zh-CN" altLang="en-US" sz="2800" b="1" dirty="0">
                <a:solidFill>
                  <a:srgbClr val="9966FF"/>
                </a:solidFill>
                <a:latin typeface="Times New Roman" panose="02020603050405020304" pitchFamily="18" charset="0"/>
                <a:ea typeface="楷体_GB2312" pitchFamily="49" charset="-122"/>
              </a:rPr>
              <a:t>6.2.3.2  金属门的构造</a:t>
            </a:r>
            <a:endParaRPr lang="en-US" altLang="zh-CN" sz="2800" b="1" dirty="0">
              <a:solidFill>
                <a:srgbClr val="9966FF"/>
              </a:solidFill>
              <a:latin typeface="Times New Roman" panose="02020603050405020304" pitchFamily="18" charset="0"/>
              <a:ea typeface="楷体_GB2312" pitchFamily="49"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8370" name="Picture 4" descr="15"/>
          <p:cNvPicPr>
            <a:picLocks noChangeAspect="1"/>
          </p:cNvPicPr>
          <p:nvPr/>
        </p:nvPicPr>
        <p:blipFill>
          <a:blip r:embed="rId1"/>
          <a:stretch>
            <a:fillRect/>
          </a:stretch>
        </p:blipFill>
        <p:spPr>
          <a:xfrm>
            <a:off x="2417445" y="260350"/>
            <a:ext cx="8485505" cy="6409055"/>
          </a:xfrm>
          <a:prstGeom prst="rect">
            <a:avLst/>
          </a:prstGeom>
          <a:noFill/>
          <a:ln w="9525">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3"/>
          <p:cNvSpPr>
            <a:spLocks noGrp="1"/>
          </p:cNvSpPr>
          <p:nvPr>
            <p:ph idx="1"/>
          </p:nvPr>
        </p:nvSpPr>
        <p:spPr>
          <a:xfrm>
            <a:off x="1832610" y="1989455"/>
            <a:ext cx="9086215" cy="3960495"/>
          </a:xfrm>
        </p:spPr>
        <p:txBody>
          <a:bodyPr vert="horz" wrap="square" lIns="91440" tIns="45720" rIns="91440" bIns="45720" anchor="t"/>
          <a:p>
            <a:pPr marL="0" indent="0" eaLnBrk="1" hangingPunct="1">
              <a:lnSpc>
                <a:spcPct val="150000"/>
              </a:lnSpc>
              <a:spcBef>
                <a:spcPct val="30000"/>
              </a:spcBef>
              <a:buNone/>
            </a:pPr>
            <a:r>
              <a:rPr lang="zh-CN" altLang="en-US" dirty="0"/>
              <a:t>       </a:t>
            </a:r>
            <a:r>
              <a:rPr lang="zh-CN" altLang="en-US" b="1" dirty="0"/>
              <a:t> </a:t>
            </a:r>
            <a:r>
              <a:rPr lang="zh-CN" altLang="en-US" b="1" dirty="0">
                <a:solidFill>
                  <a:schemeClr val="hlink"/>
                </a:solidFill>
                <a:latin typeface="宋体" panose="02010600030101010101" pitchFamily="2" charset="-122"/>
              </a:rPr>
              <a:t>遮阳：</a:t>
            </a:r>
            <a:r>
              <a:rPr lang="zh-CN" altLang="en-US" b="1" dirty="0">
                <a:latin typeface="宋体" panose="02010600030101010101" pitchFamily="2" charset="-122"/>
              </a:rPr>
              <a:t>为了防止阳光直接射入室内，避免夏季室内温度过高和产生眩光而采取的构造措施。</a:t>
            </a:r>
            <a:endParaRPr lang="zh-CN" altLang="en-US" b="1" dirty="0">
              <a:latin typeface="宋体" panose="02010600030101010101" pitchFamily="2" charset="-122"/>
            </a:endParaRPr>
          </a:p>
          <a:p>
            <a:pPr marL="0" indent="0" eaLnBrk="1" hangingPunct="1">
              <a:lnSpc>
                <a:spcPct val="150000"/>
              </a:lnSpc>
              <a:spcBef>
                <a:spcPct val="30000"/>
              </a:spcBef>
              <a:buNone/>
            </a:pPr>
            <a:r>
              <a:rPr lang="zh-CN" altLang="en-US" b="1" dirty="0">
                <a:latin typeface="宋体" panose="02010600030101010101" pitchFamily="2" charset="-122"/>
              </a:rPr>
              <a:t>    </a:t>
            </a:r>
            <a:r>
              <a:rPr lang="zh-CN" altLang="en-US" b="1" dirty="0">
                <a:solidFill>
                  <a:schemeClr val="hlink"/>
                </a:solidFill>
                <a:latin typeface="宋体" panose="02010600030101010101" pitchFamily="2" charset="-122"/>
              </a:rPr>
              <a:t>建筑遮阳措施：</a:t>
            </a:r>
            <a:r>
              <a:rPr lang="zh-CN" altLang="en-US" b="1" dirty="0">
                <a:latin typeface="宋体" panose="02010600030101010101" pitchFamily="2" charset="-122"/>
              </a:rPr>
              <a:t>一是绿化遮阳；二是调整建筑物的构配件；三是在窗洞口周围设置专门的遮阳设施来遮阳。遮阳设施有活动遮阳</a:t>
            </a:r>
            <a:r>
              <a:rPr lang="zh-CN" altLang="en-US" b="1" u="sng" dirty="0">
                <a:solidFill>
                  <a:schemeClr val="hlink"/>
                </a:solidFill>
                <a:latin typeface="宋体" panose="02010600030101010101" pitchFamily="2" charset="-122"/>
                <a:hlinkClick r:id="rId1" action="ppaction://hlinksldjump"/>
              </a:rPr>
              <a:t>(图6.16)</a:t>
            </a:r>
            <a:r>
              <a:rPr lang="zh-CN" altLang="en-US" b="1" dirty="0">
                <a:latin typeface="宋体" panose="02010600030101010101" pitchFamily="2" charset="-122"/>
              </a:rPr>
              <a:t>和固定遮阳板两种类型。</a:t>
            </a:r>
            <a:endParaRPr lang="zh-CN" altLang="en-US" b="1" dirty="0">
              <a:latin typeface="宋体" panose="02010600030101010101" pitchFamily="2" charset="-122"/>
            </a:endParaRPr>
          </a:p>
        </p:txBody>
      </p:sp>
      <p:sp>
        <p:nvSpPr>
          <p:cNvPr id="59395" name="Rectangle 4"/>
          <p:cNvSpPr>
            <a:spLocks noGrp="1"/>
          </p:cNvSpPr>
          <p:nvPr>
            <p:ph type="title"/>
          </p:nvPr>
        </p:nvSpPr>
        <p:spPr>
          <a:xfrm>
            <a:off x="5178425" y="232410"/>
            <a:ext cx="6167755" cy="754380"/>
          </a:xfrm>
        </p:spPr>
        <p:txBody>
          <a:bodyPr vert="horz" wrap="square" lIns="91440" tIns="45720" rIns="91440" bIns="45720" anchor="b"/>
          <a:p>
            <a:pPr eaLnBrk="1" hangingPunct="1"/>
            <a:r>
              <a:rPr lang="zh-CN" altLang="en-US" sz="4000" b="1" dirty="0">
                <a:solidFill>
                  <a:srgbClr val="C00000"/>
                </a:solidFill>
                <a:latin typeface="Times New Roman" panose="02020603050405020304" pitchFamily="18" charset="0"/>
                <a:ea typeface="楷体_GB2312" pitchFamily="49" charset="-122"/>
              </a:rPr>
              <a:t>6.3  遮阳与节能</a:t>
            </a:r>
            <a:endParaRPr lang="zh-CN" altLang="en-US" sz="4000" b="1" dirty="0">
              <a:solidFill>
                <a:srgbClr val="C00000"/>
              </a:solidFill>
              <a:latin typeface="Times New Roman" panose="02020603050405020304" pitchFamily="18" charset="0"/>
              <a:ea typeface="楷体_GB2312" pitchFamily="49" charset="-122"/>
            </a:endParaRPr>
          </a:p>
        </p:txBody>
      </p:sp>
      <p:sp>
        <p:nvSpPr>
          <p:cNvPr id="59396" name="Rectangle 5"/>
          <p:cNvSpPr/>
          <p:nvPr/>
        </p:nvSpPr>
        <p:spPr>
          <a:xfrm>
            <a:off x="1063308" y="1110615"/>
            <a:ext cx="4114800" cy="754063"/>
          </a:xfrm>
          <a:prstGeom prst="rect">
            <a:avLst/>
          </a:prstGeom>
          <a:noFill/>
          <a:ln w="9525">
            <a:noFill/>
          </a:ln>
        </p:spPr>
        <p:txBody>
          <a:bodyPr anchor="b"/>
          <a:p>
            <a:pPr lvl="0" eaLnBrk="1" hangingPunct="1"/>
            <a:r>
              <a:rPr lang="zh-CN" altLang="en-US" sz="3200" b="1" dirty="0">
                <a:solidFill>
                  <a:schemeClr val="folHlink"/>
                </a:solidFill>
                <a:latin typeface="Times New Roman" panose="02020603050405020304" pitchFamily="18" charset="0"/>
                <a:ea typeface="楷体_GB2312" pitchFamily="49" charset="-122"/>
              </a:rPr>
              <a:t>6.3.1  遮阳的作用</a:t>
            </a:r>
            <a:endParaRPr lang="zh-CN" altLang="en-US" sz="3200" b="1" dirty="0">
              <a:solidFill>
                <a:schemeClr val="folHlink"/>
              </a:solidFill>
              <a:latin typeface="Times New Roman" panose="02020603050405020304" pitchFamily="18" charset="0"/>
              <a:ea typeface="楷体_GB2312" pitchFamily="49"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0418" name="Picture 4" descr="16"/>
          <p:cNvPicPr>
            <a:picLocks noChangeAspect="1"/>
          </p:cNvPicPr>
          <p:nvPr/>
        </p:nvPicPr>
        <p:blipFill>
          <a:blip r:embed="rId1"/>
          <a:stretch>
            <a:fillRect/>
          </a:stretch>
        </p:blipFill>
        <p:spPr>
          <a:xfrm>
            <a:off x="1919605" y="1056005"/>
            <a:ext cx="9005570" cy="5089525"/>
          </a:xfrm>
          <a:prstGeom prst="rect">
            <a:avLst/>
          </a:prstGeom>
          <a:noFill/>
          <a:ln w="9525">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p:cNvSpPr>
          <p:nvPr>
            <p:ph idx="1"/>
          </p:nvPr>
        </p:nvSpPr>
        <p:spPr>
          <a:xfrm>
            <a:off x="1123315" y="1371600"/>
            <a:ext cx="10269220" cy="4866005"/>
          </a:xfrm>
        </p:spPr>
        <p:txBody>
          <a:bodyPr vert="horz" wrap="square" lIns="91440" tIns="45720" rIns="91440" bIns="45720" anchor="t"/>
          <a:p>
            <a:pPr marL="363855" indent="-363855" eaLnBrk="1" hangingPunct="1">
              <a:lnSpc>
                <a:spcPct val="150000"/>
              </a:lnSpc>
              <a:spcBef>
                <a:spcPct val="30000"/>
              </a:spcBef>
              <a:buNone/>
            </a:pPr>
            <a:r>
              <a:rPr lang="zh-CN" altLang="en-US" dirty="0"/>
              <a:t>   </a:t>
            </a:r>
            <a:r>
              <a:rPr lang="zh-CN" altLang="en-US" b="1" dirty="0"/>
              <a:t>          </a:t>
            </a:r>
            <a:r>
              <a:rPr lang="zh-CN" altLang="en-US" b="1" dirty="0">
                <a:latin typeface="宋体" panose="02010600030101010101" pitchFamily="2" charset="-122"/>
              </a:rPr>
              <a:t>固定遮阳板的基本形式有</a:t>
            </a:r>
            <a:r>
              <a:rPr lang="zh-CN" altLang="en-US" b="1" dirty="0">
                <a:solidFill>
                  <a:schemeClr val="folHlink"/>
                </a:solidFill>
                <a:latin typeface="宋体" panose="02010600030101010101" pitchFamily="2" charset="-122"/>
              </a:rPr>
              <a:t>水平式、垂直式、综合式和挡板式</a:t>
            </a:r>
            <a:r>
              <a:rPr lang="zh-CN" altLang="en-US" b="1" u="sng" dirty="0">
                <a:solidFill>
                  <a:schemeClr val="hlink"/>
                </a:solidFill>
                <a:latin typeface="宋体" panose="02010600030101010101" pitchFamily="2" charset="-122"/>
                <a:hlinkClick r:id="rId1" action="ppaction://hlinksldjump"/>
              </a:rPr>
              <a:t>(图6.17)</a:t>
            </a:r>
            <a:r>
              <a:rPr lang="zh-CN" altLang="en-US" b="1" dirty="0">
                <a:latin typeface="宋体" panose="02010600030101010101" pitchFamily="2" charset="-122"/>
              </a:rPr>
              <a:t>。</a:t>
            </a:r>
            <a:endParaRPr lang="zh-CN" altLang="en-US" b="1" dirty="0">
              <a:latin typeface="宋体" panose="02010600030101010101" pitchFamily="2" charset="-122"/>
            </a:endParaRPr>
          </a:p>
          <a:p>
            <a:pPr marL="363855" indent="-363855" eaLnBrk="1" hangingPunct="1">
              <a:lnSpc>
                <a:spcPct val="150000"/>
              </a:lnSpc>
              <a:spcBef>
                <a:spcPct val="30000"/>
              </a:spcBef>
              <a:buNone/>
            </a:pPr>
            <a:r>
              <a:rPr lang="zh-CN" altLang="en-US" b="1" dirty="0">
                <a:solidFill>
                  <a:schemeClr val="folHlink"/>
                </a:solidFill>
                <a:latin typeface="宋体" panose="02010600030101010101" pitchFamily="2" charset="-122"/>
              </a:rPr>
              <a:t>水平式遮阳板：</a:t>
            </a:r>
            <a:r>
              <a:rPr lang="zh-CN" altLang="en-US" b="1" dirty="0">
                <a:latin typeface="宋体" panose="02010600030101010101" pitchFamily="2" charset="-122"/>
              </a:rPr>
              <a:t>主要遮挡太阳高度角较大时从窗口上方照射下来的阳光。主要适用于朝南的窗洞口。</a:t>
            </a:r>
            <a:endParaRPr lang="zh-CN" altLang="en-US" b="1" dirty="0">
              <a:latin typeface="宋体" panose="02010600030101010101" pitchFamily="2" charset="-122"/>
            </a:endParaRPr>
          </a:p>
          <a:p>
            <a:pPr marL="363855" indent="-363855" eaLnBrk="1" hangingPunct="1">
              <a:lnSpc>
                <a:spcPct val="150000"/>
              </a:lnSpc>
              <a:spcBef>
                <a:spcPct val="30000"/>
              </a:spcBef>
              <a:buNone/>
            </a:pPr>
            <a:r>
              <a:rPr lang="zh-CN" altLang="en-US" b="1" dirty="0">
                <a:solidFill>
                  <a:schemeClr val="folHlink"/>
                </a:solidFill>
                <a:latin typeface="宋体" panose="02010600030101010101" pitchFamily="2" charset="-122"/>
              </a:rPr>
              <a:t>垂直式遮阳板：</a:t>
            </a:r>
            <a:r>
              <a:rPr lang="zh-CN" altLang="en-US" b="1" dirty="0">
                <a:latin typeface="宋体" panose="02010600030101010101" pitchFamily="2" charset="-122"/>
              </a:rPr>
              <a:t>主要遮挡太阳高度角较小时从窗口侧面射来的阳光。主要适用于南偏东、南偏西及其附近朝向的窗洞口。</a:t>
            </a:r>
            <a:endParaRPr lang="zh-CN" altLang="en-US" b="1" dirty="0"/>
          </a:p>
        </p:txBody>
      </p:sp>
      <p:sp>
        <p:nvSpPr>
          <p:cNvPr id="61443" name="Rectangle 4"/>
          <p:cNvSpPr>
            <a:spLocks noGrp="1"/>
          </p:cNvSpPr>
          <p:nvPr>
            <p:ph type="title"/>
          </p:nvPr>
        </p:nvSpPr>
        <p:spPr>
          <a:xfrm>
            <a:off x="5303520" y="201613"/>
            <a:ext cx="5562600" cy="754062"/>
          </a:xfrm>
        </p:spPr>
        <p:txBody>
          <a:bodyPr vert="horz" wrap="square" lIns="91440" tIns="45720" rIns="91440" bIns="45720" anchor="b"/>
          <a:p>
            <a:pPr eaLnBrk="1" hangingPunct="1"/>
            <a:r>
              <a:rPr lang="zh-CN" altLang="en-US" sz="3200" b="1" dirty="0">
                <a:solidFill>
                  <a:schemeClr val="folHlink"/>
                </a:solidFill>
                <a:latin typeface="Times New Roman" panose="02020603050405020304" pitchFamily="18" charset="0"/>
                <a:ea typeface="楷体_GB2312" pitchFamily="49" charset="-122"/>
              </a:rPr>
              <a:t>6.3.2  固定遮阳板的形式</a:t>
            </a:r>
            <a:endParaRPr lang="zh-CN" altLang="en-US" sz="3200" b="1" dirty="0">
              <a:solidFill>
                <a:schemeClr val="folHlink"/>
              </a:solidFill>
              <a:latin typeface="Times New Roman" panose="02020603050405020304" pitchFamily="18" charset="0"/>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4" descr="1"/>
          <p:cNvPicPr>
            <a:picLocks noChangeAspect="1"/>
          </p:cNvPicPr>
          <p:nvPr/>
        </p:nvPicPr>
        <p:blipFill>
          <a:blip r:embed="rId1"/>
          <a:stretch>
            <a:fillRect/>
          </a:stretch>
        </p:blipFill>
        <p:spPr>
          <a:xfrm>
            <a:off x="2927350" y="404813"/>
            <a:ext cx="6335713" cy="6072187"/>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Rectangle 3"/>
          <p:cNvSpPr>
            <a:spLocks noGrp="1"/>
          </p:cNvSpPr>
          <p:nvPr>
            <p:ph idx="1"/>
          </p:nvPr>
        </p:nvSpPr>
        <p:spPr>
          <a:xfrm>
            <a:off x="1025525" y="1371600"/>
            <a:ext cx="9552305" cy="4800600"/>
          </a:xfrm>
        </p:spPr>
        <p:txBody>
          <a:bodyPr vert="horz" wrap="square" lIns="91440" tIns="45720" rIns="91440" bIns="45720" anchor="t"/>
          <a:p>
            <a:pPr marL="363855" indent="-363855" eaLnBrk="1" hangingPunct="1">
              <a:lnSpc>
                <a:spcPct val="110000"/>
              </a:lnSpc>
            </a:pPr>
            <a:r>
              <a:rPr lang="zh-CN" altLang="en-US" b="1" dirty="0">
                <a:solidFill>
                  <a:schemeClr val="folHlink"/>
                </a:solidFill>
                <a:latin typeface="宋体" panose="02010600030101010101" pitchFamily="2" charset="-122"/>
              </a:rPr>
              <a:t>综合式遮阳板</a:t>
            </a:r>
            <a:endParaRPr lang="zh-CN" altLang="en-US" b="1" dirty="0">
              <a:solidFill>
                <a:schemeClr val="folHlink"/>
              </a:solidFill>
              <a:latin typeface="宋体" panose="02010600030101010101" pitchFamily="2" charset="-122"/>
            </a:endParaRPr>
          </a:p>
          <a:p>
            <a:pPr marL="363855" indent="-363855" eaLnBrk="1" hangingPunct="1">
              <a:lnSpc>
                <a:spcPct val="110000"/>
              </a:lnSpc>
              <a:buNone/>
            </a:pPr>
            <a:r>
              <a:rPr lang="zh-CN" altLang="en-US" b="1" dirty="0">
                <a:latin typeface="宋体" panose="02010600030101010101" pitchFamily="2" charset="-122"/>
              </a:rPr>
              <a:t>      它是水平式和垂直式遮阳板的综合，能遮挡从窗口两侧及前上方射来的阳光。遮阳效果比较均匀，主要适用于南、东南、西南及其附近朝向的窗洞口。 </a:t>
            </a:r>
            <a:endParaRPr lang="zh-CN" altLang="en-US" b="1" dirty="0">
              <a:latin typeface="宋体" panose="02010600030101010101" pitchFamily="2" charset="-122"/>
            </a:endParaRPr>
          </a:p>
          <a:p>
            <a:pPr marL="363855" indent="-363855" eaLnBrk="1" hangingPunct="1">
              <a:lnSpc>
                <a:spcPct val="110000"/>
              </a:lnSpc>
            </a:pPr>
            <a:r>
              <a:rPr lang="zh-CN" altLang="en-US" b="1" dirty="0">
                <a:solidFill>
                  <a:schemeClr val="folHlink"/>
                </a:solidFill>
                <a:latin typeface="宋体" panose="02010600030101010101" pitchFamily="2" charset="-122"/>
              </a:rPr>
              <a:t>挡板式遮阳板</a:t>
            </a:r>
            <a:endParaRPr lang="zh-CN" altLang="en-US" b="1" dirty="0">
              <a:solidFill>
                <a:schemeClr val="folHlink"/>
              </a:solidFill>
              <a:latin typeface="宋体" panose="02010600030101010101" pitchFamily="2" charset="-122"/>
            </a:endParaRPr>
          </a:p>
          <a:p>
            <a:pPr marL="363855" indent="-363855" eaLnBrk="1" hangingPunct="1">
              <a:lnSpc>
                <a:spcPct val="110000"/>
              </a:lnSpc>
              <a:buNone/>
            </a:pPr>
            <a:r>
              <a:rPr lang="zh-CN" altLang="en-US" b="1" dirty="0">
                <a:latin typeface="宋体" panose="02010600030101010101" pitchFamily="2" charset="-122"/>
              </a:rPr>
              <a:t>      主要遮挡太阳高度角较小时从窗口正面射来的阳光。主要适用于东、西及其附近朝向的窗洞口。</a:t>
            </a:r>
            <a:endParaRPr lang="zh-CN" altLang="en-US" b="1" dirty="0">
              <a:latin typeface="宋体" panose="02010600030101010101" pitchFamily="2"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3"/>
          <p:cNvSpPr>
            <a:spLocks noGrp="1"/>
          </p:cNvSpPr>
          <p:nvPr>
            <p:ph idx="1"/>
          </p:nvPr>
        </p:nvSpPr>
        <p:spPr>
          <a:xfrm>
            <a:off x="1525270" y="1524000"/>
            <a:ext cx="9012555" cy="4425950"/>
          </a:xfrm>
        </p:spPr>
        <p:txBody>
          <a:bodyPr vert="horz" wrap="square" lIns="91440" tIns="45720" rIns="91440" bIns="45720" anchor="t"/>
          <a:p>
            <a:pPr marL="0" indent="0" eaLnBrk="1" hangingPunct="1">
              <a:lnSpc>
                <a:spcPct val="135000"/>
              </a:lnSpc>
              <a:spcBef>
                <a:spcPct val="30000"/>
              </a:spcBef>
              <a:buNone/>
            </a:pPr>
            <a:r>
              <a:rPr lang="zh-CN" altLang="en-US" dirty="0"/>
              <a:t>      </a:t>
            </a:r>
            <a:r>
              <a:rPr lang="zh-CN" altLang="en-US" b="1" dirty="0"/>
              <a:t> </a:t>
            </a:r>
            <a:r>
              <a:rPr lang="zh-CN" altLang="en-US" b="1" dirty="0">
                <a:latin typeface="宋体" panose="02010600030101010101" pitchFamily="2" charset="-122"/>
              </a:rPr>
              <a:t>在实际工程中，遮阳可由基本形式演变出造型丰富的其他形式。如为避免单层水平式遮阳板的出挑尺寸过大，可将水平式遮阳板重复设置成双层或多层</a:t>
            </a:r>
            <a:r>
              <a:rPr lang="zh-CN" altLang="en-US" b="1" u="sng" dirty="0">
                <a:solidFill>
                  <a:schemeClr val="hlink"/>
                </a:solidFill>
                <a:latin typeface="宋体" panose="02010600030101010101" pitchFamily="2" charset="-122"/>
                <a:hlinkClick r:id="rId1" action="ppaction://hlinksldjump"/>
              </a:rPr>
              <a:t>(图6.18(</a:t>
            </a:r>
            <a:r>
              <a:rPr lang="en-US" altLang="zh-CN" b="1" u="sng" dirty="0">
                <a:solidFill>
                  <a:schemeClr val="hlink"/>
                </a:solidFill>
                <a:latin typeface="宋体" panose="02010600030101010101" pitchFamily="2" charset="-122"/>
                <a:hlinkClick r:id="rId1" action="ppaction://hlinksldjump"/>
              </a:rPr>
              <a:t>a))</a:t>
            </a:r>
            <a:r>
              <a:rPr lang="en-US" altLang="zh-CN" b="1" dirty="0">
                <a:latin typeface="宋体" panose="02010600030101010101" pitchFamily="2" charset="-122"/>
                <a:hlinkClick r:id="rId1" action="ppaction://hlinksldjump"/>
              </a:rPr>
              <a:t>；</a:t>
            </a:r>
            <a:r>
              <a:rPr lang="zh-CN" altLang="en-US" b="1" dirty="0">
                <a:latin typeface="宋体" panose="02010600030101010101" pitchFamily="2" charset="-122"/>
              </a:rPr>
              <a:t>当窗间墙较窄时，将综合式遮阳板连续设置</a:t>
            </a:r>
            <a:r>
              <a:rPr lang="zh-CN" altLang="en-US" b="1" u="sng" dirty="0">
                <a:solidFill>
                  <a:schemeClr val="hlink"/>
                </a:solidFill>
                <a:latin typeface="宋体" panose="02010600030101010101" pitchFamily="2" charset="-122"/>
                <a:hlinkClick r:id="rId1" action="ppaction://hlinksldjump"/>
              </a:rPr>
              <a:t>(图6.18(</a:t>
            </a:r>
            <a:r>
              <a:rPr lang="en-US" altLang="zh-CN" b="1" u="sng" dirty="0">
                <a:solidFill>
                  <a:schemeClr val="hlink"/>
                </a:solidFill>
                <a:latin typeface="宋体" panose="02010600030101010101" pitchFamily="2" charset="-122"/>
                <a:hlinkClick r:id="rId1" action="ppaction://hlinksldjump"/>
              </a:rPr>
              <a:t>b)、(c))</a:t>
            </a:r>
            <a:r>
              <a:rPr lang="en-US" altLang="zh-CN" b="1" dirty="0">
                <a:latin typeface="宋体" panose="02010600030101010101" pitchFamily="2" charset="-122"/>
                <a:hlinkClick r:id="rId1" action="ppaction://hlinksldjump"/>
              </a:rPr>
              <a:t>；</a:t>
            </a:r>
            <a:r>
              <a:rPr lang="zh-CN" altLang="en-US" b="1" dirty="0">
                <a:latin typeface="宋体" panose="02010600030101010101" pitchFamily="2" charset="-122"/>
              </a:rPr>
              <a:t>挡板式遮阳板结合建筑立面处理，或连续或间断</a:t>
            </a:r>
            <a:r>
              <a:rPr lang="zh-CN" altLang="en-US" b="1" u="sng" dirty="0">
                <a:solidFill>
                  <a:schemeClr val="hlink"/>
                </a:solidFill>
                <a:latin typeface="宋体" panose="02010600030101010101" pitchFamily="2" charset="-122"/>
                <a:hlinkClick r:id="rId1" action="ppaction://hlinksldjump"/>
              </a:rPr>
              <a:t>(图6.18(</a:t>
            </a:r>
            <a:r>
              <a:rPr lang="en-US" altLang="zh-CN" b="1" u="sng" dirty="0">
                <a:solidFill>
                  <a:schemeClr val="hlink"/>
                </a:solidFill>
                <a:latin typeface="宋体" panose="02010600030101010101" pitchFamily="2" charset="-122"/>
                <a:hlinkClick r:id="rId1" action="ppaction://hlinksldjump"/>
              </a:rPr>
              <a:t>d))</a:t>
            </a:r>
            <a:r>
              <a:rPr lang="en-US" altLang="zh-CN" b="1" dirty="0">
                <a:latin typeface="宋体" panose="02010600030101010101" pitchFamily="2" charset="-122"/>
                <a:hlinkClick r:id="rId1" action="ppaction://hlinksldjump"/>
              </a:rPr>
              <a:t>。 </a:t>
            </a:r>
            <a:endParaRPr lang="zh-CN" altLang="en-US" b="1" dirty="0">
              <a:latin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4514" name="Picture 4" descr="17"/>
          <p:cNvPicPr>
            <a:picLocks noChangeAspect="1"/>
          </p:cNvPicPr>
          <p:nvPr/>
        </p:nvPicPr>
        <p:blipFill>
          <a:blip r:embed="rId1"/>
          <a:stretch>
            <a:fillRect/>
          </a:stretch>
        </p:blipFill>
        <p:spPr>
          <a:xfrm>
            <a:off x="1992630" y="1128395"/>
            <a:ext cx="8716645" cy="5017770"/>
          </a:xfrm>
          <a:prstGeom prst="rect">
            <a:avLst/>
          </a:prstGeom>
          <a:noFill/>
          <a:ln w="9525">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5538" name="Picture 4" descr="18"/>
          <p:cNvPicPr>
            <a:picLocks noChangeAspect="1"/>
          </p:cNvPicPr>
          <p:nvPr/>
        </p:nvPicPr>
        <p:blipFill>
          <a:blip r:embed="rId1"/>
          <a:stretch>
            <a:fillRect/>
          </a:stretch>
        </p:blipFill>
        <p:spPr>
          <a:xfrm>
            <a:off x="1176655" y="1125855"/>
            <a:ext cx="9701530" cy="5646420"/>
          </a:xfrm>
          <a:prstGeom prst="rect">
            <a:avLst/>
          </a:prstGeom>
          <a:noFill/>
          <a:ln w="9525">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3"/>
          <p:cNvSpPr>
            <a:spLocks noGrp="1"/>
          </p:cNvSpPr>
          <p:nvPr>
            <p:ph idx="1"/>
          </p:nvPr>
        </p:nvSpPr>
        <p:spPr>
          <a:xfrm>
            <a:off x="1452880" y="1989455"/>
            <a:ext cx="9732010" cy="3960495"/>
          </a:xfrm>
        </p:spPr>
        <p:txBody>
          <a:bodyPr vert="horz" wrap="square" lIns="91440" tIns="45720" rIns="91440" bIns="45720" anchor="t"/>
          <a:p>
            <a:pPr marL="0" indent="0" eaLnBrk="1" hangingPunct="1">
              <a:lnSpc>
                <a:spcPct val="150000"/>
              </a:lnSpc>
              <a:spcBef>
                <a:spcPct val="30000"/>
              </a:spcBef>
              <a:buNone/>
            </a:pPr>
            <a:r>
              <a:rPr lang="zh-CN" altLang="en-US" b="1" dirty="0"/>
              <a:t>    建筑物的节能在于保证建筑使用功能和室内热环境质量条件下，将采暖、制冷的耗能控制在规定水平。门窗的耗能又占建筑耗能的</a:t>
            </a:r>
            <a:r>
              <a:rPr lang="en-US" altLang="zh-CN" b="1" dirty="0"/>
              <a:t>50%</a:t>
            </a:r>
            <a:r>
              <a:rPr lang="zh-CN" altLang="en-US" b="1" dirty="0"/>
              <a:t>，所以减少门窗的能耗是当前建筑节能的主要途径之一。</a:t>
            </a:r>
            <a:r>
              <a:rPr lang="en-US" altLang="zh-CN" b="1" dirty="0"/>
              <a:t>《</a:t>
            </a:r>
            <a:r>
              <a:rPr lang="zh-CN" altLang="en-US" b="1" dirty="0"/>
              <a:t>住宅建筑门窗应用技术规范</a:t>
            </a:r>
            <a:r>
              <a:rPr lang="en-US" altLang="zh-CN" b="1" dirty="0"/>
              <a:t>》</a:t>
            </a:r>
            <a:r>
              <a:rPr lang="zh-CN" altLang="en-US" b="1" dirty="0"/>
              <a:t>规定，明确将门窗保温性能指标由原外窗传热系数</a:t>
            </a:r>
            <a:r>
              <a:rPr lang="en-US" altLang="zh-CN" b="1" dirty="0"/>
              <a:t>3.6W/</a:t>
            </a:r>
            <a:r>
              <a:rPr lang="zh-CN" altLang="en-US" b="1" dirty="0"/>
              <a:t>（</a:t>
            </a:r>
            <a:r>
              <a:rPr lang="en-US" altLang="zh-CN" b="1" dirty="0"/>
              <a:t>m</a:t>
            </a:r>
            <a:r>
              <a:rPr lang="en-US" altLang="zh-CN" b="1" baseline="30000" dirty="0"/>
              <a:t>2</a:t>
            </a:r>
            <a:r>
              <a:rPr lang="en-US" altLang="zh-CN" b="1" dirty="0"/>
              <a:t>·K</a:t>
            </a:r>
            <a:r>
              <a:rPr lang="zh-CN" altLang="en-US" b="1" dirty="0"/>
              <a:t>）限值到了</a:t>
            </a:r>
            <a:r>
              <a:rPr lang="en-US" altLang="zh-CN" b="1" dirty="0"/>
              <a:t>2.8 W/</a:t>
            </a:r>
            <a:r>
              <a:rPr lang="zh-CN" altLang="en-US" b="1" dirty="0"/>
              <a:t>（</a:t>
            </a:r>
            <a:r>
              <a:rPr lang="en-US" altLang="zh-CN" b="1" dirty="0"/>
              <a:t>m</a:t>
            </a:r>
            <a:r>
              <a:rPr lang="en-US" altLang="zh-CN" b="1" baseline="30000" dirty="0"/>
              <a:t>2</a:t>
            </a:r>
            <a:r>
              <a:rPr lang="en-US" altLang="zh-CN" b="1" dirty="0"/>
              <a:t>·K</a:t>
            </a:r>
            <a:r>
              <a:rPr lang="zh-CN" altLang="en-US" b="1" dirty="0"/>
              <a:t>）以内，以提高建筑节能水平。</a:t>
            </a:r>
            <a:endParaRPr lang="zh-CN" altLang="en-US" b="1" dirty="0">
              <a:latin typeface="宋体" panose="02010600030101010101" pitchFamily="2" charset="-122"/>
            </a:endParaRPr>
          </a:p>
        </p:txBody>
      </p:sp>
      <p:sp>
        <p:nvSpPr>
          <p:cNvPr id="66563" name="Rectangle 4"/>
          <p:cNvSpPr>
            <a:spLocks noGrp="1"/>
          </p:cNvSpPr>
          <p:nvPr>
            <p:ph type="title"/>
          </p:nvPr>
        </p:nvSpPr>
        <p:spPr>
          <a:xfrm>
            <a:off x="5191125" y="377825"/>
            <a:ext cx="4246880" cy="754380"/>
          </a:xfrm>
        </p:spPr>
        <p:txBody>
          <a:bodyPr vert="horz" wrap="square" lIns="91440" tIns="45720" rIns="91440" bIns="45720" anchor="b"/>
          <a:p>
            <a:pPr eaLnBrk="1" hangingPunct="1"/>
            <a:r>
              <a:rPr lang="zh-CN" altLang="en-US" sz="4000" b="1" dirty="0">
                <a:solidFill>
                  <a:srgbClr val="C00000"/>
                </a:solidFill>
                <a:latin typeface="Times New Roman" panose="02020603050405020304" pitchFamily="18" charset="0"/>
                <a:ea typeface="楷体_GB2312" pitchFamily="49" charset="-122"/>
              </a:rPr>
              <a:t>6.3  遮阳与节能</a:t>
            </a:r>
            <a:endParaRPr lang="zh-CN" altLang="en-US" sz="4000" b="1" dirty="0">
              <a:solidFill>
                <a:srgbClr val="C00000"/>
              </a:solidFill>
              <a:latin typeface="Times New Roman" panose="02020603050405020304" pitchFamily="18" charset="0"/>
              <a:ea typeface="楷体_GB2312" pitchFamily="49" charset="-122"/>
            </a:endParaRPr>
          </a:p>
        </p:txBody>
      </p:sp>
      <p:sp>
        <p:nvSpPr>
          <p:cNvPr id="66564" name="Rectangle 5"/>
          <p:cNvSpPr/>
          <p:nvPr/>
        </p:nvSpPr>
        <p:spPr>
          <a:xfrm>
            <a:off x="1155383" y="1106805"/>
            <a:ext cx="4114800" cy="754063"/>
          </a:xfrm>
          <a:prstGeom prst="rect">
            <a:avLst/>
          </a:prstGeom>
          <a:noFill/>
          <a:ln w="9525">
            <a:noFill/>
          </a:ln>
        </p:spPr>
        <p:txBody>
          <a:bodyPr anchor="b"/>
          <a:p>
            <a:pPr lvl="0" eaLnBrk="1" hangingPunct="1"/>
            <a:r>
              <a:rPr lang="zh-CN" altLang="en-US" sz="3200" b="1" dirty="0">
                <a:solidFill>
                  <a:schemeClr val="folHlink"/>
                </a:solidFill>
                <a:latin typeface="Times New Roman" panose="02020603050405020304" pitchFamily="18" charset="0"/>
                <a:ea typeface="楷体_GB2312" pitchFamily="49" charset="-122"/>
              </a:rPr>
              <a:t>6.3.</a:t>
            </a:r>
            <a:r>
              <a:rPr lang="en-US" altLang="zh-CN" sz="3200" b="1" dirty="0">
                <a:solidFill>
                  <a:schemeClr val="folHlink"/>
                </a:solidFill>
                <a:latin typeface="Times New Roman" panose="02020603050405020304" pitchFamily="18" charset="0"/>
                <a:ea typeface="楷体_GB2312" pitchFamily="49" charset="-122"/>
              </a:rPr>
              <a:t>3</a:t>
            </a:r>
            <a:r>
              <a:rPr lang="zh-CN" altLang="en-US" sz="3200" b="1" dirty="0">
                <a:solidFill>
                  <a:schemeClr val="folHlink"/>
                </a:solidFill>
                <a:latin typeface="Times New Roman" panose="02020603050405020304" pitchFamily="18" charset="0"/>
                <a:ea typeface="楷体_GB2312" pitchFamily="49" charset="-122"/>
              </a:rPr>
              <a:t>  门窗的节能</a:t>
            </a:r>
            <a:endParaRPr lang="zh-CN" altLang="en-US" sz="3200" b="1" dirty="0">
              <a:solidFill>
                <a:schemeClr val="folHlink"/>
              </a:solidFill>
              <a:latin typeface="Times New Roman" panose="02020603050405020304" pitchFamily="18" charset="0"/>
              <a:ea typeface="楷体_GB2312" pitchFamily="49"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3"/>
          <p:cNvSpPr>
            <a:spLocks noGrp="1"/>
          </p:cNvSpPr>
          <p:nvPr>
            <p:ph idx="1"/>
          </p:nvPr>
        </p:nvSpPr>
        <p:spPr>
          <a:xfrm>
            <a:off x="1045210" y="1989455"/>
            <a:ext cx="9784080" cy="3960495"/>
          </a:xfrm>
        </p:spPr>
        <p:txBody>
          <a:bodyPr vert="horz" wrap="square" lIns="91440" tIns="45720" rIns="91440" bIns="45720" anchor="t"/>
          <a:p>
            <a:pPr marL="0" indent="0" eaLnBrk="1" hangingPunct="1">
              <a:lnSpc>
                <a:spcPct val="150000"/>
              </a:lnSpc>
              <a:spcBef>
                <a:spcPct val="30000"/>
              </a:spcBef>
              <a:buNone/>
            </a:pPr>
            <a:r>
              <a:rPr lang="zh-CN" altLang="en-US" dirty="0"/>
              <a:t>    </a:t>
            </a:r>
            <a:r>
              <a:rPr lang="zh-CN" altLang="en-US" b="1" dirty="0"/>
              <a:t>（</a:t>
            </a:r>
            <a:r>
              <a:rPr lang="en-US" altLang="zh-CN" b="1" dirty="0"/>
              <a:t>1</a:t>
            </a:r>
            <a:r>
              <a:rPr lang="zh-CN" altLang="en-US" b="1" dirty="0"/>
              <a:t>）门窗框扇与玻璃通过热传导的方式进行热能的传递。</a:t>
            </a:r>
            <a:endParaRPr lang="en-US" altLang="zh-CN" b="1" dirty="0"/>
          </a:p>
          <a:p>
            <a:pPr marL="0" indent="0" eaLnBrk="1" hangingPunct="1">
              <a:lnSpc>
                <a:spcPct val="150000"/>
              </a:lnSpc>
              <a:spcBef>
                <a:spcPct val="30000"/>
              </a:spcBef>
              <a:buNone/>
            </a:pPr>
            <a:r>
              <a:rPr lang="en-US" altLang="zh-CN" b="1" dirty="0">
                <a:latin typeface="宋体" panose="02010600030101010101" pitchFamily="2" charset="-122"/>
              </a:rPr>
              <a:t>  </a:t>
            </a:r>
            <a:r>
              <a:rPr lang="zh-CN" altLang="en-US" b="1" dirty="0">
                <a:latin typeface="宋体" panose="02010600030101010101" pitchFamily="2" charset="-122"/>
              </a:rPr>
              <a:t>（</a:t>
            </a:r>
            <a:r>
              <a:rPr lang="en-US" altLang="zh-CN" b="1" dirty="0">
                <a:latin typeface="宋体" panose="02010600030101010101" pitchFamily="2" charset="-122"/>
              </a:rPr>
              <a:t>2</a:t>
            </a:r>
            <a:r>
              <a:rPr lang="zh-CN" altLang="en-US" b="1" dirty="0">
                <a:latin typeface="宋体" panose="02010600030101010101" pitchFamily="2" charset="-122"/>
              </a:rPr>
              <a:t>）门窗框扇之间、门窗框扇的构件与玻璃之间、门窗框与墙体之间的各种缝隙形成空气渗透，随之带来热量交换及渗透造成的热损失。</a:t>
            </a:r>
            <a:endParaRPr lang="en-US" altLang="zh-CN" b="1" dirty="0">
              <a:latin typeface="宋体" panose="02010600030101010101" pitchFamily="2" charset="-122"/>
            </a:endParaRPr>
          </a:p>
          <a:p>
            <a:pPr marL="0" indent="0" eaLnBrk="1" hangingPunct="1">
              <a:lnSpc>
                <a:spcPct val="150000"/>
              </a:lnSpc>
              <a:spcBef>
                <a:spcPct val="30000"/>
              </a:spcBef>
              <a:buNone/>
            </a:pPr>
            <a:r>
              <a:rPr lang="en-US" altLang="zh-CN" b="1" dirty="0">
                <a:latin typeface="宋体" panose="02010600030101010101" pitchFamily="2" charset="-122"/>
              </a:rPr>
              <a:t>  </a:t>
            </a:r>
            <a:r>
              <a:rPr lang="zh-CN" altLang="en-US" b="1" dirty="0">
                <a:latin typeface="宋体" panose="02010600030101010101" pitchFamily="2" charset="-122"/>
              </a:rPr>
              <a:t>（</a:t>
            </a:r>
            <a:r>
              <a:rPr lang="en-US" altLang="zh-CN" b="1" dirty="0">
                <a:latin typeface="宋体" panose="02010600030101010101" pitchFamily="2" charset="-122"/>
              </a:rPr>
              <a:t>3</a:t>
            </a:r>
            <a:r>
              <a:rPr lang="zh-CN" altLang="en-US" b="1" dirty="0">
                <a:latin typeface="宋体" panose="02010600030101010101" pitchFamily="2" charset="-122"/>
              </a:rPr>
              <a:t>）窗用玻璃的热辐射进行的热传导。</a:t>
            </a:r>
            <a:endParaRPr lang="zh-CN" altLang="en-US" b="1" dirty="0">
              <a:latin typeface="宋体" panose="02010600030101010101" pitchFamily="2" charset="-122"/>
            </a:endParaRPr>
          </a:p>
        </p:txBody>
      </p:sp>
      <p:sp>
        <p:nvSpPr>
          <p:cNvPr id="67588" name="Rectangle 5"/>
          <p:cNvSpPr/>
          <p:nvPr/>
        </p:nvSpPr>
        <p:spPr>
          <a:xfrm>
            <a:off x="1155383" y="1106805"/>
            <a:ext cx="4887912" cy="754063"/>
          </a:xfrm>
          <a:prstGeom prst="rect">
            <a:avLst/>
          </a:prstGeom>
          <a:noFill/>
          <a:ln w="9525">
            <a:noFill/>
          </a:ln>
        </p:spPr>
        <p:txBody>
          <a:bodyPr anchor="b"/>
          <a:p>
            <a:pPr lvl="0" eaLnBrk="1" hangingPunct="1"/>
            <a:r>
              <a:rPr lang="zh-CN" altLang="en-US" sz="3200" b="1" dirty="0">
                <a:solidFill>
                  <a:schemeClr val="folHlink"/>
                </a:solidFill>
                <a:latin typeface="Times New Roman" panose="02020603050405020304" pitchFamily="18" charset="0"/>
                <a:ea typeface="楷体_GB2312" pitchFamily="49" charset="-122"/>
              </a:rPr>
              <a:t>6.3.</a:t>
            </a:r>
            <a:r>
              <a:rPr lang="en-US" altLang="zh-CN" sz="3200" b="1" dirty="0">
                <a:solidFill>
                  <a:schemeClr val="folHlink"/>
                </a:solidFill>
                <a:latin typeface="Times New Roman" panose="02020603050405020304" pitchFamily="18" charset="0"/>
                <a:ea typeface="楷体_GB2312" pitchFamily="49" charset="-122"/>
              </a:rPr>
              <a:t>3</a:t>
            </a:r>
            <a:r>
              <a:rPr lang="zh-CN" altLang="en-US" sz="3200" b="1" dirty="0">
                <a:solidFill>
                  <a:schemeClr val="folHlink"/>
                </a:solidFill>
                <a:latin typeface="Times New Roman" panose="02020603050405020304" pitchFamily="18" charset="0"/>
                <a:ea typeface="楷体_GB2312" pitchFamily="49" charset="-122"/>
              </a:rPr>
              <a:t> </a:t>
            </a:r>
            <a:r>
              <a:rPr lang="en-US" altLang="zh-CN" sz="3200" b="1" dirty="0">
                <a:solidFill>
                  <a:schemeClr val="folHlink"/>
                </a:solidFill>
                <a:latin typeface="Times New Roman" panose="02020603050405020304" pitchFamily="18" charset="0"/>
                <a:ea typeface="楷体_GB2312" pitchFamily="49" charset="-122"/>
              </a:rPr>
              <a:t>.1</a:t>
            </a:r>
            <a:r>
              <a:rPr lang="zh-CN" altLang="en-US" sz="3200" b="1" dirty="0">
                <a:solidFill>
                  <a:schemeClr val="folHlink"/>
                </a:solidFill>
                <a:latin typeface="Times New Roman" panose="02020603050405020304" pitchFamily="18" charset="0"/>
                <a:ea typeface="楷体_GB2312" pitchFamily="49" charset="-122"/>
              </a:rPr>
              <a:t> 门窗热损失途径</a:t>
            </a:r>
            <a:endParaRPr lang="zh-CN" altLang="en-US" sz="3200" b="1" dirty="0">
              <a:solidFill>
                <a:schemeClr val="folHlink"/>
              </a:solidFill>
              <a:latin typeface="Times New Roman" panose="02020603050405020304" pitchFamily="18" charset="0"/>
              <a:ea typeface="楷体_GB2312" pitchFamily="49" charset="-122"/>
            </a:endParaRPr>
          </a:p>
        </p:txBody>
      </p:sp>
      <p:sp>
        <p:nvSpPr>
          <p:cNvPr id="66563" name="Rectangle 4"/>
          <p:cNvSpPr>
            <a:spLocks noGrp="1"/>
          </p:cNvSpPr>
          <p:nvPr>
            <p:ph type="title"/>
          </p:nvPr>
        </p:nvSpPr>
        <p:spPr>
          <a:xfrm>
            <a:off x="5191125" y="352425"/>
            <a:ext cx="4246880" cy="754380"/>
          </a:xfrm>
        </p:spPr>
        <p:txBody>
          <a:bodyPr vert="horz" wrap="square" lIns="91440" tIns="45720" rIns="91440" bIns="45720" anchor="b"/>
          <a:p>
            <a:pPr eaLnBrk="1" hangingPunct="1"/>
            <a:r>
              <a:rPr lang="zh-CN" altLang="en-US" sz="4000" b="1" dirty="0">
                <a:solidFill>
                  <a:srgbClr val="C00000"/>
                </a:solidFill>
                <a:latin typeface="Times New Roman" panose="02020603050405020304" pitchFamily="18" charset="0"/>
                <a:ea typeface="楷体_GB2312" pitchFamily="49" charset="-122"/>
              </a:rPr>
              <a:t>6.3  遮阳与节能</a:t>
            </a:r>
            <a:endParaRPr lang="zh-CN" altLang="en-US" sz="40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3"/>
          <p:cNvSpPr>
            <a:spLocks noGrp="1"/>
          </p:cNvSpPr>
          <p:nvPr>
            <p:ph idx="1"/>
          </p:nvPr>
        </p:nvSpPr>
        <p:spPr>
          <a:xfrm>
            <a:off x="1050925" y="1989455"/>
            <a:ext cx="10160000" cy="3960495"/>
          </a:xfrm>
        </p:spPr>
        <p:txBody>
          <a:bodyPr vert="horz" wrap="square" lIns="91440" tIns="45720" rIns="91440" bIns="45720" anchor="t"/>
          <a:p>
            <a:pPr marL="0" indent="0" eaLnBrk="1" hangingPunct="1">
              <a:lnSpc>
                <a:spcPct val="150000"/>
              </a:lnSpc>
              <a:spcBef>
                <a:spcPct val="30000"/>
              </a:spcBef>
              <a:buNone/>
            </a:pPr>
            <a:r>
              <a:rPr lang="zh-CN" altLang="en-US" b="1" dirty="0"/>
              <a:t>    影响门窗保温节能的因素主要是门窗框扇及玻璃。</a:t>
            </a:r>
            <a:endParaRPr lang="en-US" altLang="zh-CN" b="1" dirty="0"/>
          </a:p>
          <a:p>
            <a:pPr marL="0" indent="0" eaLnBrk="1" hangingPunct="1">
              <a:lnSpc>
                <a:spcPct val="150000"/>
              </a:lnSpc>
              <a:spcBef>
                <a:spcPct val="30000"/>
              </a:spcBef>
              <a:buNone/>
            </a:pPr>
            <a:r>
              <a:rPr lang="en-US" altLang="zh-CN" b="1" dirty="0">
                <a:latin typeface="宋体" panose="02010600030101010101" pitchFamily="2" charset="-122"/>
              </a:rPr>
              <a:t>1</a:t>
            </a:r>
            <a:r>
              <a:rPr lang="zh-CN" altLang="en-US" b="1" dirty="0">
                <a:latin typeface="宋体" panose="02010600030101010101" pitchFamily="2" charset="-122"/>
              </a:rPr>
              <a:t>、门窗框扇断热型材</a:t>
            </a:r>
            <a:endParaRPr lang="en-US" altLang="zh-CN" b="1" dirty="0">
              <a:latin typeface="宋体" panose="02010600030101010101" pitchFamily="2" charset="-122"/>
            </a:endParaRPr>
          </a:p>
          <a:p>
            <a:pPr marL="0" indent="0" eaLnBrk="1" hangingPunct="1">
              <a:lnSpc>
                <a:spcPct val="150000"/>
              </a:lnSpc>
              <a:spcBef>
                <a:spcPct val="30000"/>
              </a:spcBef>
              <a:buNone/>
            </a:pPr>
            <a:r>
              <a:rPr lang="en-US" altLang="zh-CN" b="1" dirty="0">
                <a:latin typeface="宋体" panose="02010600030101010101" pitchFamily="2" charset="-122"/>
              </a:rPr>
              <a:t>   </a:t>
            </a:r>
            <a:r>
              <a:rPr lang="zh-CN" altLang="en-US" b="1" dirty="0">
                <a:latin typeface="宋体" panose="02010600030101010101" pitchFamily="2" charset="-122"/>
              </a:rPr>
              <a:t>注胶式断热技术，由于利用浇注式处理，流体填补成型空间原理。</a:t>
            </a:r>
            <a:endParaRPr lang="en-US" altLang="zh-CN" b="1" dirty="0">
              <a:latin typeface="宋体" panose="02010600030101010101" pitchFamily="2" charset="-122"/>
            </a:endParaRPr>
          </a:p>
          <a:p>
            <a:pPr marL="0" indent="0" eaLnBrk="1" hangingPunct="1">
              <a:lnSpc>
                <a:spcPct val="150000"/>
              </a:lnSpc>
              <a:spcBef>
                <a:spcPct val="30000"/>
              </a:spcBef>
              <a:buNone/>
            </a:pPr>
            <a:r>
              <a:rPr lang="en-US" altLang="zh-CN" b="1" dirty="0">
                <a:latin typeface="宋体" panose="02010600030101010101" pitchFamily="2" charset="-122"/>
              </a:rPr>
              <a:t>   </a:t>
            </a:r>
            <a:r>
              <a:rPr lang="zh-CN" altLang="en-US" b="1" dirty="0">
                <a:latin typeface="宋体" panose="02010600030101010101" pitchFamily="2" charset="-122"/>
              </a:rPr>
              <a:t>断热条嵌入技术，隔热条的嵌入使型材形成多种断面形式，有良好的强度，增强抗腐蚀能力。</a:t>
            </a:r>
            <a:endParaRPr lang="zh-CN" altLang="en-US" b="1" dirty="0">
              <a:latin typeface="宋体" panose="02010600030101010101" pitchFamily="2" charset="-122"/>
            </a:endParaRPr>
          </a:p>
        </p:txBody>
      </p:sp>
      <p:sp>
        <p:nvSpPr>
          <p:cNvPr id="68612" name="Rectangle 5"/>
          <p:cNvSpPr/>
          <p:nvPr/>
        </p:nvSpPr>
        <p:spPr>
          <a:xfrm>
            <a:off x="1049973" y="1106805"/>
            <a:ext cx="6245225" cy="754063"/>
          </a:xfrm>
          <a:prstGeom prst="rect">
            <a:avLst/>
          </a:prstGeom>
          <a:noFill/>
          <a:ln w="9525">
            <a:noFill/>
          </a:ln>
        </p:spPr>
        <p:txBody>
          <a:bodyPr anchor="b"/>
          <a:p>
            <a:pPr lvl="0" eaLnBrk="1" hangingPunct="1"/>
            <a:r>
              <a:rPr lang="zh-CN" altLang="en-US" sz="3200" b="1" dirty="0">
                <a:solidFill>
                  <a:schemeClr val="folHlink"/>
                </a:solidFill>
                <a:latin typeface="Times New Roman" panose="02020603050405020304" pitchFamily="18" charset="0"/>
                <a:ea typeface="楷体_GB2312" pitchFamily="49" charset="-122"/>
              </a:rPr>
              <a:t>6.3.</a:t>
            </a:r>
            <a:r>
              <a:rPr lang="en-US" altLang="zh-CN" sz="3200" b="1" dirty="0">
                <a:solidFill>
                  <a:schemeClr val="folHlink"/>
                </a:solidFill>
                <a:latin typeface="Times New Roman" panose="02020603050405020304" pitchFamily="18" charset="0"/>
                <a:ea typeface="楷体_GB2312" pitchFamily="49" charset="-122"/>
              </a:rPr>
              <a:t>3.2</a:t>
            </a:r>
            <a:r>
              <a:rPr lang="zh-CN" altLang="en-US" sz="3200" b="1" dirty="0">
                <a:solidFill>
                  <a:schemeClr val="folHlink"/>
                </a:solidFill>
                <a:latin typeface="Times New Roman" panose="02020603050405020304" pitchFamily="18" charset="0"/>
                <a:ea typeface="楷体_GB2312" pitchFamily="49" charset="-122"/>
              </a:rPr>
              <a:t> 门窗节能的几项技术措施</a:t>
            </a:r>
            <a:endParaRPr lang="zh-CN" altLang="en-US" sz="3200" b="1" dirty="0">
              <a:solidFill>
                <a:schemeClr val="folHlink"/>
              </a:solidFill>
              <a:latin typeface="Times New Roman" panose="02020603050405020304" pitchFamily="18" charset="0"/>
              <a:ea typeface="楷体_GB2312" pitchFamily="49" charset="-122"/>
            </a:endParaRPr>
          </a:p>
        </p:txBody>
      </p:sp>
      <p:sp>
        <p:nvSpPr>
          <p:cNvPr id="66563" name="Rectangle 4"/>
          <p:cNvSpPr>
            <a:spLocks noGrp="1"/>
          </p:cNvSpPr>
          <p:nvPr>
            <p:ph type="title"/>
          </p:nvPr>
        </p:nvSpPr>
        <p:spPr>
          <a:xfrm>
            <a:off x="5191125" y="352425"/>
            <a:ext cx="4246880" cy="754380"/>
          </a:xfrm>
        </p:spPr>
        <p:txBody>
          <a:bodyPr vert="horz" wrap="square" lIns="91440" tIns="45720" rIns="91440" bIns="45720" anchor="b"/>
          <a:p>
            <a:pPr eaLnBrk="1" hangingPunct="1"/>
            <a:r>
              <a:rPr lang="zh-CN" altLang="en-US" sz="4000" b="1" dirty="0">
                <a:solidFill>
                  <a:srgbClr val="C00000"/>
                </a:solidFill>
                <a:latin typeface="Times New Roman" panose="02020603050405020304" pitchFamily="18" charset="0"/>
                <a:ea typeface="楷体_GB2312" pitchFamily="49" charset="-122"/>
              </a:rPr>
              <a:t>6.3  遮阳与节能</a:t>
            </a:r>
            <a:endParaRPr lang="zh-CN" altLang="en-US" sz="40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3"/>
          <p:cNvSpPr>
            <a:spLocks noGrp="1"/>
          </p:cNvSpPr>
          <p:nvPr>
            <p:ph idx="1"/>
          </p:nvPr>
        </p:nvSpPr>
        <p:spPr>
          <a:xfrm>
            <a:off x="854710" y="1861185"/>
            <a:ext cx="10481945" cy="4631055"/>
          </a:xfrm>
        </p:spPr>
        <p:txBody>
          <a:bodyPr vert="horz" wrap="square" lIns="91440" tIns="45720" rIns="91440" bIns="45720" anchor="t"/>
          <a:p>
            <a:pPr marL="0" indent="0" eaLnBrk="1" hangingPunct="1">
              <a:lnSpc>
                <a:spcPct val="150000"/>
              </a:lnSpc>
              <a:spcBef>
                <a:spcPct val="30000"/>
              </a:spcBef>
              <a:buNone/>
            </a:pPr>
            <a:r>
              <a:rPr lang="en-US" altLang="zh-CN" b="1" dirty="0">
                <a:latin typeface="宋体" panose="02010600030101010101" pitchFamily="2" charset="-122"/>
              </a:rPr>
              <a:t>2</a:t>
            </a:r>
            <a:r>
              <a:rPr lang="zh-CN" altLang="en-US" b="1" dirty="0">
                <a:latin typeface="宋体" panose="02010600030101010101" pitchFamily="2" charset="-122"/>
              </a:rPr>
              <a:t>、玻璃的选用</a:t>
            </a:r>
            <a:endParaRPr lang="en-US" altLang="zh-CN" b="1" dirty="0">
              <a:latin typeface="宋体" panose="02010600030101010101" pitchFamily="2" charset="-122"/>
            </a:endParaRPr>
          </a:p>
          <a:p>
            <a:pPr marL="0" indent="0" eaLnBrk="1" hangingPunct="1">
              <a:lnSpc>
                <a:spcPct val="150000"/>
              </a:lnSpc>
              <a:spcBef>
                <a:spcPct val="30000"/>
              </a:spcBef>
              <a:buNone/>
            </a:pPr>
            <a:r>
              <a:rPr lang="en-US" altLang="zh-CN" b="1" dirty="0">
                <a:latin typeface="宋体" panose="02010600030101010101" pitchFamily="2" charset="-122"/>
              </a:rPr>
              <a:t>   </a:t>
            </a:r>
            <a:r>
              <a:rPr lang="zh-CN" altLang="en-US" b="1" dirty="0">
                <a:latin typeface="宋体" panose="02010600030101010101" pitchFamily="2" charset="-122"/>
              </a:rPr>
              <a:t>玻璃门窗应该控制太阳辐射和黑体辐射。太阳辐射分为紫外光、可见光、近红外光，太阳辐射一旦被物体吸收，就会改变辐射波长，变成热辐射，所以进入室内的太阳辐射会提高室温。黑体辐射是指温度较高的物体散发的热，如冬季暖气设备发出的热、温热的墙壁发出的热。温度越高的物体发出的热量越大，也就是黑体辐射强度越高。</a:t>
            </a:r>
            <a:endParaRPr lang="zh-CN" altLang="en-US" b="1" dirty="0">
              <a:latin typeface="宋体" panose="02010600030101010101" pitchFamily="2" charset="-122"/>
            </a:endParaRPr>
          </a:p>
        </p:txBody>
      </p:sp>
      <p:sp>
        <p:nvSpPr>
          <p:cNvPr id="69636" name="Rectangle 5"/>
          <p:cNvSpPr/>
          <p:nvPr/>
        </p:nvSpPr>
        <p:spPr>
          <a:xfrm>
            <a:off x="1076008" y="1106805"/>
            <a:ext cx="6245225" cy="754063"/>
          </a:xfrm>
          <a:prstGeom prst="rect">
            <a:avLst/>
          </a:prstGeom>
          <a:noFill/>
          <a:ln w="9525">
            <a:noFill/>
          </a:ln>
        </p:spPr>
        <p:txBody>
          <a:bodyPr anchor="b"/>
          <a:p>
            <a:pPr lvl="0" eaLnBrk="1" hangingPunct="1"/>
            <a:r>
              <a:rPr lang="zh-CN" altLang="en-US" sz="3200" b="1" dirty="0">
                <a:solidFill>
                  <a:schemeClr val="folHlink"/>
                </a:solidFill>
                <a:latin typeface="Times New Roman" panose="02020603050405020304" pitchFamily="18" charset="0"/>
                <a:ea typeface="楷体_GB2312" pitchFamily="49" charset="-122"/>
              </a:rPr>
              <a:t>6.3.</a:t>
            </a:r>
            <a:r>
              <a:rPr lang="en-US" altLang="zh-CN" sz="3200" b="1" dirty="0">
                <a:solidFill>
                  <a:schemeClr val="folHlink"/>
                </a:solidFill>
                <a:latin typeface="Times New Roman" panose="02020603050405020304" pitchFamily="18" charset="0"/>
                <a:ea typeface="楷体_GB2312" pitchFamily="49" charset="-122"/>
              </a:rPr>
              <a:t>3.2</a:t>
            </a:r>
            <a:r>
              <a:rPr lang="zh-CN" altLang="en-US" sz="3200" b="1" dirty="0">
                <a:solidFill>
                  <a:schemeClr val="folHlink"/>
                </a:solidFill>
                <a:latin typeface="Times New Roman" panose="02020603050405020304" pitchFamily="18" charset="0"/>
                <a:ea typeface="楷体_GB2312" pitchFamily="49" charset="-122"/>
              </a:rPr>
              <a:t> 门窗节能的几项技术措施</a:t>
            </a:r>
            <a:endParaRPr lang="zh-CN" altLang="en-US" sz="3200" b="1" dirty="0">
              <a:solidFill>
                <a:schemeClr val="folHlink"/>
              </a:solidFill>
              <a:latin typeface="Times New Roman" panose="02020603050405020304" pitchFamily="18" charset="0"/>
              <a:ea typeface="楷体_GB2312" pitchFamily="49" charset="-122"/>
            </a:endParaRPr>
          </a:p>
        </p:txBody>
      </p:sp>
      <p:sp>
        <p:nvSpPr>
          <p:cNvPr id="66563" name="Rectangle 4"/>
          <p:cNvSpPr>
            <a:spLocks noGrp="1"/>
          </p:cNvSpPr>
          <p:nvPr>
            <p:ph type="title"/>
          </p:nvPr>
        </p:nvSpPr>
        <p:spPr>
          <a:xfrm>
            <a:off x="5191125" y="352425"/>
            <a:ext cx="4246880" cy="754380"/>
          </a:xfrm>
        </p:spPr>
        <p:txBody>
          <a:bodyPr vert="horz" wrap="square" lIns="91440" tIns="45720" rIns="91440" bIns="45720" anchor="b"/>
          <a:p>
            <a:pPr eaLnBrk="1" hangingPunct="1"/>
            <a:r>
              <a:rPr lang="zh-CN" altLang="en-US" sz="4000" b="1" dirty="0">
                <a:solidFill>
                  <a:srgbClr val="C00000"/>
                </a:solidFill>
                <a:latin typeface="Times New Roman" panose="02020603050405020304" pitchFamily="18" charset="0"/>
                <a:ea typeface="楷体_GB2312" pitchFamily="49" charset="-122"/>
              </a:rPr>
              <a:t>6.3  遮阳与节能</a:t>
            </a:r>
            <a:endParaRPr lang="zh-CN" altLang="en-US" sz="40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3"/>
          <p:cNvSpPr>
            <a:spLocks noGrp="1"/>
          </p:cNvSpPr>
          <p:nvPr>
            <p:ph idx="1"/>
          </p:nvPr>
        </p:nvSpPr>
        <p:spPr>
          <a:xfrm>
            <a:off x="934085" y="2072005"/>
            <a:ext cx="10627360" cy="3960495"/>
          </a:xfrm>
        </p:spPr>
        <p:txBody>
          <a:bodyPr vert="horz" wrap="square" lIns="91440" tIns="45720" rIns="91440" bIns="45720" anchor="t"/>
          <a:p>
            <a:pPr marL="0" indent="0" eaLnBrk="1" hangingPunct="1">
              <a:lnSpc>
                <a:spcPct val="150000"/>
              </a:lnSpc>
              <a:spcBef>
                <a:spcPct val="30000"/>
              </a:spcBef>
              <a:buNone/>
            </a:pPr>
            <a:r>
              <a:rPr lang="en-US" altLang="zh-CN" b="1" dirty="0">
                <a:latin typeface="宋体" panose="02010600030101010101" pitchFamily="2" charset="-122"/>
              </a:rPr>
              <a:t>2</a:t>
            </a:r>
            <a:r>
              <a:rPr lang="zh-CN" altLang="en-US" b="1" dirty="0">
                <a:latin typeface="宋体" panose="02010600030101010101" pitchFamily="2" charset="-122"/>
              </a:rPr>
              <a:t>、玻璃的选用</a:t>
            </a:r>
            <a:endParaRPr lang="en-US" altLang="zh-CN" b="1" dirty="0">
              <a:latin typeface="宋体" panose="02010600030101010101" pitchFamily="2" charset="-122"/>
            </a:endParaRPr>
          </a:p>
          <a:p>
            <a:pPr marL="0" indent="0" eaLnBrk="1" hangingPunct="1">
              <a:lnSpc>
                <a:spcPct val="150000"/>
              </a:lnSpc>
              <a:spcBef>
                <a:spcPct val="30000"/>
              </a:spcBef>
              <a:buNone/>
            </a:pPr>
            <a:r>
              <a:rPr lang="en-US" altLang="zh-CN" b="1" dirty="0">
                <a:latin typeface="宋体" panose="02010600030101010101" pitchFamily="2" charset="-122"/>
              </a:rPr>
              <a:t>   </a:t>
            </a:r>
            <a:r>
              <a:rPr lang="zh-CN" altLang="en-US" b="1" dirty="0">
                <a:latin typeface="宋体" panose="02010600030101010101" pitchFamily="2" charset="-122"/>
              </a:rPr>
              <a:t>有效地控制太阳辐射和热辐射，在炎热夏季的南方地区，门窗应有效地阻挡炙热的太阳辐射，可采用热反射镀膜玻璃。在寒冷冬季的北方，应有效地阻挡室内取暖设备发出的热量通过玻璃门窗向室外泄露，同时要求把太阳辐射引入室内，采用低辐射镀膜玻璃能较好地满足这种要求。</a:t>
            </a:r>
            <a:endParaRPr lang="zh-CN" altLang="en-US" b="1" dirty="0">
              <a:latin typeface="宋体" panose="02010600030101010101" pitchFamily="2" charset="-122"/>
            </a:endParaRPr>
          </a:p>
        </p:txBody>
      </p:sp>
      <p:sp>
        <p:nvSpPr>
          <p:cNvPr id="70660" name="Rectangle 5"/>
          <p:cNvSpPr/>
          <p:nvPr/>
        </p:nvSpPr>
        <p:spPr>
          <a:xfrm>
            <a:off x="1128713" y="1106805"/>
            <a:ext cx="6245225" cy="754063"/>
          </a:xfrm>
          <a:prstGeom prst="rect">
            <a:avLst/>
          </a:prstGeom>
          <a:noFill/>
          <a:ln w="9525">
            <a:noFill/>
          </a:ln>
        </p:spPr>
        <p:txBody>
          <a:bodyPr anchor="b"/>
          <a:p>
            <a:pPr lvl="0" eaLnBrk="1" hangingPunct="1"/>
            <a:r>
              <a:rPr lang="zh-CN" altLang="en-US" sz="3200" b="1" dirty="0">
                <a:solidFill>
                  <a:schemeClr val="folHlink"/>
                </a:solidFill>
                <a:latin typeface="Times New Roman" panose="02020603050405020304" pitchFamily="18" charset="0"/>
                <a:ea typeface="楷体_GB2312" pitchFamily="49" charset="-122"/>
              </a:rPr>
              <a:t>6.3.</a:t>
            </a:r>
            <a:r>
              <a:rPr lang="en-US" altLang="zh-CN" sz="3200" b="1" dirty="0">
                <a:solidFill>
                  <a:schemeClr val="folHlink"/>
                </a:solidFill>
                <a:latin typeface="Times New Roman" panose="02020603050405020304" pitchFamily="18" charset="0"/>
                <a:ea typeface="楷体_GB2312" pitchFamily="49" charset="-122"/>
              </a:rPr>
              <a:t>3.2</a:t>
            </a:r>
            <a:r>
              <a:rPr lang="zh-CN" altLang="en-US" sz="3200" b="1" dirty="0">
                <a:solidFill>
                  <a:schemeClr val="folHlink"/>
                </a:solidFill>
                <a:latin typeface="Times New Roman" panose="02020603050405020304" pitchFamily="18" charset="0"/>
                <a:ea typeface="楷体_GB2312" pitchFamily="49" charset="-122"/>
              </a:rPr>
              <a:t> 门窗节能的几项技术措施</a:t>
            </a:r>
            <a:endParaRPr lang="zh-CN" altLang="en-US" sz="3200" b="1" dirty="0">
              <a:solidFill>
                <a:schemeClr val="folHlink"/>
              </a:solidFill>
              <a:latin typeface="Times New Roman" panose="02020603050405020304" pitchFamily="18" charset="0"/>
              <a:ea typeface="楷体_GB2312" pitchFamily="49" charset="-122"/>
            </a:endParaRPr>
          </a:p>
        </p:txBody>
      </p:sp>
      <p:sp>
        <p:nvSpPr>
          <p:cNvPr id="66563" name="Rectangle 4"/>
          <p:cNvSpPr>
            <a:spLocks noGrp="1"/>
          </p:cNvSpPr>
          <p:nvPr>
            <p:ph type="title"/>
          </p:nvPr>
        </p:nvSpPr>
        <p:spPr>
          <a:xfrm>
            <a:off x="5191125" y="352425"/>
            <a:ext cx="4246880" cy="754380"/>
          </a:xfrm>
        </p:spPr>
        <p:txBody>
          <a:bodyPr vert="horz" wrap="square" lIns="91440" tIns="45720" rIns="91440" bIns="45720" anchor="b"/>
          <a:p>
            <a:pPr eaLnBrk="1" hangingPunct="1"/>
            <a:r>
              <a:rPr lang="zh-CN" altLang="en-US" sz="4000" b="1" dirty="0">
                <a:solidFill>
                  <a:srgbClr val="C00000"/>
                </a:solidFill>
                <a:latin typeface="Times New Roman" panose="02020603050405020304" pitchFamily="18" charset="0"/>
                <a:ea typeface="楷体_GB2312" pitchFamily="49" charset="-122"/>
              </a:rPr>
              <a:t>6.3  遮阳与节能</a:t>
            </a:r>
            <a:endParaRPr lang="zh-CN" altLang="en-US" sz="4000" b="1" dirty="0">
              <a:solidFill>
                <a:srgbClr val="C00000"/>
              </a:solidFill>
              <a:latin typeface="Times New Roman" panose="02020603050405020304" pitchFamily="18" charset="0"/>
              <a:ea typeface="楷体_GB2312" pitchFamily="49"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590"/>
          <p:cNvSpPr/>
          <p:nvPr/>
        </p:nvSpPr>
        <p:spPr>
          <a:xfrm>
            <a:off x="-34925" y="-47625"/>
            <a:ext cx="12230100" cy="6891338"/>
          </a:xfrm>
          <a:prstGeom prst="rect">
            <a:avLst/>
          </a:prstGeom>
          <a:noFill/>
          <a:ln w="9525">
            <a:noFill/>
          </a:ln>
        </p:spPr>
        <p:txBody>
          <a:bodyPr anchor="t"/>
          <a:p>
            <a:pPr lvl="0" indent="0"/>
            <a:endParaRPr lang="zh-CN" altLang="en-US">
              <a:latin typeface="Calibri" panose="020F0502020204030204" pitchFamily="2" charset="0"/>
              <a:ea typeface="宋体" panose="02010600030101010101" pitchFamily="2" charset="-122"/>
            </a:endParaRPr>
          </a:p>
        </p:txBody>
      </p:sp>
      <p:sp>
        <p:nvSpPr>
          <p:cNvPr id="14339" name="Freeform 591"/>
          <p:cNvSpPr/>
          <p:nvPr/>
        </p:nvSpPr>
        <p:spPr>
          <a:xfrm>
            <a:off x="101600" y="2924175"/>
            <a:ext cx="1535113" cy="628650"/>
          </a:xfrm>
          <a:custGeom>
            <a:avLst/>
            <a:gdLst/>
            <a:ahLst/>
            <a:cxnLst>
              <a:cxn ang="0">
                <a:pos x="2147483646" y="0"/>
              </a:cxn>
              <a:cxn ang="0">
                <a:pos x="2147483646" y="2147483646"/>
              </a:cxn>
              <a:cxn ang="0">
                <a:pos x="0" y="2147483646"/>
              </a:cxn>
              <a:cxn ang="0">
                <a:pos x="2147483646" y="2147483646"/>
              </a:cxn>
              <a:cxn ang="0">
                <a:pos x="2147483646" y="2147483646"/>
              </a:cxn>
              <a:cxn ang="0">
                <a:pos x="2147483646" y="2147483646"/>
              </a:cxn>
              <a:cxn ang="0">
                <a:pos x="2147483646" y="0"/>
              </a:cxn>
            </a:cxnLst>
            <a:pathLst>
              <a:path w="482" h="197">
                <a:moveTo>
                  <a:pt x="197" y="0"/>
                </a:moveTo>
                <a:cubicBezTo>
                  <a:pt x="131" y="0"/>
                  <a:pt x="76" y="51"/>
                  <a:pt x="70" y="116"/>
                </a:cubicBezTo>
                <a:cubicBezTo>
                  <a:pt x="30" y="122"/>
                  <a:pt x="0" y="156"/>
                  <a:pt x="0" y="197"/>
                </a:cubicBezTo>
                <a:cubicBezTo>
                  <a:pt x="482" y="197"/>
                  <a:pt x="482" y="197"/>
                  <a:pt x="482" y="197"/>
                </a:cubicBezTo>
                <a:cubicBezTo>
                  <a:pt x="475" y="143"/>
                  <a:pt x="429" y="101"/>
                  <a:pt x="373" y="101"/>
                </a:cubicBezTo>
                <a:cubicBezTo>
                  <a:pt x="356" y="101"/>
                  <a:pt x="339" y="105"/>
                  <a:pt x="324" y="113"/>
                </a:cubicBezTo>
                <a:cubicBezTo>
                  <a:pt x="317" y="49"/>
                  <a:pt x="263" y="0"/>
                  <a:pt x="197" y="0"/>
                </a:cubicBezTo>
              </a:path>
            </a:pathLst>
          </a:custGeom>
          <a:solidFill>
            <a:schemeClr val="bg1">
              <a:alpha val="39998"/>
            </a:schemeClr>
          </a:solidFill>
          <a:ln w="9525">
            <a:noFill/>
          </a:ln>
        </p:spPr>
        <p:txBody>
          <a:bodyPr/>
          <a:p>
            <a:endParaRPr lang="zh-CN" altLang="en-US"/>
          </a:p>
        </p:txBody>
      </p:sp>
      <p:sp>
        <p:nvSpPr>
          <p:cNvPr id="14340" name="Freeform 1173"/>
          <p:cNvSpPr/>
          <p:nvPr/>
        </p:nvSpPr>
        <p:spPr>
          <a:xfrm>
            <a:off x="3232150" y="1460500"/>
            <a:ext cx="1035050" cy="300038"/>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0"/>
              </a:cxn>
            </a:cxnLst>
            <a:pathLst>
              <a:path w="403" h="115">
                <a:moveTo>
                  <a:pt x="196" y="0"/>
                </a:moveTo>
                <a:cubicBezTo>
                  <a:pt x="150" y="0"/>
                  <a:pt x="111" y="27"/>
                  <a:pt x="92" y="66"/>
                </a:cubicBezTo>
                <a:cubicBezTo>
                  <a:pt x="87" y="65"/>
                  <a:pt x="81" y="64"/>
                  <a:pt x="76" y="64"/>
                </a:cubicBezTo>
                <a:cubicBezTo>
                  <a:pt x="42" y="64"/>
                  <a:pt x="12" y="85"/>
                  <a:pt x="0" y="115"/>
                </a:cubicBezTo>
                <a:cubicBezTo>
                  <a:pt x="403" y="115"/>
                  <a:pt x="403" y="115"/>
                  <a:pt x="403" y="115"/>
                </a:cubicBezTo>
                <a:cubicBezTo>
                  <a:pt x="390" y="85"/>
                  <a:pt x="361" y="64"/>
                  <a:pt x="327" y="64"/>
                </a:cubicBezTo>
                <a:cubicBezTo>
                  <a:pt x="317" y="64"/>
                  <a:pt x="309" y="66"/>
                  <a:pt x="301" y="69"/>
                </a:cubicBezTo>
                <a:cubicBezTo>
                  <a:pt x="283" y="28"/>
                  <a:pt x="243" y="0"/>
                  <a:pt x="196" y="0"/>
                </a:cubicBezTo>
              </a:path>
            </a:pathLst>
          </a:custGeom>
          <a:solidFill>
            <a:schemeClr val="bg1">
              <a:alpha val="29999"/>
            </a:schemeClr>
          </a:solidFill>
          <a:ln w="9525">
            <a:noFill/>
          </a:ln>
        </p:spPr>
        <p:txBody>
          <a:bodyPr/>
          <a:p>
            <a:endParaRPr lang="zh-CN" altLang="en-US"/>
          </a:p>
        </p:txBody>
      </p:sp>
      <p:sp>
        <p:nvSpPr>
          <p:cNvPr id="14341" name="任意多边形 1178"/>
          <p:cNvSpPr/>
          <p:nvPr/>
        </p:nvSpPr>
        <p:spPr>
          <a:xfrm>
            <a:off x="2400300" y="2584450"/>
            <a:ext cx="2555875" cy="1689100"/>
          </a:xfrm>
          <a:custGeom>
            <a:avLst/>
            <a:gdLst/>
            <a:ahLst/>
            <a:cxnLst/>
            <a:pathLst>
              <a:path w="2223018" h="1085766">
                <a:moveTo>
                  <a:pt x="717361" y="632124"/>
                </a:moveTo>
                <a:lnTo>
                  <a:pt x="717361" y="765986"/>
                </a:lnTo>
                <a:lnTo>
                  <a:pt x="855227" y="765986"/>
                </a:lnTo>
                <a:lnTo>
                  <a:pt x="854083" y="632124"/>
                </a:lnTo>
                <a:lnTo>
                  <a:pt x="717361" y="632124"/>
                </a:lnTo>
                <a:close/>
                <a:moveTo>
                  <a:pt x="545172" y="510276"/>
                </a:moveTo>
                <a:lnTo>
                  <a:pt x="1029133" y="510276"/>
                </a:lnTo>
                <a:lnTo>
                  <a:pt x="1029133" y="751112"/>
                </a:lnTo>
                <a:lnTo>
                  <a:pt x="855227" y="887262"/>
                </a:lnTo>
                <a:lnTo>
                  <a:pt x="545172" y="887834"/>
                </a:lnTo>
                <a:lnTo>
                  <a:pt x="545172" y="510276"/>
                </a:lnTo>
                <a:close/>
                <a:moveTo>
                  <a:pt x="542884" y="19450"/>
                </a:moveTo>
                <a:lnTo>
                  <a:pt x="1018836" y="19450"/>
                </a:lnTo>
                <a:lnTo>
                  <a:pt x="1018836" y="347239"/>
                </a:lnTo>
                <a:lnTo>
                  <a:pt x="845502" y="475952"/>
                </a:lnTo>
                <a:lnTo>
                  <a:pt x="806030" y="476525"/>
                </a:lnTo>
                <a:lnTo>
                  <a:pt x="806030" y="355820"/>
                </a:lnTo>
                <a:lnTo>
                  <a:pt x="845502" y="356392"/>
                </a:lnTo>
                <a:lnTo>
                  <a:pt x="845502" y="142443"/>
                </a:lnTo>
                <a:lnTo>
                  <a:pt x="778572" y="142443"/>
                </a:lnTo>
                <a:lnTo>
                  <a:pt x="702488" y="475952"/>
                </a:lnTo>
                <a:lnTo>
                  <a:pt x="530870" y="476525"/>
                </a:lnTo>
                <a:lnTo>
                  <a:pt x="606954" y="142443"/>
                </a:lnTo>
                <a:lnTo>
                  <a:pt x="542884" y="142443"/>
                </a:lnTo>
                <a:lnTo>
                  <a:pt x="542884" y="19450"/>
                </a:lnTo>
                <a:close/>
                <a:moveTo>
                  <a:pt x="1870058" y="9153"/>
                </a:moveTo>
                <a:lnTo>
                  <a:pt x="2013645" y="9153"/>
                </a:lnTo>
                <a:lnTo>
                  <a:pt x="2013645" y="89813"/>
                </a:lnTo>
                <a:lnTo>
                  <a:pt x="2054833" y="89813"/>
                </a:lnTo>
                <a:lnTo>
                  <a:pt x="2031951" y="18306"/>
                </a:lnTo>
                <a:lnTo>
                  <a:pt x="2169245" y="18306"/>
                </a:lnTo>
                <a:lnTo>
                  <a:pt x="2192127" y="89813"/>
                </a:lnTo>
                <a:lnTo>
                  <a:pt x="2215009" y="89813"/>
                </a:lnTo>
                <a:lnTo>
                  <a:pt x="2157231" y="218526"/>
                </a:lnTo>
                <a:lnTo>
                  <a:pt x="2013645" y="218526"/>
                </a:lnTo>
                <a:lnTo>
                  <a:pt x="2013645" y="575490"/>
                </a:lnTo>
                <a:lnTo>
                  <a:pt x="2067418" y="258570"/>
                </a:lnTo>
                <a:lnTo>
                  <a:pt x="2197276" y="258570"/>
                </a:lnTo>
                <a:lnTo>
                  <a:pt x="2114899" y="692190"/>
                </a:lnTo>
                <a:lnTo>
                  <a:pt x="2013645" y="692190"/>
                </a:lnTo>
                <a:lnTo>
                  <a:pt x="2013645" y="767702"/>
                </a:lnTo>
                <a:lnTo>
                  <a:pt x="2223018" y="767702"/>
                </a:lnTo>
                <a:lnTo>
                  <a:pt x="2165240" y="894127"/>
                </a:lnTo>
                <a:lnTo>
                  <a:pt x="1862050" y="894127"/>
                </a:lnTo>
                <a:lnTo>
                  <a:pt x="1862050" y="218526"/>
                </a:lnTo>
                <a:lnTo>
                  <a:pt x="1809992" y="218526"/>
                </a:lnTo>
                <a:lnTo>
                  <a:pt x="1809992" y="757977"/>
                </a:lnTo>
                <a:lnTo>
                  <a:pt x="1858045" y="757977"/>
                </a:lnTo>
                <a:lnTo>
                  <a:pt x="1794547" y="894127"/>
                </a:lnTo>
                <a:lnTo>
                  <a:pt x="1656681" y="894127"/>
                </a:lnTo>
                <a:lnTo>
                  <a:pt x="1656681" y="89813"/>
                </a:lnTo>
                <a:lnTo>
                  <a:pt x="1870058" y="89813"/>
                </a:lnTo>
                <a:lnTo>
                  <a:pt x="1870058" y="9153"/>
                </a:lnTo>
                <a:close/>
                <a:moveTo>
                  <a:pt x="1323743" y="4004"/>
                </a:moveTo>
                <a:lnTo>
                  <a:pt x="1487351" y="4004"/>
                </a:lnTo>
                <a:lnTo>
                  <a:pt x="1487351" y="82948"/>
                </a:lnTo>
                <a:lnTo>
                  <a:pt x="1634942" y="82948"/>
                </a:lnTo>
                <a:lnTo>
                  <a:pt x="1586890" y="202509"/>
                </a:lnTo>
                <a:lnTo>
                  <a:pt x="1487351" y="202509"/>
                </a:lnTo>
                <a:lnTo>
                  <a:pt x="1487351" y="356392"/>
                </a:lnTo>
                <a:lnTo>
                  <a:pt x="1644667" y="356392"/>
                </a:lnTo>
                <a:lnTo>
                  <a:pt x="1598331" y="477097"/>
                </a:lnTo>
                <a:lnTo>
                  <a:pt x="1527968" y="477097"/>
                </a:lnTo>
                <a:lnTo>
                  <a:pt x="1527968" y="605238"/>
                </a:lnTo>
                <a:lnTo>
                  <a:pt x="1637803" y="605238"/>
                </a:lnTo>
                <a:lnTo>
                  <a:pt x="1591466" y="724226"/>
                </a:lnTo>
                <a:lnTo>
                  <a:pt x="1527968" y="724226"/>
                </a:lnTo>
                <a:lnTo>
                  <a:pt x="1527968" y="920442"/>
                </a:lnTo>
                <a:lnTo>
                  <a:pt x="1586890" y="947328"/>
                </a:lnTo>
                <a:lnTo>
                  <a:pt x="2217298" y="947328"/>
                </a:lnTo>
                <a:lnTo>
                  <a:pt x="2165812" y="1068605"/>
                </a:lnTo>
                <a:lnTo>
                  <a:pt x="1534832" y="1068605"/>
                </a:lnTo>
                <a:lnTo>
                  <a:pt x="1343765" y="979936"/>
                </a:lnTo>
                <a:lnTo>
                  <a:pt x="1343765" y="1031993"/>
                </a:lnTo>
                <a:lnTo>
                  <a:pt x="1194458" y="1085766"/>
                </a:lnTo>
                <a:lnTo>
                  <a:pt x="1194458" y="556041"/>
                </a:lnTo>
                <a:lnTo>
                  <a:pt x="1343765" y="556041"/>
                </a:lnTo>
                <a:lnTo>
                  <a:pt x="1343765" y="842070"/>
                </a:lnTo>
                <a:lnTo>
                  <a:pt x="1374656" y="856943"/>
                </a:lnTo>
                <a:lnTo>
                  <a:pt x="1374656" y="477097"/>
                </a:lnTo>
                <a:lnTo>
                  <a:pt x="1178440" y="477097"/>
                </a:lnTo>
                <a:lnTo>
                  <a:pt x="1178440" y="356392"/>
                </a:lnTo>
                <a:lnTo>
                  <a:pt x="1323743" y="356392"/>
                </a:lnTo>
                <a:lnTo>
                  <a:pt x="1323743" y="202509"/>
                </a:lnTo>
                <a:lnTo>
                  <a:pt x="1178440" y="202509"/>
                </a:lnTo>
                <a:lnTo>
                  <a:pt x="1178440" y="82948"/>
                </a:lnTo>
                <a:lnTo>
                  <a:pt x="1323743" y="82948"/>
                </a:lnTo>
                <a:lnTo>
                  <a:pt x="1323743" y="4004"/>
                </a:lnTo>
                <a:close/>
                <a:moveTo>
                  <a:pt x="161321" y="0"/>
                </a:moveTo>
                <a:lnTo>
                  <a:pt x="342663" y="0"/>
                </a:lnTo>
                <a:lnTo>
                  <a:pt x="342663" y="78944"/>
                </a:lnTo>
                <a:lnTo>
                  <a:pt x="506844" y="78944"/>
                </a:lnTo>
                <a:lnTo>
                  <a:pt x="452498" y="198504"/>
                </a:lnTo>
                <a:lnTo>
                  <a:pt x="342663" y="198504"/>
                </a:lnTo>
                <a:lnTo>
                  <a:pt x="342663" y="352388"/>
                </a:lnTo>
                <a:lnTo>
                  <a:pt x="517141" y="352388"/>
                </a:lnTo>
                <a:lnTo>
                  <a:pt x="465656" y="473092"/>
                </a:lnTo>
                <a:lnTo>
                  <a:pt x="387284" y="473092"/>
                </a:lnTo>
                <a:lnTo>
                  <a:pt x="387284" y="601233"/>
                </a:lnTo>
                <a:lnTo>
                  <a:pt x="509704" y="601233"/>
                </a:lnTo>
                <a:lnTo>
                  <a:pt x="458219" y="719649"/>
                </a:lnTo>
                <a:lnTo>
                  <a:pt x="387284" y="719649"/>
                </a:lnTo>
                <a:lnTo>
                  <a:pt x="387856" y="915865"/>
                </a:lnTo>
                <a:lnTo>
                  <a:pt x="453070" y="943324"/>
                </a:lnTo>
                <a:lnTo>
                  <a:pt x="1060024" y="942752"/>
                </a:lnTo>
                <a:lnTo>
                  <a:pt x="1005107" y="1064028"/>
                </a:lnTo>
                <a:lnTo>
                  <a:pt x="395293" y="1064028"/>
                </a:lnTo>
                <a:lnTo>
                  <a:pt x="183631" y="975931"/>
                </a:lnTo>
                <a:lnTo>
                  <a:pt x="183631" y="1027988"/>
                </a:lnTo>
                <a:lnTo>
                  <a:pt x="17734" y="1081762"/>
                </a:lnTo>
                <a:lnTo>
                  <a:pt x="17734" y="552036"/>
                </a:lnTo>
                <a:lnTo>
                  <a:pt x="183631" y="552036"/>
                </a:lnTo>
                <a:lnTo>
                  <a:pt x="183059" y="837493"/>
                </a:lnTo>
                <a:lnTo>
                  <a:pt x="217383" y="852939"/>
                </a:lnTo>
                <a:lnTo>
                  <a:pt x="217955" y="473092"/>
                </a:lnTo>
                <a:lnTo>
                  <a:pt x="0" y="473092"/>
                </a:lnTo>
                <a:lnTo>
                  <a:pt x="0" y="352388"/>
                </a:lnTo>
                <a:lnTo>
                  <a:pt x="161321" y="352388"/>
                </a:lnTo>
                <a:lnTo>
                  <a:pt x="161321" y="198504"/>
                </a:lnTo>
                <a:lnTo>
                  <a:pt x="0" y="198504"/>
                </a:lnTo>
                <a:lnTo>
                  <a:pt x="0" y="78944"/>
                </a:lnTo>
                <a:lnTo>
                  <a:pt x="161321" y="78944"/>
                </a:lnTo>
                <a:lnTo>
                  <a:pt x="161321" y="0"/>
                </a:lnTo>
                <a:close/>
              </a:path>
            </a:pathLst>
          </a:custGeom>
          <a:solidFill>
            <a:srgbClr val="0000FF"/>
          </a:solidFill>
          <a:ln w="9525">
            <a:noFill/>
          </a:ln>
        </p:spPr>
        <p:txBody>
          <a:bodyPr/>
          <a:p>
            <a:endParaRPr lang="zh-CN" altLang="en-US"/>
          </a:p>
        </p:txBody>
      </p:sp>
      <p:sp>
        <p:nvSpPr>
          <p:cNvPr id="14342" name="任意多边形 1181"/>
          <p:cNvSpPr/>
          <p:nvPr/>
        </p:nvSpPr>
        <p:spPr>
          <a:xfrm>
            <a:off x="1122363" y="2638425"/>
            <a:ext cx="1203325" cy="1619250"/>
          </a:xfrm>
          <a:custGeom>
            <a:avLst/>
            <a:gdLst/>
            <a:ahLst/>
            <a:cxnLst/>
            <a:pathLst>
              <a:path w="1046294" h="1040573">
                <a:moveTo>
                  <a:pt x="695051" y="648713"/>
                </a:moveTo>
                <a:lnTo>
                  <a:pt x="897559" y="648713"/>
                </a:lnTo>
                <a:lnTo>
                  <a:pt x="1046294" y="1040573"/>
                </a:lnTo>
                <a:lnTo>
                  <a:pt x="843786" y="1040573"/>
                </a:lnTo>
                <a:lnTo>
                  <a:pt x="695051" y="648713"/>
                </a:lnTo>
                <a:close/>
                <a:moveTo>
                  <a:pt x="148735" y="648713"/>
                </a:moveTo>
                <a:lnTo>
                  <a:pt x="351244" y="648713"/>
                </a:lnTo>
                <a:lnTo>
                  <a:pt x="202509" y="1040573"/>
                </a:lnTo>
                <a:lnTo>
                  <a:pt x="0" y="1040573"/>
                </a:lnTo>
                <a:lnTo>
                  <a:pt x="148735" y="648713"/>
                </a:lnTo>
                <a:close/>
                <a:moveTo>
                  <a:pt x="240837" y="133861"/>
                </a:moveTo>
                <a:lnTo>
                  <a:pt x="240837" y="463367"/>
                </a:lnTo>
                <a:lnTo>
                  <a:pt x="811178" y="463367"/>
                </a:lnTo>
                <a:lnTo>
                  <a:pt x="811178" y="133861"/>
                </a:lnTo>
                <a:lnTo>
                  <a:pt x="240837" y="133861"/>
                </a:lnTo>
                <a:close/>
                <a:moveTo>
                  <a:pt x="50913" y="0"/>
                </a:moveTo>
                <a:lnTo>
                  <a:pt x="1001674" y="0"/>
                </a:lnTo>
                <a:lnTo>
                  <a:pt x="1001674" y="463367"/>
                </a:lnTo>
                <a:lnTo>
                  <a:pt x="811178" y="600088"/>
                </a:lnTo>
                <a:lnTo>
                  <a:pt x="50913" y="600088"/>
                </a:lnTo>
                <a:lnTo>
                  <a:pt x="50913" y="0"/>
                </a:lnTo>
                <a:close/>
              </a:path>
            </a:pathLst>
          </a:custGeom>
          <a:solidFill>
            <a:srgbClr val="0000FF"/>
          </a:solidFill>
          <a:ln w="9525">
            <a:noFill/>
          </a:ln>
        </p:spPr>
        <p:txBody>
          <a:bodyPr/>
          <a:p>
            <a:endParaRPr lang="zh-CN" altLang="en-US"/>
          </a:p>
        </p:txBody>
      </p:sp>
      <p:sp>
        <p:nvSpPr>
          <p:cNvPr id="14343" name="任意多边形 1183"/>
          <p:cNvSpPr/>
          <p:nvPr/>
        </p:nvSpPr>
        <p:spPr>
          <a:xfrm>
            <a:off x="5297488" y="2597150"/>
            <a:ext cx="3929062" cy="1698625"/>
          </a:xfrm>
          <a:custGeom>
            <a:avLst/>
            <a:gdLst/>
            <a:ahLst/>
            <a:cxnLst/>
            <a:pathLst>
              <a:path w="3415759" h="1090915">
                <a:moveTo>
                  <a:pt x="1823149" y="590936"/>
                </a:moveTo>
                <a:lnTo>
                  <a:pt x="1999343" y="590936"/>
                </a:lnTo>
                <a:lnTo>
                  <a:pt x="2042247" y="673313"/>
                </a:lnTo>
                <a:lnTo>
                  <a:pt x="2224733" y="593225"/>
                </a:lnTo>
                <a:lnTo>
                  <a:pt x="2204139" y="739671"/>
                </a:lnTo>
                <a:lnTo>
                  <a:pt x="2101741" y="788868"/>
                </a:lnTo>
                <a:lnTo>
                  <a:pt x="2235603" y="1049155"/>
                </a:lnTo>
                <a:lnTo>
                  <a:pt x="2055404" y="1049155"/>
                </a:lnTo>
                <a:lnTo>
                  <a:pt x="1823149" y="590936"/>
                </a:lnTo>
                <a:close/>
                <a:moveTo>
                  <a:pt x="2506186" y="552036"/>
                </a:moveTo>
                <a:lnTo>
                  <a:pt x="2506186" y="860948"/>
                </a:lnTo>
                <a:lnTo>
                  <a:pt x="2549091" y="860948"/>
                </a:lnTo>
                <a:lnTo>
                  <a:pt x="2549091" y="552036"/>
                </a:lnTo>
                <a:lnTo>
                  <a:pt x="2506186" y="552036"/>
                </a:lnTo>
                <a:close/>
                <a:moveTo>
                  <a:pt x="2703546" y="339803"/>
                </a:moveTo>
                <a:lnTo>
                  <a:pt x="2891753" y="339803"/>
                </a:lnTo>
                <a:lnTo>
                  <a:pt x="2891753" y="885546"/>
                </a:lnTo>
                <a:lnTo>
                  <a:pt x="2991863" y="945612"/>
                </a:lnTo>
                <a:lnTo>
                  <a:pt x="3415759" y="945612"/>
                </a:lnTo>
                <a:lnTo>
                  <a:pt x="3360269" y="1057736"/>
                </a:lnTo>
                <a:lnTo>
                  <a:pt x="2944955" y="1057736"/>
                </a:lnTo>
                <a:lnTo>
                  <a:pt x="2870587" y="1015403"/>
                </a:lnTo>
                <a:lnTo>
                  <a:pt x="2741874" y="1078902"/>
                </a:lnTo>
                <a:lnTo>
                  <a:pt x="2741874" y="463367"/>
                </a:lnTo>
                <a:lnTo>
                  <a:pt x="2703546" y="463367"/>
                </a:lnTo>
                <a:lnTo>
                  <a:pt x="2703546" y="339803"/>
                </a:lnTo>
                <a:close/>
                <a:moveTo>
                  <a:pt x="438196" y="263147"/>
                </a:moveTo>
                <a:lnTo>
                  <a:pt x="624687" y="263147"/>
                </a:lnTo>
                <a:lnTo>
                  <a:pt x="623543" y="1005678"/>
                </a:lnTo>
                <a:lnTo>
                  <a:pt x="439340" y="1089771"/>
                </a:lnTo>
                <a:lnTo>
                  <a:pt x="438196" y="263147"/>
                </a:lnTo>
                <a:close/>
                <a:moveTo>
                  <a:pt x="884401" y="243125"/>
                </a:moveTo>
                <a:lnTo>
                  <a:pt x="1050298" y="993665"/>
                </a:lnTo>
                <a:lnTo>
                  <a:pt x="868956" y="993665"/>
                </a:lnTo>
                <a:lnTo>
                  <a:pt x="705919" y="243697"/>
                </a:lnTo>
                <a:lnTo>
                  <a:pt x="884401" y="243125"/>
                </a:lnTo>
                <a:close/>
                <a:moveTo>
                  <a:pt x="2506186" y="142443"/>
                </a:moveTo>
                <a:lnTo>
                  <a:pt x="2506186" y="422179"/>
                </a:lnTo>
                <a:lnTo>
                  <a:pt x="2549091" y="422179"/>
                </a:lnTo>
                <a:lnTo>
                  <a:pt x="2549091" y="142443"/>
                </a:lnTo>
                <a:lnTo>
                  <a:pt x="2506186" y="142443"/>
                </a:lnTo>
                <a:close/>
                <a:moveTo>
                  <a:pt x="1362642" y="132718"/>
                </a:moveTo>
                <a:lnTo>
                  <a:pt x="1362642" y="399869"/>
                </a:lnTo>
                <a:lnTo>
                  <a:pt x="1424996" y="399869"/>
                </a:lnTo>
                <a:lnTo>
                  <a:pt x="1424996" y="132718"/>
                </a:lnTo>
                <a:lnTo>
                  <a:pt x="1362642" y="132718"/>
                </a:lnTo>
                <a:close/>
                <a:moveTo>
                  <a:pt x="1802555" y="129858"/>
                </a:moveTo>
                <a:lnTo>
                  <a:pt x="1802555" y="227679"/>
                </a:lnTo>
                <a:lnTo>
                  <a:pt x="2038243" y="227679"/>
                </a:lnTo>
                <a:lnTo>
                  <a:pt x="1987329" y="347240"/>
                </a:lnTo>
                <a:lnTo>
                  <a:pt x="1802555" y="347240"/>
                </a:lnTo>
                <a:lnTo>
                  <a:pt x="1802555" y="435909"/>
                </a:lnTo>
                <a:lnTo>
                  <a:pt x="2051400" y="435909"/>
                </a:lnTo>
                <a:lnTo>
                  <a:pt x="2051400" y="129858"/>
                </a:lnTo>
                <a:lnTo>
                  <a:pt x="1802555" y="129858"/>
                </a:lnTo>
                <a:close/>
                <a:moveTo>
                  <a:pt x="2802512" y="10869"/>
                </a:moveTo>
                <a:cubicBezTo>
                  <a:pt x="2817386" y="11251"/>
                  <a:pt x="2831973" y="15351"/>
                  <a:pt x="2846275" y="23169"/>
                </a:cubicBezTo>
                <a:cubicBezTo>
                  <a:pt x="2860576" y="30987"/>
                  <a:pt x="2872017" y="42714"/>
                  <a:pt x="2880598" y="58350"/>
                </a:cubicBezTo>
                <a:cubicBezTo>
                  <a:pt x="2889179" y="73986"/>
                  <a:pt x="2893469" y="89623"/>
                  <a:pt x="2893469" y="105259"/>
                </a:cubicBezTo>
                <a:cubicBezTo>
                  <a:pt x="2893088" y="121658"/>
                  <a:pt x="2886509" y="141394"/>
                  <a:pt x="2873733" y="164467"/>
                </a:cubicBezTo>
                <a:cubicBezTo>
                  <a:pt x="2860957" y="187540"/>
                  <a:pt x="2837217" y="199077"/>
                  <a:pt x="2802512" y="199077"/>
                </a:cubicBezTo>
                <a:cubicBezTo>
                  <a:pt x="2767045" y="199458"/>
                  <a:pt x="2742923" y="188017"/>
                  <a:pt x="2730147" y="164753"/>
                </a:cubicBezTo>
                <a:cubicBezTo>
                  <a:pt x="2717371" y="141489"/>
                  <a:pt x="2710887" y="121753"/>
                  <a:pt x="2710697" y="105545"/>
                </a:cubicBezTo>
                <a:cubicBezTo>
                  <a:pt x="2710506" y="89337"/>
                  <a:pt x="2714797" y="73605"/>
                  <a:pt x="2723568" y="58350"/>
                </a:cubicBezTo>
                <a:cubicBezTo>
                  <a:pt x="2732340" y="42714"/>
                  <a:pt x="2743781" y="30891"/>
                  <a:pt x="2757891" y="22883"/>
                </a:cubicBezTo>
                <a:cubicBezTo>
                  <a:pt x="2772002" y="14874"/>
                  <a:pt x="2786876" y="10869"/>
                  <a:pt x="2802512" y="10869"/>
                </a:cubicBezTo>
                <a:close/>
                <a:moveTo>
                  <a:pt x="2356307" y="10869"/>
                </a:moveTo>
                <a:lnTo>
                  <a:pt x="2693821" y="10869"/>
                </a:lnTo>
                <a:lnTo>
                  <a:pt x="2693821" y="422179"/>
                </a:lnTo>
                <a:lnTo>
                  <a:pt x="2630895" y="489110"/>
                </a:lnTo>
                <a:lnTo>
                  <a:pt x="2693821" y="550320"/>
                </a:lnTo>
                <a:lnTo>
                  <a:pt x="2693821" y="860948"/>
                </a:lnTo>
                <a:lnTo>
                  <a:pt x="2579409" y="985656"/>
                </a:lnTo>
                <a:lnTo>
                  <a:pt x="2506186" y="985656"/>
                </a:lnTo>
                <a:lnTo>
                  <a:pt x="2506186" y="1021124"/>
                </a:lnTo>
                <a:lnTo>
                  <a:pt x="2356307" y="1090915"/>
                </a:lnTo>
                <a:lnTo>
                  <a:pt x="2356307" y="10869"/>
                </a:lnTo>
                <a:close/>
                <a:moveTo>
                  <a:pt x="21738" y="9725"/>
                </a:moveTo>
                <a:lnTo>
                  <a:pt x="1051442" y="9725"/>
                </a:lnTo>
                <a:lnTo>
                  <a:pt x="983939" y="150452"/>
                </a:lnTo>
                <a:lnTo>
                  <a:pt x="469659" y="150452"/>
                </a:lnTo>
                <a:lnTo>
                  <a:pt x="188779" y="993665"/>
                </a:lnTo>
                <a:lnTo>
                  <a:pt x="0" y="993665"/>
                </a:lnTo>
                <a:lnTo>
                  <a:pt x="278020" y="150452"/>
                </a:lnTo>
                <a:lnTo>
                  <a:pt x="21738" y="150452"/>
                </a:lnTo>
                <a:lnTo>
                  <a:pt x="21738" y="9725"/>
                </a:lnTo>
                <a:close/>
                <a:moveTo>
                  <a:pt x="1630365" y="7437"/>
                </a:moveTo>
                <a:lnTo>
                  <a:pt x="2223017" y="7437"/>
                </a:lnTo>
                <a:lnTo>
                  <a:pt x="2223017" y="418747"/>
                </a:lnTo>
                <a:lnTo>
                  <a:pt x="2051400" y="553753"/>
                </a:lnTo>
                <a:lnTo>
                  <a:pt x="1802555" y="553753"/>
                </a:lnTo>
                <a:lnTo>
                  <a:pt x="1802555" y="921014"/>
                </a:lnTo>
                <a:lnTo>
                  <a:pt x="1942137" y="921014"/>
                </a:lnTo>
                <a:lnTo>
                  <a:pt x="1886647" y="1046295"/>
                </a:lnTo>
                <a:lnTo>
                  <a:pt x="1630365" y="1046295"/>
                </a:lnTo>
                <a:lnTo>
                  <a:pt x="1630365" y="7437"/>
                </a:lnTo>
                <a:close/>
                <a:moveTo>
                  <a:pt x="1188736" y="5149"/>
                </a:moveTo>
                <a:lnTo>
                  <a:pt x="1599474" y="5149"/>
                </a:lnTo>
                <a:lnTo>
                  <a:pt x="1599474" y="399869"/>
                </a:lnTo>
                <a:lnTo>
                  <a:pt x="1513093" y="501695"/>
                </a:lnTo>
                <a:lnTo>
                  <a:pt x="1513093" y="606954"/>
                </a:lnTo>
                <a:lnTo>
                  <a:pt x="1602906" y="606954"/>
                </a:lnTo>
                <a:lnTo>
                  <a:pt x="1555425" y="724798"/>
                </a:lnTo>
                <a:lnTo>
                  <a:pt x="1513093" y="724798"/>
                </a:lnTo>
                <a:lnTo>
                  <a:pt x="1513093" y="938176"/>
                </a:lnTo>
                <a:lnTo>
                  <a:pt x="1609771" y="938176"/>
                </a:lnTo>
                <a:lnTo>
                  <a:pt x="1561146" y="1056020"/>
                </a:lnTo>
                <a:lnTo>
                  <a:pt x="1188736" y="1056020"/>
                </a:lnTo>
                <a:lnTo>
                  <a:pt x="1188736" y="577207"/>
                </a:lnTo>
                <a:lnTo>
                  <a:pt x="1338043" y="577207"/>
                </a:lnTo>
                <a:lnTo>
                  <a:pt x="1338043" y="938176"/>
                </a:lnTo>
                <a:lnTo>
                  <a:pt x="1359782" y="938176"/>
                </a:lnTo>
                <a:lnTo>
                  <a:pt x="1359782" y="518857"/>
                </a:lnTo>
                <a:lnTo>
                  <a:pt x="1188736" y="518857"/>
                </a:lnTo>
                <a:lnTo>
                  <a:pt x="1188736" y="5149"/>
                </a:lnTo>
                <a:close/>
                <a:moveTo>
                  <a:pt x="3036484" y="0"/>
                </a:moveTo>
                <a:lnTo>
                  <a:pt x="3203525" y="0"/>
                </a:lnTo>
                <a:lnTo>
                  <a:pt x="3185219" y="52058"/>
                </a:lnTo>
                <a:lnTo>
                  <a:pt x="3412326" y="52058"/>
                </a:lnTo>
                <a:lnTo>
                  <a:pt x="3364845" y="164181"/>
                </a:lnTo>
                <a:lnTo>
                  <a:pt x="3153184" y="164181"/>
                </a:lnTo>
                <a:lnTo>
                  <a:pt x="3121149" y="258571"/>
                </a:lnTo>
                <a:lnTo>
                  <a:pt x="3396881" y="258571"/>
                </a:lnTo>
                <a:lnTo>
                  <a:pt x="3396881" y="762554"/>
                </a:lnTo>
                <a:lnTo>
                  <a:pt x="3276748" y="880398"/>
                </a:lnTo>
                <a:lnTo>
                  <a:pt x="3161765" y="880398"/>
                </a:lnTo>
                <a:lnTo>
                  <a:pt x="3161765" y="762554"/>
                </a:lnTo>
                <a:lnTo>
                  <a:pt x="3243569" y="762554"/>
                </a:lnTo>
                <a:lnTo>
                  <a:pt x="3243569" y="366690"/>
                </a:lnTo>
                <a:lnTo>
                  <a:pt x="3103415" y="366690"/>
                </a:lnTo>
                <a:lnTo>
                  <a:pt x="3103415" y="438769"/>
                </a:lnTo>
                <a:lnTo>
                  <a:pt x="3235560" y="438769"/>
                </a:lnTo>
                <a:lnTo>
                  <a:pt x="3193800" y="540023"/>
                </a:lnTo>
                <a:lnTo>
                  <a:pt x="3103415" y="540023"/>
                </a:lnTo>
                <a:lnTo>
                  <a:pt x="3103415" y="617251"/>
                </a:lnTo>
                <a:lnTo>
                  <a:pt x="3237848" y="617251"/>
                </a:lnTo>
                <a:lnTo>
                  <a:pt x="3193800" y="717933"/>
                </a:lnTo>
                <a:lnTo>
                  <a:pt x="3103415" y="717933"/>
                </a:lnTo>
                <a:lnTo>
                  <a:pt x="3103415" y="826624"/>
                </a:lnTo>
                <a:lnTo>
                  <a:pt x="2950103" y="889551"/>
                </a:lnTo>
                <a:lnTo>
                  <a:pt x="2950675" y="395865"/>
                </a:lnTo>
                <a:lnTo>
                  <a:pt x="2897474" y="395865"/>
                </a:lnTo>
                <a:lnTo>
                  <a:pt x="2986143" y="164181"/>
                </a:lnTo>
                <a:lnTo>
                  <a:pt x="2920356" y="164181"/>
                </a:lnTo>
                <a:lnTo>
                  <a:pt x="2920356" y="52058"/>
                </a:lnTo>
                <a:lnTo>
                  <a:pt x="3019322" y="52058"/>
                </a:lnTo>
                <a:lnTo>
                  <a:pt x="3036484" y="0"/>
                </a:lnTo>
                <a:close/>
              </a:path>
            </a:pathLst>
          </a:custGeom>
          <a:solidFill>
            <a:srgbClr val="0000FF"/>
          </a:solidFill>
          <a:ln w="9525">
            <a:noFill/>
          </a:ln>
        </p:spPr>
        <p:txBody>
          <a:bodyPr/>
          <a:p>
            <a:endParaRPr lang="zh-CN" altLang="en-US"/>
          </a:p>
        </p:txBody>
      </p:sp>
      <p:cxnSp>
        <p:nvCxnSpPr>
          <p:cNvPr id="14344" name="直接连接符 2557"/>
          <p:cNvCxnSpPr/>
          <p:nvPr/>
        </p:nvCxnSpPr>
        <p:spPr>
          <a:xfrm flipV="1">
            <a:off x="11501438" y="4005263"/>
            <a:ext cx="0" cy="2863850"/>
          </a:xfrm>
          <a:prstGeom prst="line">
            <a:avLst/>
          </a:prstGeom>
          <a:ln w="12700" cap="flat" cmpd="sng">
            <a:solidFill>
              <a:schemeClr val="bg1">
                <a:alpha val="51999"/>
              </a:schemeClr>
            </a:solidFill>
            <a:prstDash val="solid"/>
            <a:bevel/>
            <a:headEnd type="none" w="med" len="med"/>
            <a:tailEnd type="triangle" w="med" len="med"/>
          </a:ln>
        </p:spPr>
      </p:cxnSp>
      <p:cxnSp>
        <p:nvCxnSpPr>
          <p:cNvPr id="14345" name="直接连接符 1189"/>
          <p:cNvCxnSpPr/>
          <p:nvPr/>
        </p:nvCxnSpPr>
        <p:spPr>
          <a:xfrm flipV="1">
            <a:off x="9598025" y="5311775"/>
            <a:ext cx="0" cy="1543050"/>
          </a:xfrm>
          <a:prstGeom prst="line">
            <a:avLst/>
          </a:prstGeom>
          <a:ln w="12700" cap="flat" cmpd="sng">
            <a:solidFill>
              <a:schemeClr val="bg1">
                <a:alpha val="51999"/>
              </a:schemeClr>
            </a:solidFill>
            <a:prstDash val="solid"/>
            <a:bevel/>
            <a:headEnd type="none" w="med" len="med"/>
            <a:tailEnd type="triangle" w="med" len="med"/>
          </a:ln>
        </p:spPr>
      </p:cxnSp>
      <p:cxnSp>
        <p:nvCxnSpPr>
          <p:cNvPr id="14346" name="直接连接符 1190"/>
          <p:cNvCxnSpPr/>
          <p:nvPr/>
        </p:nvCxnSpPr>
        <p:spPr>
          <a:xfrm flipV="1">
            <a:off x="5197475" y="5011738"/>
            <a:ext cx="0" cy="1881187"/>
          </a:xfrm>
          <a:prstGeom prst="line">
            <a:avLst/>
          </a:prstGeom>
          <a:ln w="12700" cap="flat" cmpd="sng">
            <a:solidFill>
              <a:schemeClr val="bg1">
                <a:alpha val="51999"/>
              </a:schemeClr>
            </a:solidFill>
            <a:prstDash val="solid"/>
            <a:bevel/>
            <a:headEnd type="none" w="med" len="med"/>
            <a:tailEnd type="triangle" w="med" len="med"/>
          </a:ln>
        </p:spPr>
      </p:cxnSp>
      <p:cxnSp>
        <p:nvCxnSpPr>
          <p:cNvPr id="14347" name="直接连接符 1191"/>
          <p:cNvCxnSpPr/>
          <p:nvPr/>
        </p:nvCxnSpPr>
        <p:spPr>
          <a:xfrm flipV="1">
            <a:off x="1614488" y="5773738"/>
            <a:ext cx="0" cy="1084262"/>
          </a:xfrm>
          <a:prstGeom prst="line">
            <a:avLst/>
          </a:prstGeom>
          <a:ln w="12700" cap="flat" cmpd="sng">
            <a:solidFill>
              <a:schemeClr val="bg1">
                <a:alpha val="51999"/>
              </a:schemeClr>
            </a:solidFill>
            <a:prstDash val="solid"/>
            <a:bevel/>
            <a:headEnd type="none" w="med" len="med"/>
            <a:tailEnd type="triangle" w="med" len="med"/>
          </a:ln>
        </p:spPr>
      </p:cxnSp>
      <p:cxnSp>
        <p:nvCxnSpPr>
          <p:cNvPr id="14348" name="直接连接符 1158"/>
          <p:cNvCxnSpPr/>
          <p:nvPr/>
        </p:nvCxnSpPr>
        <p:spPr>
          <a:xfrm>
            <a:off x="2824163" y="2886075"/>
            <a:ext cx="7524750" cy="0"/>
          </a:xfrm>
          <a:prstGeom prst="line">
            <a:avLst/>
          </a:prstGeom>
          <a:ln w="25400" cap="flat" cmpd="sng">
            <a:solidFill>
              <a:schemeClr val="bg1">
                <a:alpha val="62999"/>
              </a:schemeClr>
            </a:solidFill>
            <a:prstDash val="solid"/>
            <a:bevel/>
            <a:headEnd type="none" w="med" len="med"/>
            <a:tailEnd type="none" w="med" len="med"/>
          </a:ln>
        </p:spPr>
      </p:cxnSp>
      <p:cxnSp>
        <p:nvCxnSpPr>
          <p:cNvPr id="14349" name="直接连接符 1213"/>
          <p:cNvCxnSpPr/>
          <p:nvPr/>
        </p:nvCxnSpPr>
        <p:spPr>
          <a:xfrm>
            <a:off x="2824163" y="4352925"/>
            <a:ext cx="7524750" cy="0"/>
          </a:xfrm>
          <a:prstGeom prst="line">
            <a:avLst/>
          </a:prstGeom>
          <a:ln w="25400" cap="flat" cmpd="sng">
            <a:solidFill>
              <a:schemeClr val="bg1">
                <a:alpha val="62999"/>
              </a:schemeClr>
            </a:solidFill>
            <a:prstDash val="solid"/>
            <a:bevel/>
            <a:headEnd type="none" w="med" len="med"/>
            <a:tailEnd type="none" w="med" len="med"/>
          </a:ln>
        </p:spPr>
      </p:cxnSp>
      <p:sp>
        <p:nvSpPr>
          <p:cNvPr id="14350" name="Freeform 592"/>
          <p:cNvSpPr/>
          <p:nvPr/>
        </p:nvSpPr>
        <p:spPr>
          <a:xfrm>
            <a:off x="11006138" y="3484563"/>
            <a:ext cx="1120775" cy="458787"/>
          </a:xfrm>
          <a:custGeom>
            <a:avLst/>
            <a:gdLst/>
            <a:ahLst/>
            <a:cxnLst>
              <a:cxn ang="0">
                <a:pos x="2147483646" y="0"/>
              </a:cxn>
              <a:cxn ang="0">
                <a:pos x="2147483646" y="2147483646"/>
              </a:cxn>
              <a:cxn ang="0">
                <a:pos x="2147483646" y="2147483646"/>
              </a:cxn>
              <a:cxn ang="0">
                <a:pos x="0" y="2147483646"/>
              </a:cxn>
              <a:cxn ang="0">
                <a:pos x="2147483646" y="2147483646"/>
              </a:cxn>
              <a:cxn ang="0">
                <a:pos x="2147483646" y="2147483646"/>
              </a:cxn>
              <a:cxn ang="0">
                <a:pos x="2147483646" y="0"/>
              </a:cxn>
            </a:cxnLst>
            <a:pathLst>
              <a:path w="352" h="144">
                <a:moveTo>
                  <a:pt x="208" y="0"/>
                </a:moveTo>
                <a:cubicBezTo>
                  <a:pt x="160" y="0"/>
                  <a:pt x="120" y="36"/>
                  <a:pt x="115" y="82"/>
                </a:cubicBezTo>
                <a:cubicBezTo>
                  <a:pt x="104" y="77"/>
                  <a:pt x="92" y="74"/>
                  <a:pt x="79" y="74"/>
                </a:cubicBezTo>
                <a:cubicBezTo>
                  <a:pt x="38" y="74"/>
                  <a:pt x="4" y="104"/>
                  <a:pt x="0" y="144"/>
                </a:cubicBezTo>
                <a:cubicBezTo>
                  <a:pt x="352" y="144"/>
                  <a:pt x="352" y="144"/>
                  <a:pt x="352" y="144"/>
                </a:cubicBezTo>
                <a:cubicBezTo>
                  <a:pt x="352" y="113"/>
                  <a:pt x="330" y="89"/>
                  <a:pt x="301" y="84"/>
                </a:cubicBezTo>
                <a:cubicBezTo>
                  <a:pt x="297" y="37"/>
                  <a:pt x="257" y="0"/>
                  <a:pt x="208" y="0"/>
                </a:cubicBezTo>
              </a:path>
            </a:pathLst>
          </a:custGeom>
          <a:solidFill>
            <a:schemeClr val="bg1">
              <a:alpha val="50000"/>
            </a:schemeClr>
          </a:solidFill>
          <a:ln w="9525">
            <a:noFill/>
          </a:ln>
        </p:spPr>
        <p:txBody>
          <a:bodyPr/>
          <a:p>
            <a:endParaRPr lang="zh-CN" altLang="en-US"/>
          </a:p>
        </p:txBody>
      </p:sp>
      <p:sp>
        <p:nvSpPr>
          <p:cNvPr id="10254" name="直角三角形 1"/>
          <p:cNvSpPr/>
          <p:nvPr/>
        </p:nvSpPr>
        <p:spPr>
          <a:xfrm flipH="1">
            <a:off x="8077200" y="1974850"/>
            <a:ext cx="3908425" cy="4697413"/>
          </a:xfrm>
          <a:prstGeom prst="rtTriangle">
            <a:avLst/>
          </a:prstGeom>
          <a:solidFill>
            <a:schemeClr val="accent2"/>
          </a:solidFill>
          <a:ln w="9525">
            <a:noFill/>
          </a:ln>
        </p:spPr>
        <p:txBody>
          <a:bodyPr wrap="square" anchor="ctr"/>
          <a:p>
            <a:pPr lvl="0" indent="0" algn="ctr" eaLnBrk="0" hangingPunct="0"/>
            <a:endParaRPr lang="zh-CN" altLang="en-US">
              <a:solidFill>
                <a:srgbClr val="FFFFFF"/>
              </a:solidFill>
              <a:latin typeface="Arial" panose="020B0604020202020204" pitchFamily="34" charset="0"/>
              <a:ea typeface="黑体" panose="02010609060101010101" charset="-122"/>
              <a:sym typeface="Arial" panose="020B0604020202020204" pitchFamily="34" charset="0"/>
            </a:endParaRPr>
          </a:p>
        </p:txBody>
      </p:sp>
      <p:sp>
        <p:nvSpPr>
          <p:cNvPr id="14352" name="直接连接符 69"/>
          <p:cNvSpPr/>
          <p:nvPr/>
        </p:nvSpPr>
        <p:spPr>
          <a:xfrm>
            <a:off x="923925" y="1182688"/>
            <a:ext cx="10644188" cy="1587"/>
          </a:xfrm>
          <a:prstGeom prst="line">
            <a:avLst/>
          </a:prstGeom>
          <a:ln w="19050" cap="flat" cmpd="sng">
            <a:solidFill>
              <a:srgbClr val="21A3D0"/>
            </a:solidFill>
            <a:prstDash val="sysDash"/>
            <a:bevel/>
            <a:headEnd type="none" w="med" len="med"/>
            <a:tailEnd type="none" w="med" len="med"/>
          </a:ln>
        </p:spPr>
        <p:txBody>
          <a:bodyPr anchor="t"/>
          <a:p>
            <a:pPr lvl="0" indent="0" eaLnBrk="0" hangingPunct="0"/>
            <a:endParaRPr lang="zh-CN" altLang="en-US" dirty="0">
              <a:latin typeface="Arial" panose="020B0604020202020204" pitchFamily="34" charset="0"/>
              <a:ea typeface="宋体" panose="02010600030101010101" pitchFamily="2" charset="-122"/>
            </a:endParaRPr>
          </a:p>
        </p:txBody>
      </p:sp>
      <p:sp>
        <p:nvSpPr>
          <p:cNvPr id="10256" name="文本框 15377"/>
          <p:cNvSpPr txBox="1"/>
          <p:nvPr/>
        </p:nvSpPr>
        <p:spPr>
          <a:xfrm>
            <a:off x="1898650" y="5291138"/>
            <a:ext cx="6265863" cy="1096962"/>
          </a:xfrm>
          <a:prstGeom prst="rect">
            <a:avLst/>
          </a:prstGeom>
          <a:noFill/>
          <a:ln w="9525">
            <a:noFill/>
          </a:ln>
        </p:spPr>
        <p:txBody>
          <a:bodyPr wrap="square" anchor="t">
            <a:spAutoFit/>
          </a:bodyPr>
          <a:p>
            <a:pPr lvl="0" indent="0" algn="ctr" eaLnBrk="0" hangingPunct="0"/>
            <a:r>
              <a:rPr lang="zh-CN" altLang="en-US" sz="6600" b="1" dirty="0">
                <a:latin typeface="Palatino Linotype" panose="02040502050505030304" charset="0"/>
                <a:ea typeface="黑体" panose="02010609060101010101" charset="-122"/>
              </a:rPr>
              <a:t>THANK   YOU!</a:t>
            </a:r>
            <a:endParaRPr lang="zh-CN" altLang="en-US" sz="6600" b="1" dirty="0">
              <a:latin typeface="Palatino Linotype" panose="02040502050505030304" charset="0"/>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fade">
                                      <p:cBhvr>
                                        <p:cTn id="7" dur="500"/>
                                        <p:tgtEl>
                                          <p:spTgt spid="14339"/>
                                        </p:tgtEl>
                                      </p:cBhvr>
                                    </p:animEffect>
                                  </p:childTnLst>
                                </p:cTn>
                              </p:par>
                              <p:par>
                                <p:cTn id="8" presetID="42" presetClass="path" presetSubtype="0" accel="50000" decel="50000" autoRev="1" fill="hold" nodeType="withEffect">
                                  <p:stCondLst>
                                    <p:cond delay="500"/>
                                  </p:stCondLst>
                                  <p:childTnLst>
                                    <p:animMotion origin="layout" path="M -3.95833E-6 -2.22222E-6 L 0.06628 -2.22222E-6 " pathEditMode="relative" rAng="0" ptsTypes="AA">
                                      <p:cBhvr>
                                        <p:cTn id="9" dur="4600" fill="hold"/>
                                        <p:tgtEl>
                                          <p:spTgt spid="14339"/>
                                        </p:tgtEl>
                                        <p:attrNameLst>
                                          <p:attrName>ppt_x</p:attrName>
                                          <p:attrName>ppt_y</p:attrName>
                                        </p:attrNameLst>
                                      </p:cBhvr>
                                      <p:rCtr x="3300" y="0"/>
                                    </p:animMotion>
                                  </p:childTnLst>
                                </p:cTn>
                              </p:par>
                              <p:par>
                                <p:cTn id="10" presetID="10" presetClass="entr" presetSubtype="0" fill="hold" nodeType="with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fade">
                                      <p:cBhvr>
                                        <p:cTn id="12" dur="500"/>
                                        <p:tgtEl>
                                          <p:spTgt spid="14340"/>
                                        </p:tgtEl>
                                      </p:cBhvr>
                                    </p:animEffect>
                                  </p:childTnLst>
                                </p:cTn>
                              </p:par>
                              <p:par>
                                <p:cTn id="13" presetID="42" presetClass="path" presetSubtype="0" accel="50000" decel="50000" autoRev="1" fill="hold" nodeType="withEffect">
                                  <p:stCondLst>
                                    <p:cond delay="500"/>
                                  </p:stCondLst>
                                  <p:childTnLst>
                                    <p:animMotion origin="layout" path="M -2.08333E-6 -2.22222E-6 L 0.0793 -0.00023 " pathEditMode="relative" rAng="0" ptsTypes="AA">
                                      <p:cBhvr>
                                        <p:cTn id="14" dur="3100" fill="hold"/>
                                        <p:tgtEl>
                                          <p:spTgt spid="14340"/>
                                        </p:tgtEl>
                                        <p:attrNameLst>
                                          <p:attrName>ppt_x</p:attrName>
                                          <p:attrName>ppt_y</p:attrName>
                                        </p:attrNameLst>
                                      </p:cBhvr>
                                      <p:rCtr x="4000" y="0"/>
                                    </p:animMotion>
                                  </p:childTnLst>
                                </p:cTn>
                              </p:par>
                              <p:par>
                                <p:cTn id="15" presetID="10" presetClass="entr" presetSubtype="0" fill="hold" nodeType="withEffect">
                                  <p:stCondLst>
                                    <p:cond delay="0"/>
                                  </p:stCondLst>
                                  <p:childTnLst>
                                    <p:set>
                                      <p:cBhvr>
                                        <p:cTn id="16" dur="1" fill="hold">
                                          <p:stCondLst>
                                            <p:cond delay="0"/>
                                          </p:stCondLst>
                                        </p:cTn>
                                        <p:tgtEl>
                                          <p:spTgt spid="14350"/>
                                        </p:tgtEl>
                                        <p:attrNameLst>
                                          <p:attrName>style.visibility</p:attrName>
                                        </p:attrNameLst>
                                      </p:cBhvr>
                                      <p:to>
                                        <p:strVal val="visible"/>
                                      </p:to>
                                    </p:set>
                                    <p:animEffect transition="in" filter="fade">
                                      <p:cBhvr>
                                        <p:cTn id="17" dur="500"/>
                                        <p:tgtEl>
                                          <p:spTgt spid="14350"/>
                                        </p:tgtEl>
                                      </p:cBhvr>
                                    </p:animEffect>
                                  </p:childTnLst>
                                </p:cTn>
                              </p:par>
                              <p:par>
                                <p:cTn id="18" presetID="42" presetClass="path" presetSubtype="0" accel="50000" decel="50000" autoRev="1" fill="hold" nodeType="withEffect">
                                  <p:stCondLst>
                                    <p:cond delay="500"/>
                                  </p:stCondLst>
                                  <p:childTnLst>
                                    <p:animMotion origin="layout" path="M -4.16667E-7 2.96296E-6 L -0.11263 -0.00023 " pathEditMode="relative" rAng="0" ptsTypes="AA">
                                      <p:cBhvr>
                                        <p:cTn id="19" dur="4000" fill="hold"/>
                                        <p:tgtEl>
                                          <p:spTgt spid="14350"/>
                                        </p:tgtEl>
                                        <p:attrNameLst>
                                          <p:attrName>ppt_x</p:attrName>
                                          <p:attrName>ppt_y</p:attrName>
                                        </p:attrNameLst>
                                      </p:cBhvr>
                                      <p:rCtr x="-4800" y="0"/>
                                    </p:animMotion>
                                  </p:childTnLst>
                                </p:cTn>
                              </p:par>
                              <p:par>
                                <p:cTn id="20" presetID="2" presetClass="entr" presetSubtype="4" decel="56000" fill="hold" nodeType="withEffect">
                                  <p:stCondLst>
                                    <p:cond delay="0"/>
                                  </p:stCondLst>
                                  <p:childTnLst>
                                    <p:set>
                                      <p:cBhvr>
                                        <p:cTn id="21" dur="1" fill="hold">
                                          <p:stCondLst>
                                            <p:cond delay="0"/>
                                          </p:stCondLst>
                                        </p:cTn>
                                        <p:tgtEl>
                                          <p:spTgt spid="14344"/>
                                        </p:tgtEl>
                                        <p:attrNameLst>
                                          <p:attrName>style.visibility</p:attrName>
                                        </p:attrNameLst>
                                      </p:cBhvr>
                                      <p:to>
                                        <p:strVal val="visible"/>
                                      </p:to>
                                    </p:set>
                                    <p:anim calcmode="lin" valueType="num">
                                      <p:cBhvr>
                                        <p:cTn id="22" dur="750" fill="hold"/>
                                        <p:tgtEl>
                                          <p:spTgt spid="14344"/>
                                        </p:tgtEl>
                                        <p:attrNameLst>
                                          <p:attrName>ppt_x</p:attrName>
                                        </p:attrNameLst>
                                      </p:cBhvr>
                                      <p:tavLst>
                                        <p:tav tm="0">
                                          <p:val>
                                            <p:strVal val="#ppt_x"/>
                                          </p:val>
                                        </p:tav>
                                        <p:tav tm="100000">
                                          <p:val>
                                            <p:strVal val="#ppt_x"/>
                                          </p:val>
                                        </p:tav>
                                      </p:tavLst>
                                    </p:anim>
                                    <p:anim calcmode="lin" valueType="num">
                                      <p:cBhvr>
                                        <p:cTn id="23" dur="750" fill="hold"/>
                                        <p:tgtEl>
                                          <p:spTgt spid="14344"/>
                                        </p:tgtEl>
                                        <p:attrNameLst>
                                          <p:attrName>ppt_y</p:attrName>
                                        </p:attrNameLst>
                                      </p:cBhvr>
                                      <p:tavLst>
                                        <p:tav tm="0">
                                          <p:val>
                                            <p:strVal val="1+#ppt_h/2"/>
                                          </p:val>
                                        </p:tav>
                                        <p:tav tm="100000">
                                          <p:val>
                                            <p:strVal val="#ppt_y"/>
                                          </p:val>
                                        </p:tav>
                                      </p:tavLst>
                                    </p:anim>
                                  </p:childTnLst>
                                </p:cTn>
                              </p:par>
                              <p:par>
                                <p:cTn id="24" presetID="2" presetClass="entr" presetSubtype="4" decel="56000" fill="hold" nodeType="withEffect">
                                  <p:stCondLst>
                                    <p:cond delay="100"/>
                                  </p:stCondLst>
                                  <p:childTnLst>
                                    <p:set>
                                      <p:cBhvr>
                                        <p:cTn id="25" dur="1" fill="hold">
                                          <p:stCondLst>
                                            <p:cond delay="0"/>
                                          </p:stCondLst>
                                        </p:cTn>
                                        <p:tgtEl>
                                          <p:spTgt spid="14345"/>
                                        </p:tgtEl>
                                        <p:attrNameLst>
                                          <p:attrName>style.visibility</p:attrName>
                                        </p:attrNameLst>
                                      </p:cBhvr>
                                      <p:to>
                                        <p:strVal val="visible"/>
                                      </p:to>
                                    </p:set>
                                    <p:anim calcmode="lin" valueType="num">
                                      <p:cBhvr>
                                        <p:cTn id="26" dur="750" fill="hold"/>
                                        <p:tgtEl>
                                          <p:spTgt spid="14345"/>
                                        </p:tgtEl>
                                        <p:attrNameLst>
                                          <p:attrName>ppt_x</p:attrName>
                                        </p:attrNameLst>
                                      </p:cBhvr>
                                      <p:tavLst>
                                        <p:tav tm="0">
                                          <p:val>
                                            <p:strVal val="#ppt_x"/>
                                          </p:val>
                                        </p:tav>
                                        <p:tav tm="100000">
                                          <p:val>
                                            <p:strVal val="#ppt_x"/>
                                          </p:val>
                                        </p:tav>
                                      </p:tavLst>
                                    </p:anim>
                                    <p:anim calcmode="lin" valueType="num">
                                      <p:cBhvr>
                                        <p:cTn id="27" dur="750" fill="hold"/>
                                        <p:tgtEl>
                                          <p:spTgt spid="14345"/>
                                        </p:tgtEl>
                                        <p:attrNameLst>
                                          <p:attrName>ppt_y</p:attrName>
                                        </p:attrNameLst>
                                      </p:cBhvr>
                                      <p:tavLst>
                                        <p:tav tm="0">
                                          <p:val>
                                            <p:strVal val="1+#ppt_h/2"/>
                                          </p:val>
                                        </p:tav>
                                        <p:tav tm="100000">
                                          <p:val>
                                            <p:strVal val="#ppt_y"/>
                                          </p:val>
                                        </p:tav>
                                      </p:tavLst>
                                    </p:anim>
                                  </p:childTnLst>
                                </p:cTn>
                              </p:par>
                              <p:par>
                                <p:cTn id="28" presetID="2" presetClass="entr" presetSubtype="4" decel="56000" fill="hold" nodeType="withEffect">
                                  <p:stCondLst>
                                    <p:cond delay="300"/>
                                  </p:stCondLst>
                                  <p:childTnLst>
                                    <p:set>
                                      <p:cBhvr>
                                        <p:cTn id="29" dur="1" fill="hold">
                                          <p:stCondLst>
                                            <p:cond delay="0"/>
                                          </p:stCondLst>
                                        </p:cTn>
                                        <p:tgtEl>
                                          <p:spTgt spid="14346"/>
                                        </p:tgtEl>
                                        <p:attrNameLst>
                                          <p:attrName>style.visibility</p:attrName>
                                        </p:attrNameLst>
                                      </p:cBhvr>
                                      <p:to>
                                        <p:strVal val="visible"/>
                                      </p:to>
                                    </p:set>
                                    <p:anim calcmode="lin" valueType="num">
                                      <p:cBhvr>
                                        <p:cTn id="30" dur="750" fill="hold"/>
                                        <p:tgtEl>
                                          <p:spTgt spid="14346"/>
                                        </p:tgtEl>
                                        <p:attrNameLst>
                                          <p:attrName>ppt_x</p:attrName>
                                        </p:attrNameLst>
                                      </p:cBhvr>
                                      <p:tavLst>
                                        <p:tav tm="0">
                                          <p:val>
                                            <p:strVal val="#ppt_x"/>
                                          </p:val>
                                        </p:tav>
                                        <p:tav tm="100000">
                                          <p:val>
                                            <p:strVal val="#ppt_x"/>
                                          </p:val>
                                        </p:tav>
                                      </p:tavLst>
                                    </p:anim>
                                    <p:anim calcmode="lin" valueType="num">
                                      <p:cBhvr>
                                        <p:cTn id="31" dur="750" fill="hold"/>
                                        <p:tgtEl>
                                          <p:spTgt spid="14346"/>
                                        </p:tgtEl>
                                        <p:attrNameLst>
                                          <p:attrName>ppt_y</p:attrName>
                                        </p:attrNameLst>
                                      </p:cBhvr>
                                      <p:tavLst>
                                        <p:tav tm="0">
                                          <p:val>
                                            <p:strVal val="1+#ppt_h/2"/>
                                          </p:val>
                                        </p:tav>
                                        <p:tav tm="100000">
                                          <p:val>
                                            <p:strVal val="#ppt_y"/>
                                          </p:val>
                                        </p:tav>
                                      </p:tavLst>
                                    </p:anim>
                                  </p:childTnLst>
                                </p:cTn>
                              </p:par>
                              <p:par>
                                <p:cTn id="32" presetID="2" presetClass="entr" presetSubtype="4" decel="56000" fill="hold" nodeType="withEffect">
                                  <p:stCondLst>
                                    <p:cond delay="500"/>
                                  </p:stCondLst>
                                  <p:childTnLst>
                                    <p:set>
                                      <p:cBhvr>
                                        <p:cTn id="33" dur="1" fill="hold">
                                          <p:stCondLst>
                                            <p:cond delay="0"/>
                                          </p:stCondLst>
                                        </p:cTn>
                                        <p:tgtEl>
                                          <p:spTgt spid="14347"/>
                                        </p:tgtEl>
                                        <p:attrNameLst>
                                          <p:attrName>style.visibility</p:attrName>
                                        </p:attrNameLst>
                                      </p:cBhvr>
                                      <p:to>
                                        <p:strVal val="visible"/>
                                      </p:to>
                                    </p:set>
                                    <p:anim calcmode="lin" valueType="num">
                                      <p:cBhvr>
                                        <p:cTn id="34" dur="750" fill="hold"/>
                                        <p:tgtEl>
                                          <p:spTgt spid="14347"/>
                                        </p:tgtEl>
                                        <p:attrNameLst>
                                          <p:attrName>ppt_x</p:attrName>
                                        </p:attrNameLst>
                                      </p:cBhvr>
                                      <p:tavLst>
                                        <p:tav tm="0">
                                          <p:val>
                                            <p:strVal val="#ppt_x"/>
                                          </p:val>
                                        </p:tav>
                                        <p:tav tm="100000">
                                          <p:val>
                                            <p:strVal val="#ppt_x"/>
                                          </p:val>
                                        </p:tav>
                                      </p:tavLst>
                                    </p:anim>
                                    <p:anim calcmode="lin" valueType="num">
                                      <p:cBhvr>
                                        <p:cTn id="35" dur="750" fill="hold"/>
                                        <p:tgtEl>
                                          <p:spTgt spid="14347"/>
                                        </p:tgtEl>
                                        <p:attrNameLst>
                                          <p:attrName>ppt_y</p:attrName>
                                        </p:attrNameLst>
                                      </p:cBhvr>
                                      <p:tavLst>
                                        <p:tav tm="0">
                                          <p:val>
                                            <p:strVal val="1+#ppt_h/2"/>
                                          </p:val>
                                        </p:tav>
                                        <p:tav tm="100000">
                                          <p:val>
                                            <p:strVal val="#ppt_y"/>
                                          </p:val>
                                        </p:tav>
                                      </p:tavLst>
                                    </p:anim>
                                  </p:childTnLst>
                                </p:cTn>
                              </p:par>
                              <p:par>
                                <p:cTn id="36" presetID="22" presetClass="entr" presetSubtype="8" fill="hold" nodeType="withEffect">
                                  <p:stCondLst>
                                    <p:cond delay="1500"/>
                                  </p:stCondLst>
                                  <p:childTnLst>
                                    <p:set>
                                      <p:cBhvr>
                                        <p:cTn id="37" dur="1" fill="hold">
                                          <p:stCondLst>
                                            <p:cond delay="0"/>
                                          </p:stCondLst>
                                        </p:cTn>
                                        <p:tgtEl>
                                          <p:spTgt spid="14348"/>
                                        </p:tgtEl>
                                        <p:attrNameLst>
                                          <p:attrName>style.visibility</p:attrName>
                                        </p:attrNameLst>
                                      </p:cBhvr>
                                      <p:to>
                                        <p:strVal val="visible"/>
                                      </p:to>
                                    </p:set>
                                    <p:animEffect transition="in" filter="wipe(left)">
                                      <p:cBhvr>
                                        <p:cTn id="38" dur="500"/>
                                        <p:tgtEl>
                                          <p:spTgt spid="14348"/>
                                        </p:tgtEl>
                                      </p:cBhvr>
                                    </p:animEffect>
                                  </p:childTnLst>
                                </p:cTn>
                              </p:par>
                              <p:par>
                                <p:cTn id="39" presetID="22" presetClass="entr" presetSubtype="2" fill="hold" nodeType="withEffect">
                                  <p:stCondLst>
                                    <p:cond delay="1500"/>
                                  </p:stCondLst>
                                  <p:childTnLst>
                                    <p:set>
                                      <p:cBhvr>
                                        <p:cTn id="40" dur="1" fill="hold">
                                          <p:stCondLst>
                                            <p:cond delay="0"/>
                                          </p:stCondLst>
                                        </p:cTn>
                                        <p:tgtEl>
                                          <p:spTgt spid="14349"/>
                                        </p:tgtEl>
                                        <p:attrNameLst>
                                          <p:attrName>style.visibility</p:attrName>
                                        </p:attrNameLst>
                                      </p:cBhvr>
                                      <p:to>
                                        <p:strVal val="visible"/>
                                      </p:to>
                                    </p:set>
                                    <p:animEffect transition="in" filter="wipe(right)">
                                      <p:cBhvr>
                                        <p:cTn id="41" dur="500"/>
                                        <p:tgtEl>
                                          <p:spTgt spid="14349"/>
                                        </p:tgtEl>
                                      </p:cBhvr>
                                    </p:animEffect>
                                  </p:childTnLst>
                                </p:cTn>
                              </p:par>
                              <p:par>
                                <p:cTn id="42" presetID="10" presetClass="entr" presetSubtype="0" fill="hold" nodeType="withEffect">
                                  <p:stCondLst>
                                    <p:cond delay="1750"/>
                                  </p:stCondLst>
                                  <p:childTnLst>
                                    <p:set>
                                      <p:cBhvr>
                                        <p:cTn id="43" dur="1" fill="hold">
                                          <p:stCondLst>
                                            <p:cond delay="0"/>
                                          </p:stCondLst>
                                        </p:cTn>
                                        <p:tgtEl>
                                          <p:spTgt spid="14341"/>
                                        </p:tgtEl>
                                        <p:attrNameLst>
                                          <p:attrName>style.visibility</p:attrName>
                                        </p:attrNameLst>
                                      </p:cBhvr>
                                      <p:to>
                                        <p:strVal val="visible"/>
                                      </p:to>
                                    </p:set>
                                    <p:animEffect transition="in" filter="fade">
                                      <p:cBhvr>
                                        <p:cTn id="44" dur="500"/>
                                        <p:tgtEl>
                                          <p:spTgt spid="14341"/>
                                        </p:tgtEl>
                                      </p:cBhvr>
                                    </p:animEffect>
                                  </p:childTnLst>
                                </p:cTn>
                              </p:par>
                              <p:par>
                                <p:cTn id="45" presetID="10" presetClass="entr" presetSubtype="0" fill="hold" nodeType="withEffect">
                                  <p:stCondLst>
                                    <p:cond delay="1750"/>
                                  </p:stCondLst>
                                  <p:childTnLst>
                                    <p:set>
                                      <p:cBhvr>
                                        <p:cTn id="46" dur="1" fill="hold">
                                          <p:stCondLst>
                                            <p:cond delay="0"/>
                                          </p:stCondLst>
                                        </p:cTn>
                                        <p:tgtEl>
                                          <p:spTgt spid="14342"/>
                                        </p:tgtEl>
                                        <p:attrNameLst>
                                          <p:attrName>style.visibility</p:attrName>
                                        </p:attrNameLst>
                                      </p:cBhvr>
                                      <p:to>
                                        <p:strVal val="visible"/>
                                      </p:to>
                                    </p:set>
                                    <p:animEffect transition="in" filter="fade">
                                      <p:cBhvr>
                                        <p:cTn id="47" dur="500"/>
                                        <p:tgtEl>
                                          <p:spTgt spid="14342"/>
                                        </p:tgtEl>
                                      </p:cBhvr>
                                    </p:animEffect>
                                  </p:childTnLst>
                                </p:cTn>
                              </p:par>
                              <p:par>
                                <p:cTn id="48" presetID="10" presetClass="entr" presetSubtype="0" fill="hold" nodeType="withEffect">
                                  <p:stCondLst>
                                    <p:cond delay="1750"/>
                                  </p:stCondLst>
                                  <p:childTnLst>
                                    <p:set>
                                      <p:cBhvr>
                                        <p:cTn id="49" dur="1" fill="hold">
                                          <p:stCondLst>
                                            <p:cond delay="0"/>
                                          </p:stCondLst>
                                        </p:cTn>
                                        <p:tgtEl>
                                          <p:spTgt spid="14343"/>
                                        </p:tgtEl>
                                        <p:attrNameLst>
                                          <p:attrName>style.visibility</p:attrName>
                                        </p:attrNameLst>
                                      </p:cBhvr>
                                      <p:to>
                                        <p:strVal val="visible"/>
                                      </p:to>
                                    </p:set>
                                    <p:animEffect transition="in" filter="fade">
                                      <p:cBhvr>
                                        <p:cTn id="50" dur="500"/>
                                        <p:tgtEl>
                                          <p:spTgt spid="14343"/>
                                        </p:tgtEl>
                                      </p:cBhvr>
                                    </p:animEffect>
                                  </p:childTnLst>
                                </p:cTn>
                              </p:par>
                            </p:childTnLst>
                          </p:cTn>
                        </p:par>
                        <p:par>
                          <p:cTn id="51" fill="hold">
                            <p:stCondLst>
                              <p:cond delay="500"/>
                            </p:stCondLst>
                            <p:childTnLst>
                              <p:par>
                                <p:cTn id="52" presetID="2" presetClass="entr" presetSubtype="2" fill="hold" nodeType="afterEffect">
                                  <p:stCondLst>
                                    <p:cond delay="0"/>
                                  </p:stCondLst>
                                  <p:childTnLst>
                                    <p:set>
                                      <p:cBhvr>
                                        <p:cTn id="53" dur="1" fill="hold">
                                          <p:stCondLst>
                                            <p:cond delay="0"/>
                                          </p:stCondLst>
                                        </p:cTn>
                                        <p:tgtEl>
                                          <p:spTgt spid="14352"/>
                                        </p:tgtEl>
                                        <p:attrNameLst>
                                          <p:attrName>style.visibility</p:attrName>
                                        </p:attrNameLst>
                                      </p:cBhvr>
                                      <p:to>
                                        <p:strVal val="visible"/>
                                      </p:to>
                                    </p:set>
                                    <p:anim calcmode="lin" valueType="num">
                                      <p:cBhvr>
                                        <p:cTn id="54" dur="500" fill="hold"/>
                                        <p:tgtEl>
                                          <p:spTgt spid="14352"/>
                                        </p:tgtEl>
                                        <p:attrNameLst>
                                          <p:attrName>ppt_x</p:attrName>
                                        </p:attrNameLst>
                                      </p:cBhvr>
                                      <p:tavLst>
                                        <p:tav tm="0">
                                          <p:val>
                                            <p:strVal val="1+#ppt_w/2"/>
                                          </p:val>
                                        </p:tav>
                                        <p:tav tm="100000">
                                          <p:val>
                                            <p:strVal val="#ppt_x"/>
                                          </p:val>
                                        </p:tav>
                                      </p:tavLst>
                                    </p:anim>
                                    <p:anim calcmode="lin" valueType="num">
                                      <p:cBhvr>
                                        <p:cTn id="55" dur="500" fill="hold"/>
                                        <p:tgtEl>
                                          <p:spTgt spid="143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3"/>
          <p:cNvSpPr>
            <a:spLocks noGrp="1"/>
          </p:cNvSpPr>
          <p:nvPr>
            <p:ph idx="1"/>
          </p:nvPr>
        </p:nvSpPr>
        <p:spPr>
          <a:xfrm>
            <a:off x="982345" y="1195070"/>
            <a:ext cx="9930130" cy="1603375"/>
          </a:xfrm>
        </p:spPr>
        <p:txBody>
          <a:bodyPr vert="horz" wrap="square" lIns="91440" tIns="45720" rIns="91440" bIns="45720" anchor="t"/>
          <a:p>
            <a:pPr eaLnBrk="1" hangingPunct="1">
              <a:spcBef>
                <a:spcPct val="30000"/>
              </a:spcBef>
              <a:buNone/>
            </a:pPr>
            <a:r>
              <a:rPr lang="zh-CN" altLang="en-US" b="1" dirty="0">
                <a:solidFill>
                  <a:schemeClr val="hlink"/>
                </a:solidFill>
                <a:latin typeface="宋体" panose="02010600030101010101" pitchFamily="2" charset="-122"/>
              </a:rPr>
              <a:t>①</a:t>
            </a:r>
            <a:r>
              <a:rPr lang="zh-CN" altLang="en-US" b="1" dirty="0">
                <a:solidFill>
                  <a:schemeClr val="folHlink"/>
                </a:solidFill>
                <a:latin typeface="宋体" panose="02010600030101010101" pitchFamily="2" charset="-122"/>
              </a:rPr>
              <a:t>固定窗：</a:t>
            </a:r>
            <a:r>
              <a:rPr lang="zh-CN" altLang="en-US" b="1" dirty="0">
                <a:latin typeface="宋体" panose="02010600030101010101" pitchFamily="2" charset="-122"/>
              </a:rPr>
              <a:t>将玻璃直接镶嵌在窗框上，不设可活动的窗扇。一般用于只要求有采光、眺望功能的窗，如走道的采光窗和一般窗的固定部分。</a:t>
            </a:r>
            <a:endParaRPr lang="zh-CN" altLang="en-US" b="1" dirty="0">
              <a:latin typeface="宋体" panose="02010600030101010101" pitchFamily="2" charset="-122"/>
            </a:endParaRPr>
          </a:p>
        </p:txBody>
      </p:sp>
      <p:pic>
        <p:nvPicPr>
          <p:cNvPr id="8195" name="Picture 3"/>
          <p:cNvPicPr>
            <a:picLocks noChangeAspect="1"/>
          </p:cNvPicPr>
          <p:nvPr/>
        </p:nvPicPr>
        <p:blipFill>
          <a:blip r:embed="rId1"/>
          <a:stretch>
            <a:fillRect/>
          </a:stretch>
        </p:blipFill>
        <p:spPr>
          <a:xfrm>
            <a:off x="6453505" y="2908935"/>
            <a:ext cx="4319270" cy="3679190"/>
          </a:xfrm>
          <a:prstGeom prst="rect">
            <a:avLst/>
          </a:prstGeom>
          <a:noFill/>
          <a:ln w="9525">
            <a:noFill/>
          </a:ln>
        </p:spPr>
      </p:pic>
      <p:pic>
        <p:nvPicPr>
          <p:cNvPr id="8196" name="Picture 7" descr="http://jpkc.ncwu.edu.cn/fwjzx/fwjzx/htm/10/10-1.files/image032.jpg"/>
          <p:cNvPicPr>
            <a:picLocks noChangeAspect="1"/>
          </p:cNvPicPr>
          <p:nvPr/>
        </p:nvPicPr>
        <p:blipFill>
          <a:blip r:embed="rId2"/>
          <a:stretch>
            <a:fillRect/>
          </a:stretch>
        </p:blipFill>
        <p:spPr>
          <a:xfrm>
            <a:off x="1167130" y="2798445"/>
            <a:ext cx="4490720" cy="391287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3"/>
          <p:cNvSpPr>
            <a:spLocks noGrp="1"/>
          </p:cNvSpPr>
          <p:nvPr>
            <p:ph idx="1"/>
          </p:nvPr>
        </p:nvSpPr>
        <p:spPr>
          <a:xfrm>
            <a:off x="1129665" y="1261110"/>
            <a:ext cx="10114280" cy="1235710"/>
          </a:xfrm>
        </p:spPr>
        <p:txBody>
          <a:bodyPr vert="horz" wrap="square" lIns="91440" tIns="45720" rIns="91440" bIns="45720" anchor="t"/>
          <a:p>
            <a:pPr eaLnBrk="1" hangingPunct="1">
              <a:spcBef>
                <a:spcPct val="30000"/>
              </a:spcBef>
              <a:buNone/>
            </a:pPr>
            <a:r>
              <a:rPr lang="zh-CN" altLang="en-US" b="1" dirty="0">
                <a:solidFill>
                  <a:schemeClr val="hlink"/>
                </a:solidFill>
                <a:latin typeface="宋体" panose="02010600030101010101" pitchFamily="2" charset="-122"/>
              </a:rPr>
              <a:t>②</a:t>
            </a:r>
            <a:r>
              <a:rPr lang="zh-CN" altLang="en-US" b="1" dirty="0">
                <a:solidFill>
                  <a:schemeClr val="folHlink"/>
                </a:solidFill>
                <a:latin typeface="宋体" panose="02010600030101010101" pitchFamily="2" charset="-122"/>
              </a:rPr>
              <a:t>平开窗：</a:t>
            </a:r>
            <a:r>
              <a:rPr lang="zh-CN" altLang="en-US" b="1" dirty="0">
                <a:latin typeface="宋体" panose="02010600030101010101" pitchFamily="2" charset="-122"/>
              </a:rPr>
              <a:t>窗扇一侧用铰链与窗框相连，窗扇可向外或向内水平开启。平开窗构造简单，开关灵活，制作与维修方便，在一般建筑中采用较多。</a:t>
            </a:r>
            <a:endParaRPr lang="zh-CN" altLang="en-US" b="1" dirty="0">
              <a:latin typeface="宋体" panose="02010600030101010101" pitchFamily="2" charset="-122"/>
            </a:endParaRPr>
          </a:p>
        </p:txBody>
      </p:sp>
      <p:pic>
        <p:nvPicPr>
          <p:cNvPr id="9219" name="Picture 1"/>
          <p:cNvPicPr>
            <a:picLocks noChangeAspect="1"/>
          </p:cNvPicPr>
          <p:nvPr/>
        </p:nvPicPr>
        <p:blipFill>
          <a:blip r:embed="rId1"/>
          <a:srcRect t="66667" r="-780"/>
          <a:stretch>
            <a:fillRect/>
          </a:stretch>
        </p:blipFill>
        <p:spPr>
          <a:xfrm>
            <a:off x="4735195" y="2812415"/>
            <a:ext cx="2270760" cy="3022600"/>
          </a:xfrm>
          <a:prstGeom prst="rect">
            <a:avLst/>
          </a:prstGeom>
          <a:noFill/>
          <a:ln w="9525">
            <a:noFill/>
          </a:ln>
        </p:spPr>
      </p:pic>
      <p:pic>
        <p:nvPicPr>
          <p:cNvPr id="9220" name="Picture 5" descr="http://shop756.123pai.com/upload/merpic/2010/06/14/127649709846.jpg"/>
          <p:cNvPicPr>
            <a:picLocks noChangeAspect="1"/>
          </p:cNvPicPr>
          <p:nvPr/>
        </p:nvPicPr>
        <p:blipFill>
          <a:blip r:embed="rId2"/>
          <a:stretch>
            <a:fillRect/>
          </a:stretch>
        </p:blipFill>
        <p:spPr>
          <a:xfrm>
            <a:off x="1470660" y="2686050"/>
            <a:ext cx="3053080" cy="3423920"/>
          </a:xfrm>
          <a:prstGeom prst="rect">
            <a:avLst/>
          </a:prstGeom>
          <a:noFill/>
          <a:ln w="9525">
            <a:noFill/>
          </a:ln>
        </p:spPr>
      </p:pic>
      <p:pic>
        <p:nvPicPr>
          <p:cNvPr id="9221" name="Picture 1"/>
          <p:cNvPicPr>
            <a:picLocks noChangeAspect="1"/>
          </p:cNvPicPr>
          <p:nvPr/>
        </p:nvPicPr>
        <p:blipFill>
          <a:blip r:embed="rId1"/>
          <a:srcRect t="31746" r="-780" b="31746"/>
          <a:stretch>
            <a:fillRect/>
          </a:stretch>
        </p:blipFill>
        <p:spPr>
          <a:xfrm>
            <a:off x="7216775" y="2705735"/>
            <a:ext cx="2000250" cy="3128645"/>
          </a:xfrm>
          <a:prstGeom prst="rect">
            <a:avLst/>
          </a:prstGeom>
          <a:noFill/>
          <a:ln w="9525">
            <a:noFill/>
          </a:ln>
        </p:spPr>
      </p:pic>
      <p:pic>
        <p:nvPicPr>
          <p:cNvPr id="9222" name="Picture 1"/>
          <p:cNvPicPr>
            <a:picLocks noChangeAspect="1"/>
          </p:cNvPicPr>
          <p:nvPr/>
        </p:nvPicPr>
        <p:blipFill>
          <a:blip r:embed="rId1"/>
          <a:srcRect r="-780" b="66666"/>
          <a:stretch>
            <a:fillRect/>
          </a:stretch>
        </p:blipFill>
        <p:spPr>
          <a:xfrm>
            <a:off x="9638665" y="2813050"/>
            <a:ext cx="2230755" cy="302196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4"/>
          <p:cNvSpPr/>
          <p:nvPr/>
        </p:nvSpPr>
        <p:spPr>
          <a:xfrm>
            <a:off x="563880" y="1214755"/>
            <a:ext cx="8670925" cy="2356485"/>
          </a:xfrm>
          <a:prstGeom prst="rect">
            <a:avLst/>
          </a:prstGeom>
          <a:noFill/>
          <a:ln w="9525">
            <a:noFill/>
          </a:ln>
        </p:spPr>
        <p:txBody>
          <a:bodyPr/>
          <a:p>
            <a:pPr marL="342900" lvl="0" indent="-342900" eaLnBrk="1" hangingPunct="1">
              <a:lnSpc>
                <a:spcPct val="130000"/>
              </a:lnSpc>
              <a:spcBef>
                <a:spcPct val="30000"/>
              </a:spcBef>
              <a:buClr>
                <a:schemeClr val="hlink"/>
              </a:buClr>
              <a:buSzPct val="60000"/>
              <a:buFont typeface="Wingdings" panose="05000000000000000000" pitchFamily="2" charset="2"/>
              <a:buNone/>
            </a:pPr>
            <a:r>
              <a:rPr lang="zh-CN" altLang="en-US" sz="2800" b="1" dirty="0">
                <a:solidFill>
                  <a:schemeClr val="hlink"/>
                </a:solidFill>
                <a:latin typeface="宋体" panose="02010600030101010101" pitchFamily="2" charset="-122"/>
                <a:ea typeface="宋体" panose="02010600030101010101" pitchFamily="2" charset="-122"/>
              </a:rPr>
              <a:t>③</a:t>
            </a:r>
            <a:r>
              <a:rPr lang="zh-CN" altLang="en-US" sz="2800" b="1" dirty="0">
                <a:solidFill>
                  <a:schemeClr val="folHlink"/>
                </a:solidFill>
                <a:latin typeface="宋体" panose="02010600030101010101" pitchFamily="2" charset="-122"/>
                <a:ea typeface="宋体" panose="02010600030101010101" pitchFamily="2" charset="-122"/>
              </a:rPr>
              <a:t>悬窗：</a:t>
            </a:r>
            <a:r>
              <a:rPr lang="zh-CN" altLang="en-US" sz="2800" b="1" dirty="0">
                <a:latin typeface="宋体" panose="02010600030101010101" pitchFamily="2" charset="-122"/>
                <a:ea typeface="宋体" panose="02010600030101010101" pitchFamily="2" charset="-122"/>
              </a:rPr>
              <a:t>窗扇绕水平轴转动的窗。按照旋转轴的位置可分为上悬窗、中悬窗和下悬窗，上悬窗和中悬窗的防雨、通风效果好，常用作门上的亮子和不方便手动开启的高侧窗。</a:t>
            </a:r>
            <a:endParaRPr lang="en-US" altLang="zh-CN" sz="2800" b="1" dirty="0">
              <a:latin typeface="宋体" panose="02010600030101010101" pitchFamily="2" charset="-122"/>
              <a:ea typeface="宋体" panose="02010600030101010101" pitchFamily="2" charset="-122"/>
            </a:endParaRPr>
          </a:p>
          <a:p>
            <a:pPr marL="342900" lvl="0" indent="-342900" eaLnBrk="1" hangingPunct="1">
              <a:lnSpc>
                <a:spcPct val="130000"/>
              </a:lnSpc>
              <a:spcBef>
                <a:spcPct val="30000"/>
              </a:spcBef>
              <a:buClr>
                <a:schemeClr val="hlink"/>
              </a:buClr>
              <a:buSzPct val="60000"/>
              <a:buFont typeface="Wingdings" panose="05000000000000000000" pitchFamily="2" charset="2"/>
              <a:buNone/>
            </a:pPr>
            <a:endParaRPr lang="zh-CN" altLang="en-US" sz="2800" b="1" dirty="0">
              <a:latin typeface="宋体" panose="02010600030101010101" pitchFamily="2" charset="-122"/>
              <a:ea typeface="宋体" panose="02010600030101010101" pitchFamily="2" charset="-122"/>
            </a:endParaRPr>
          </a:p>
        </p:txBody>
      </p:sp>
      <p:pic>
        <p:nvPicPr>
          <p:cNvPr id="10243" name="Picture 1"/>
          <p:cNvPicPr>
            <a:picLocks noChangeAspect="1"/>
          </p:cNvPicPr>
          <p:nvPr/>
        </p:nvPicPr>
        <p:blipFill>
          <a:blip r:embed="rId1"/>
          <a:stretch>
            <a:fillRect/>
          </a:stretch>
        </p:blipFill>
        <p:spPr>
          <a:xfrm>
            <a:off x="9741535" y="1071880"/>
            <a:ext cx="2176780" cy="5386070"/>
          </a:xfrm>
          <a:prstGeom prst="rect">
            <a:avLst/>
          </a:prstGeom>
          <a:noFill/>
          <a:ln w="9525">
            <a:noFill/>
          </a:ln>
        </p:spPr>
      </p:pic>
      <p:pic>
        <p:nvPicPr>
          <p:cNvPr id="10244" name="Picture 8" descr="http://jpkc.zjjy.net/jp200801/Upload/Pic/2009610211915932.jpg"/>
          <p:cNvPicPr>
            <a:picLocks noChangeAspect="1"/>
          </p:cNvPicPr>
          <p:nvPr/>
        </p:nvPicPr>
        <p:blipFill>
          <a:blip r:embed="rId2"/>
          <a:stretch>
            <a:fillRect/>
          </a:stretch>
        </p:blipFill>
        <p:spPr>
          <a:xfrm>
            <a:off x="7025005" y="4123690"/>
            <a:ext cx="2396490" cy="2734310"/>
          </a:xfrm>
          <a:prstGeom prst="rect">
            <a:avLst/>
          </a:prstGeom>
          <a:noFill/>
          <a:ln w="9525">
            <a:noFill/>
          </a:ln>
        </p:spPr>
      </p:pic>
      <p:pic>
        <p:nvPicPr>
          <p:cNvPr id="10245" name="Picture 10" descr="http://www.xahuashan.com/Article/UploadFiles/200801/20080101172057930.jpg"/>
          <p:cNvPicPr>
            <a:picLocks noChangeAspect="1"/>
          </p:cNvPicPr>
          <p:nvPr/>
        </p:nvPicPr>
        <p:blipFill>
          <a:blip r:embed="rId3"/>
          <a:stretch>
            <a:fillRect/>
          </a:stretch>
        </p:blipFill>
        <p:spPr>
          <a:xfrm>
            <a:off x="3762375" y="3571240"/>
            <a:ext cx="3100705" cy="2734945"/>
          </a:xfrm>
          <a:prstGeom prst="rect">
            <a:avLst/>
          </a:prstGeom>
          <a:noFill/>
          <a:ln w="9525">
            <a:noFill/>
          </a:ln>
        </p:spPr>
      </p:pic>
      <p:pic>
        <p:nvPicPr>
          <p:cNvPr id="10246" name="Picture 12" descr="http://www.virgoni.com/uploads/091103/3_105424_1.jpg"/>
          <p:cNvPicPr>
            <a:picLocks noChangeAspect="1"/>
          </p:cNvPicPr>
          <p:nvPr/>
        </p:nvPicPr>
        <p:blipFill>
          <a:blip r:embed="rId4"/>
          <a:stretch>
            <a:fillRect/>
          </a:stretch>
        </p:blipFill>
        <p:spPr>
          <a:xfrm>
            <a:off x="743585" y="3656330"/>
            <a:ext cx="2857500" cy="2802255"/>
          </a:xfrm>
          <a:prstGeom prst="rect">
            <a:avLst/>
          </a:prstGeom>
          <a:noFill/>
          <a:ln w="9525">
            <a:noFill/>
          </a:ln>
        </p:spPr>
      </p:pic>
    </p:spTree>
  </p:cSld>
  <p:clrMapOvr>
    <a:masterClrMapping/>
  </p:clrMapOvr>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6CBE6"/>
      </a:accent5>
      <a:accent6>
        <a:srgbClr val="D4702B"/>
      </a:accent6>
      <a:hlink>
        <a:srgbClr val="0563C1"/>
      </a:hlink>
      <a:folHlink>
        <a:srgbClr val="954F7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6490</Words>
  <Application>WPS 演示</Application>
  <PresentationFormat>宽屏</PresentationFormat>
  <Paragraphs>335</Paragraphs>
  <Slides>69</Slides>
  <Notes>4</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69</vt:i4>
      </vt:variant>
    </vt:vector>
  </HeadingPairs>
  <TitlesOfParts>
    <vt:vector size="85" baseType="lpstr">
      <vt:lpstr>Arial</vt:lpstr>
      <vt:lpstr>宋体</vt:lpstr>
      <vt:lpstr>Wingdings</vt:lpstr>
      <vt:lpstr>Calibri</vt:lpstr>
      <vt:lpstr>华文楷体</vt:lpstr>
      <vt:lpstr>楷体</vt:lpstr>
      <vt:lpstr>Tahoma</vt:lpstr>
      <vt:lpstr>黑体</vt:lpstr>
      <vt:lpstr>微软雅黑</vt:lpstr>
      <vt:lpstr>Arial Unicode MS</vt:lpstr>
      <vt:lpstr>Times New Roman</vt:lpstr>
      <vt:lpstr>楷体_GB2312</vt:lpstr>
      <vt:lpstr>隶书</vt:lpstr>
      <vt:lpstr>Palatino Linotype</vt:lpstr>
      <vt:lpstr>新宋体</vt:lpstr>
      <vt:lpstr>Office 主题</vt:lpstr>
      <vt:lpstr>PowerPoint 演示文稿</vt:lpstr>
      <vt:lpstr>PowerPoint 演示文稿</vt:lpstr>
      <vt:lpstr>PowerPoint 演示文稿</vt:lpstr>
      <vt:lpstr>6.1  窗的分类与构造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6.1.2  窗的尺度与组成</vt:lpstr>
      <vt:lpstr>PowerPoint 演示文稿</vt:lpstr>
      <vt:lpstr>PowerPoint 演示文稿</vt:lpstr>
      <vt:lpstr>6.1.2.2  窗的组成</vt:lpstr>
      <vt:lpstr>PowerPoint 演示文稿</vt:lpstr>
      <vt:lpstr>PowerPoint 演示文稿</vt:lpstr>
      <vt:lpstr>PowerPoint 演示文稿</vt:lpstr>
      <vt:lpstr>PowerPoint 演示文稿</vt:lpstr>
      <vt:lpstr>图2  窗框断面形式及尺寸(单位：mm) </vt:lpstr>
      <vt:lpstr>PowerPoint 演示文稿</vt:lpstr>
      <vt:lpstr>PowerPoint 演示文稿</vt:lpstr>
      <vt:lpstr>PowerPoint 演示文稿</vt:lpstr>
      <vt:lpstr>图3  窗框在墙中的位置</vt:lpstr>
      <vt:lpstr>图4  窗框在墙中的位置及防水处理 </vt:lpstr>
      <vt:lpstr>PowerPoint 演示文稿</vt:lpstr>
      <vt:lpstr>PowerPoint 演示文稿</vt:lpstr>
      <vt:lpstr>PowerPoint 演示文稿</vt:lpstr>
      <vt:lpstr>6.1.4 窗的构造</vt:lpstr>
      <vt:lpstr>PowerPoint 演示文稿</vt:lpstr>
      <vt:lpstr>PowerPoint 演示文稿</vt:lpstr>
      <vt:lpstr>6.1.4.2  塑钢窗的构造</vt:lpstr>
      <vt:lpstr>PowerPoint 演示文稿</vt:lpstr>
      <vt:lpstr>6.2  门的分类与构造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6.2.2  门的尺度与组成</vt:lpstr>
      <vt:lpstr>6.2.2.2  门的组成</vt:lpstr>
      <vt:lpstr>PowerPoint 演示文稿</vt:lpstr>
      <vt:lpstr>6.2.3  门的构造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6.2.3.2  金属门的构造</vt:lpstr>
      <vt:lpstr>PowerPoint 演示文稿</vt:lpstr>
      <vt:lpstr>6.3  遮阳与节能</vt:lpstr>
      <vt:lpstr>PowerPoint 演示文稿</vt:lpstr>
      <vt:lpstr>6.3.2  固定遮阳板的形式</vt:lpstr>
      <vt:lpstr>PowerPoint 演示文稿</vt:lpstr>
      <vt:lpstr>PowerPoint 演示文稿</vt:lpstr>
      <vt:lpstr>PowerPoint 演示文稿</vt:lpstr>
      <vt:lpstr>PowerPoint 演示文稿</vt:lpstr>
      <vt:lpstr>6.3  遮阳与节能</vt:lpstr>
      <vt:lpstr>6.3  遮阳与节能</vt:lpstr>
      <vt:lpstr>6.3  遮阳与节能</vt:lpstr>
      <vt:lpstr>6.3  遮阳与节能</vt:lpstr>
      <vt:lpstr>6.3  遮阳与节能</vt:lpstr>
      <vt:lpstr>PowerPoint 演示文稿</vt:lpstr>
    </vt:vector>
  </TitlesOfParts>
  <LinksUpToDate>false</LinksUpToDate>
  <SharedDoc>false</SharedDoc>
  <HyperlinksChanged>false</HyperlinksChanged>
  <AppVersion>14.0000</AppVersion>
  <Manager>yoyo</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yoyo</dc:creator>
  <cp:lastModifiedBy>建筑-唐霄</cp:lastModifiedBy>
  <cp:revision>797</cp:revision>
  <dcterms:created xsi:type="dcterms:W3CDTF">2014-08-10T02:25:00Z</dcterms:created>
  <dcterms:modified xsi:type="dcterms:W3CDTF">2018-08-28T00:31:59Z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2052-10.1.0.7401</vt:lpwstr>
  </property>
</Properties>
</file>