
<file path=[Content_Types].xml><?xml version="1.0" encoding="utf-8"?>
<Types xmlns="http://schemas.openxmlformats.org/package/2006/content-types">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70" r:id="rId3"/>
    <p:sldId id="434" r:id="rId4"/>
    <p:sldId id="321" r:id="rId5"/>
    <p:sldId id="378" r:id="rId6"/>
    <p:sldId id="322" r:id="rId7"/>
    <p:sldId id="323" r:id="rId8"/>
    <p:sldId id="377" r:id="rId10"/>
    <p:sldId id="379" r:id="rId11"/>
    <p:sldId id="324" r:id="rId12"/>
    <p:sldId id="325" r:id="rId13"/>
    <p:sldId id="328" r:id="rId14"/>
    <p:sldId id="329"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491" r:id="rId36"/>
    <p:sldId id="493" r:id="rId37"/>
    <p:sldId id="353" r:id="rId38"/>
    <p:sldId id="354" r:id="rId39"/>
    <p:sldId id="355" r:id="rId40"/>
    <p:sldId id="356" r:id="rId41"/>
    <p:sldId id="494" r:id="rId42"/>
    <p:sldId id="495" r:id="rId43"/>
    <p:sldId id="496" r:id="rId44"/>
    <p:sldId id="497" r:id="rId45"/>
    <p:sldId id="362" r:id="rId46"/>
    <p:sldId id="498" r:id="rId47"/>
    <p:sldId id="363" r:id="rId48"/>
    <p:sldId id="365" r:id="rId49"/>
    <p:sldId id="366" r:id="rId50"/>
    <p:sldId id="499" r:id="rId51"/>
    <p:sldId id="500" r:id="rId52"/>
    <p:sldId id="502" r:id="rId53"/>
    <p:sldId id="370" r:id="rId54"/>
    <p:sldId id="371" r:id="rId55"/>
    <p:sldId id="372" r:id="rId56"/>
    <p:sldId id="373" r:id="rId57"/>
    <p:sldId id="374" r:id="rId58"/>
    <p:sldId id="375" r:id="rId59"/>
    <p:sldId id="376" r:id="rId60"/>
    <p:sldId id="258" r:id="rId61"/>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69" d="100"/>
          <a:sy n="69" d="100"/>
        </p:scale>
        <p:origin x="-138" y="-102"/>
      </p:cViewPr>
      <p:guideLst>
        <p:guide orient="horz" pos="3136"/>
        <p:guide orient="horz" pos="1862"/>
        <p:guide pos="7320"/>
        <p:guide pos="328"/>
        <p:guide pos="1274"/>
      </p:guideLst>
    </p:cSldViewPr>
  </p:slide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1"/>
          <p:cNvSpPr>
            <a:spLocks noGrp="1"/>
          </p:cNvSpPr>
          <p:nvPr>
            <p:ph type="hdr" sz="quarter"/>
          </p:nvPr>
        </p:nvSpPr>
        <p:spPr>
          <a:xfrm>
            <a:off x="0" y="0"/>
            <a:ext cx="2971800" cy="458788"/>
          </a:xfrm>
          <a:prstGeom prst="rect">
            <a:avLst/>
          </a:prstGeom>
          <a:noFill/>
          <a:ln w="9525">
            <a:noFill/>
            <a:miter/>
          </a:ln>
        </p:spPr>
        <p:txBody>
          <a:bodyPr anchor="t"/>
          <a:p>
            <a:pPr lvl="0" fontAlgn="base"/>
            <a:endParaRPr lang="zh-CN" altLang="en-US" sz="1200" strike="noStrike" noProof="1" dirty="0">
              <a:latin typeface="Calibri" panose="020F0502020204030204" pitchFamily="2" charset="0"/>
            </a:endParaRPr>
          </a:p>
        </p:txBody>
      </p:sp>
      <p:sp>
        <p:nvSpPr>
          <p:cNvPr id="3075" name="日期占位符 2"/>
          <p:cNvSpPr>
            <a:spLocks noGrp="1"/>
          </p:cNvSpPr>
          <p:nvPr>
            <p:ph type="dt"/>
          </p:nvPr>
        </p:nvSpPr>
        <p:spPr>
          <a:xfrm>
            <a:off x="3884613" y="0"/>
            <a:ext cx="2971800" cy="458788"/>
          </a:xfrm>
          <a:prstGeom prst="rect">
            <a:avLst/>
          </a:prstGeom>
          <a:noFill/>
          <a:ln w="9525">
            <a:noFill/>
            <a:miter/>
          </a:ln>
        </p:spPr>
        <p:txBody>
          <a:bodyPr anchor="t"/>
          <a:p>
            <a:pPr lvl="0" algn="r" fontAlgn="base"/>
            <a:fld id="{BB962C8B-B14F-4D97-AF65-F5344CB8AC3E}" type="datetimeFigureOut">
              <a:rPr lang="zh-CN" altLang="en-US" sz="1200" strike="noStrike" noProof="1" dirty="0">
                <a:latin typeface="Calibri" panose="020F0502020204030204" pitchFamily="2" charset="0"/>
                <a:ea typeface="宋体" panose="02010600030101010101" pitchFamily="2" charset="-122"/>
                <a:cs typeface="+mn-ea"/>
              </a:rPr>
            </a:fld>
            <a:endParaRPr lang="zh-CN" altLang="en-US" sz="1200" strike="noStrike" noProof="1" dirty="0">
              <a:latin typeface="Calibri" panose="020F0502020204030204" pitchFamily="2" charset="0"/>
            </a:endParaRPr>
          </a:p>
        </p:txBody>
      </p:sp>
      <p:sp>
        <p:nvSpPr>
          <p:cNvPr id="3076" name="幻灯片图像占位符 3"/>
          <p:cNvSpPr>
            <a:spLocks noGrp="1"/>
          </p:cNvSpPr>
          <p:nvPr>
            <p:ph type="sldImg"/>
          </p:nvPr>
        </p:nvSpPr>
        <p:spPr>
          <a:xfrm>
            <a:off x="685800" y="1143000"/>
            <a:ext cx="5486400" cy="3086100"/>
          </a:xfrm>
          <a:prstGeom prst="rect">
            <a:avLst/>
          </a:prstGeom>
          <a:noFill/>
          <a:ln w="9525">
            <a:noFill/>
          </a:ln>
        </p:spPr>
      </p:sp>
      <p:sp>
        <p:nvSpPr>
          <p:cNvPr id="3077" name="备注占位符 4"/>
          <p:cNvSpPr>
            <a:spLocks noGrp="1"/>
          </p:cNvSpPr>
          <p:nvPr>
            <p:ph type="body" sz="quarter"/>
          </p:nvPr>
        </p:nvSpPr>
        <p:spPr>
          <a:xfrm>
            <a:off x="685800" y="4400550"/>
            <a:ext cx="5486400" cy="3600450"/>
          </a:xfrm>
          <a:prstGeom prst="rect">
            <a:avLst/>
          </a:prstGeom>
          <a:noFill/>
          <a:ln w="9525">
            <a:noFill/>
          </a:ln>
        </p:spPr>
        <p:txBody>
          <a:bodyPr anchor="ctr"/>
          <a:p>
            <a:pPr lvl="0" indent="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078" name="页脚占位符 5"/>
          <p:cNvSpPr>
            <a:spLocks noGrp="1"/>
          </p:cNvSpPr>
          <p:nvPr>
            <p:ph type="ftr" sz="quarter"/>
          </p:nvPr>
        </p:nvSpPr>
        <p:spPr>
          <a:xfrm>
            <a:off x="0" y="8685213"/>
            <a:ext cx="2971800" cy="458788"/>
          </a:xfrm>
          <a:prstGeom prst="rect">
            <a:avLst/>
          </a:prstGeom>
          <a:noFill/>
          <a:ln w="9525">
            <a:noFill/>
            <a:miter/>
          </a:ln>
        </p:spPr>
        <p:txBody>
          <a:bodyPr anchor="b"/>
          <a:p>
            <a:pPr lvl="0" fontAlgn="base"/>
            <a:endParaRPr lang="zh-CN" altLang="en-US" sz="1200" strike="noStrike" noProof="1" dirty="0">
              <a:latin typeface="Calibri" panose="020F0502020204030204" pitchFamily="2" charset="0"/>
            </a:endParaRPr>
          </a:p>
        </p:txBody>
      </p:sp>
      <p:sp>
        <p:nvSpPr>
          <p:cNvPr id="3079" name="灯片编号占位符 6"/>
          <p:cNvSpPr>
            <a:spLocks noGrp="1"/>
          </p:cNvSpPr>
          <p:nvPr>
            <p:ph type="sldNum" sz="quarter"/>
          </p:nvPr>
        </p:nvSpPr>
        <p:spPr>
          <a:xfrm>
            <a:off x="3884613" y="8685213"/>
            <a:ext cx="2971800" cy="458788"/>
          </a:xfrm>
          <a:prstGeom prst="rect">
            <a:avLst/>
          </a:prstGeom>
          <a:noFill/>
          <a:ln w="9525">
            <a:noFill/>
            <a:miter/>
          </a:ln>
        </p:spPr>
        <p:txBody>
          <a:bodyPr anchor="b"/>
          <a:p>
            <a:pPr lvl="0" algn="r" fontAlgn="base"/>
            <a:fld id="{9A0DB2DC-4C9A-4742-B13C-FB6460FD3503}" type="slidenum">
              <a:rPr lang="zh-CN" altLang="en-US" sz="1200" strike="noStrike" noProof="1" dirty="0">
                <a:latin typeface="Calibri" panose="020F0502020204030204" pitchFamily="2" charset="0"/>
                <a:ea typeface="宋体" panose="02010600030101010101" pitchFamily="2" charset="-122"/>
                <a:cs typeface="+mn-ea"/>
              </a:rPr>
            </a:fld>
            <a:endParaRPr lang="zh-CN" altLang="en-US" sz="1200" strike="noStrike" noProof="1" dirty="0">
              <a:latin typeface="Calibri" panose="020F0502020204030204" pitchFamily="2" charset="0"/>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1pPr>
    <a:lvl2pPr marL="457200" lvl="1"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2pPr>
    <a:lvl3pPr marL="914400" lvl="2"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3pPr>
    <a:lvl4pPr marL="1371600" lvl="3"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4pPr>
    <a:lvl5pPr marL="1828800" lvl="4"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5pPr>
    <a:lvl6pPr marL="2286000" lvl="5"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indent="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3"/>
          <p:cNvSpPr>
            <a:spLocks noGrp="1"/>
          </p:cNvSpPr>
          <p:nvPr>
            <p:ph type="dt" sz="half"/>
          </p:nvPr>
        </p:nvSpPr>
        <p:spPr>
          <a:xfrm>
            <a:off x="838200" y="6356350"/>
            <a:ext cx="2743200" cy="365125"/>
          </a:xfrm>
          <a:prstGeom prst="rect">
            <a:avLst/>
          </a:prstGeom>
          <a:noFill/>
          <a:ln w="9525">
            <a:noFill/>
            <a:miter/>
          </a:ln>
        </p:spPr>
        <p:txBody>
          <a:bodyPr anchor="ctr"/>
          <a:lstStyle>
            <a:lvl1pPr>
              <a:defRPr sz="1200">
                <a:solidFill>
                  <a:srgbClr val="898989"/>
                </a:solidFill>
                <a:latin typeface="Calibri" panose="020F0502020204030204" pitchFamily="2" charset="0"/>
              </a:defRPr>
            </a:lvl1pPr>
          </a:lstStyle>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1029" name="页脚占位符 4"/>
          <p:cNvSpPr>
            <a:spLocks noGrp="1"/>
          </p:cNvSpPr>
          <p:nvPr>
            <p:ph type="ftr" sz="quarter"/>
          </p:nvPr>
        </p:nvSpPr>
        <p:spPr>
          <a:xfrm>
            <a:off x="4038600" y="6356350"/>
            <a:ext cx="4114800" cy="365125"/>
          </a:xfrm>
          <a:prstGeom prst="rect">
            <a:avLst/>
          </a:prstGeom>
          <a:noFill/>
          <a:ln w="9525">
            <a:noFill/>
            <a:miter/>
          </a:ln>
        </p:spPr>
        <p:txBody>
          <a:bodyPr anchor="ctr"/>
          <a:lstStyle>
            <a:lvl1pPr algn="ctr">
              <a:defRPr sz="1200">
                <a:solidFill>
                  <a:srgbClr val="898989"/>
                </a:solidFill>
              </a:defRPr>
            </a:lvl1pPr>
          </a:lstStyle>
          <a:p>
            <a:pPr lvl="0" fontAlgn="base"/>
            <a:endParaRPr lang="zh-CN" altLang="en-US" strike="noStrike" noProof="1" dirty="0"/>
          </a:p>
        </p:txBody>
      </p:sp>
      <p:sp>
        <p:nvSpPr>
          <p:cNvPr id="1030" name="灯片编号占位符 5"/>
          <p:cNvSpPr>
            <a:spLocks noGrp="1"/>
          </p:cNvSpPr>
          <p:nvPr>
            <p:ph type="sldNum" sz="quarter"/>
          </p:nvPr>
        </p:nvSpPr>
        <p:spPr>
          <a:xfrm>
            <a:off x="8610600" y="6356350"/>
            <a:ext cx="2743200" cy="365125"/>
          </a:xfrm>
          <a:prstGeom prst="rect">
            <a:avLst/>
          </a:prstGeom>
          <a:noFill/>
          <a:ln w="9525">
            <a:noFill/>
            <a:miter/>
          </a:ln>
        </p:spPr>
        <p:txBody>
          <a:bodyPr anchor="ctr"/>
          <a:lstStyle>
            <a:lvl1pPr algn="r">
              <a:defRPr sz="1200">
                <a:solidFill>
                  <a:srgbClr val="898989"/>
                </a:solidFill>
                <a:latin typeface="Calibri" panose="020F0502020204030204" pitchFamily="2" charset="0"/>
              </a:defRPr>
            </a:lvl1p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pic>
        <p:nvPicPr>
          <p:cNvPr id="1031" name="Picture 86" descr="川科院logo"/>
          <p:cNvPicPr>
            <a:picLocks noChangeAspect="1"/>
          </p:cNvPicPr>
          <p:nvPr userDrawn="1"/>
        </p:nvPicPr>
        <p:blipFill>
          <a:blip r:embed="rId12"/>
          <a:stretch>
            <a:fillRect/>
          </a:stretch>
        </p:blipFill>
        <p:spPr>
          <a:xfrm>
            <a:off x="119063" y="385763"/>
            <a:ext cx="4572000" cy="7588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wmf"/><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28.xml"/><Relationship Id="rId1" Type="http://schemas.openxmlformats.org/officeDocument/2006/relationships/slide" Target="slide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图片 106503" descr="QQ截图20150802201155"/>
          <p:cNvPicPr>
            <a:picLocks noChangeAspect="1"/>
          </p:cNvPicPr>
          <p:nvPr/>
        </p:nvPicPr>
        <p:blipFill>
          <a:blip r:embed="rId1"/>
          <a:srcRect l="60049" b="18416"/>
          <a:stretch>
            <a:fillRect/>
          </a:stretch>
        </p:blipFill>
        <p:spPr>
          <a:xfrm>
            <a:off x="7902575" y="5838825"/>
            <a:ext cx="4289425" cy="1019175"/>
          </a:xfrm>
          <a:prstGeom prst="rect">
            <a:avLst/>
          </a:prstGeom>
          <a:noFill/>
          <a:ln w="9525">
            <a:noFill/>
          </a:ln>
        </p:spPr>
      </p:pic>
      <p:sp>
        <p:nvSpPr>
          <p:cNvPr id="4098" name="矩形 3"/>
          <p:cNvSpPr/>
          <p:nvPr/>
        </p:nvSpPr>
        <p:spPr>
          <a:xfrm>
            <a:off x="0" y="1294765"/>
            <a:ext cx="12192000" cy="2220595"/>
          </a:xfrm>
          <a:prstGeom prst="rect">
            <a:avLst/>
          </a:prstGeom>
          <a:solidFill>
            <a:schemeClr val="hlink"/>
          </a:solidFill>
          <a:ln w="9525">
            <a:noFill/>
          </a:ln>
        </p:spPr>
        <p:txBody>
          <a:bodyPr anchor="ctr"/>
          <a:p>
            <a:pPr lvl="0" algn="ctr" fontAlgn="base"/>
            <a:r>
              <a:rPr lang="zh-CN" altLang="en-US" sz="4400" strike="noStrike" noProof="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2" charset="0"/>
                <a:ea typeface="华文楷体" pitchFamily="2" charset="-122"/>
                <a:cs typeface="+mn-ea"/>
                <a:sym typeface="+mn-ea"/>
              </a:rPr>
              <a:t>第一章 概述</a:t>
            </a:r>
            <a:endParaRPr lang="zh-CN" altLang="en-US" sz="4400" strike="noStrike" noProof="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2" charset="0"/>
              <a:ea typeface="华文楷体" pitchFamily="2" charset="-122"/>
              <a:cs typeface="+mn-ea"/>
              <a:sym typeface="+mn-ea"/>
            </a:endParaRPr>
          </a:p>
        </p:txBody>
      </p:sp>
      <p:cxnSp>
        <p:nvCxnSpPr>
          <p:cNvPr id="4099" name="直接连接符 9"/>
          <p:cNvCxnSpPr/>
          <p:nvPr/>
        </p:nvCxnSpPr>
        <p:spPr>
          <a:xfrm>
            <a:off x="0" y="6858000"/>
            <a:ext cx="12192000" cy="0"/>
          </a:xfrm>
          <a:prstGeom prst="line">
            <a:avLst/>
          </a:prstGeom>
          <a:ln w="38100" cap="flat" cmpd="sng">
            <a:solidFill>
              <a:srgbClr val="E56500"/>
            </a:solidFill>
            <a:prstDash val="solid"/>
            <a:bevel/>
            <a:headEnd type="none" w="med" len="med"/>
            <a:tailEnd type="none" w="med" len="med"/>
          </a:ln>
        </p:spPr>
      </p:cxnSp>
      <p:sp>
        <p:nvSpPr>
          <p:cNvPr id="4100" name="文本框 4103"/>
          <p:cNvSpPr txBox="1"/>
          <p:nvPr/>
        </p:nvSpPr>
        <p:spPr>
          <a:xfrm>
            <a:off x="6959283" y="4968240"/>
            <a:ext cx="5232400" cy="731838"/>
          </a:xfrm>
          <a:prstGeom prst="rect">
            <a:avLst/>
          </a:prstGeom>
          <a:noFill/>
          <a:ln w="9525">
            <a:noFill/>
          </a:ln>
        </p:spPr>
        <p:txBody>
          <a:bodyPr wrap="none" anchor="t">
            <a:spAutoFit/>
          </a:bodyPr>
          <a:p>
            <a:pPr lvl="0" indent="0" algn="ctr" eaLnBrk="0" hangingPunct="0"/>
            <a:r>
              <a:rPr lang="zh-CN" altLang="en-US" sz="2400" b="1" dirty="0">
                <a:solidFill>
                  <a:schemeClr val="hlink"/>
                </a:solidFill>
                <a:latin typeface="Calibri" panose="020F0502020204030204" pitchFamily="2" charset="0"/>
                <a:ea typeface="宋体" panose="02010600030101010101" pitchFamily="2" charset="-122"/>
              </a:rPr>
              <a:t>土木与建筑工程学院</a:t>
            </a:r>
            <a:endParaRPr lang="zh-CN" altLang="en-US" sz="2400" b="1" dirty="0">
              <a:solidFill>
                <a:schemeClr val="hlink"/>
              </a:solidFill>
              <a:latin typeface="Calibri" panose="020F0502020204030204" pitchFamily="2" charset="0"/>
              <a:ea typeface="宋体" panose="02010600030101010101" pitchFamily="2" charset="-122"/>
            </a:endParaRPr>
          </a:p>
          <a:p>
            <a:pPr lvl="0" indent="0" algn="ctr" eaLnBrk="0" hangingPunct="0"/>
            <a:r>
              <a:rPr lang="zh-CN" altLang="en-US" b="1" dirty="0">
                <a:solidFill>
                  <a:srgbClr val="FF0000"/>
                </a:solidFill>
                <a:latin typeface="Calibri" panose="020F0502020204030204" pitchFamily="2" charset="0"/>
                <a:ea typeface="宋体" panose="02010600030101010101" pitchFamily="2" charset="-122"/>
                <a:sym typeface="Arial" panose="020B0604020202020204" pitchFamily="34" charset="0"/>
              </a:rPr>
              <a:t>Department Of Civil And Building Engineering College</a:t>
            </a:r>
            <a:endParaRPr lang="zh-CN" altLang="en-US" dirty="0">
              <a:latin typeface="Arial" panose="020B0604020202020204" pitchFamily="34" charset="0"/>
              <a:ea typeface="宋体" panose="02010600030101010101" pitchFamily="2" charset="-122"/>
            </a:endParaRPr>
          </a:p>
        </p:txBody>
      </p:sp>
      <p:sp>
        <p:nvSpPr>
          <p:cNvPr id="4101" name="文本框 1"/>
          <p:cNvSpPr txBox="1"/>
          <p:nvPr/>
        </p:nvSpPr>
        <p:spPr>
          <a:xfrm>
            <a:off x="4779645" y="4388485"/>
            <a:ext cx="3000375" cy="583565"/>
          </a:xfrm>
          <a:prstGeom prst="rect">
            <a:avLst/>
          </a:prstGeom>
          <a:noFill/>
          <a:ln w="9525">
            <a:noFill/>
          </a:ln>
        </p:spPr>
        <p:txBody>
          <a:bodyPr wrap="square" anchor="t">
            <a:spAutoFit/>
          </a:bodyPr>
          <a:p>
            <a:pPr lvl="0" indent="0"/>
            <a:r>
              <a:rPr lang="zh-CN" altLang="en-US" sz="3200" b="1">
                <a:solidFill>
                  <a:srgbClr val="2E75B6"/>
                </a:solidFill>
                <a:latin typeface="Arial" panose="020B0604020202020204" pitchFamily="34" charset="0"/>
                <a:ea typeface="宋体" panose="02010600030101010101" pitchFamily="2" charset="-122"/>
              </a:rPr>
              <a:t>主讲人：唐 霄</a:t>
            </a:r>
            <a:endParaRPr lang="zh-CN" altLang="en-US" sz="3200" b="1">
              <a:solidFill>
                <a:srgbClr val="2E75B6"/>
              </a:solidFill>
              <a:latin typeface="Arial" panose="020B0604020202020204" pitchFamily="34" charset="0"/>
              <a:ea typeface="宋体" panose="02010600030101010101" pitchFamily="2" charset="-122"/>
            </a:endParaRPr>
          </a:p>
        </p:txBody>
      </p:sp>
      <p:pic>
        <p:nvPicPr>
          <p:cNvPr id="3076" name="Picture 3" descr="D:\Program Files\word2007\MEDIA\CAGCAT10\j0297185.wmf"/>
          <p:cNvPicPr>
            <a:picLocks noChangeAspect="1"/>
          </p:cNvPicPr>
          <p:nvPr/>
        </p:nvPicPr>
        <p:blipFill>
          <a:blip r:embed="rId2"/>
          <a:stretch>
            <a:fillRect/>
          </a:stretch>
        </p:blipFill>
        <p:spPr>
          <a:xfrm>
            <a:off x="0" y="3515360"/>
            <a:ext cx="4286250" cy="3245485"/>
          </a:xfrm>
          <a:prstGeom prst="rect">
            <a:avLst/>
          </a:prstGeom>
          <a:noFill/>
          <a:ln w="9525">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txBox="1"/>
          <p:nvPr/>
        </p:nvSpPr>
        <p:spPr bwMode="auto">
          <a:xfrm>
            <a:off x="8015605" y="5996940"/>
            <a:ext cx="3998595" cy="754380"/>
          </a:xfrm>
          <a:prstGeom prst="rect">
            <a:avLst/>
          </a:prstGeom>
          <a:noFill/>
          <a:ln w="9525">
            <a:noFill/>
            <a:miter lim="800000"/>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1" sz="4000" b="1" i="0" u="none" strike="noStrike" kern="0" cap="none" spc="0" normalizeH="0" baseline="0" noProof="0" dirty="0">
                <a:ln>
                  <a:noFill/>
                </a:ln>
                <a:solidFill>
                  <a:schemeClr val="tx2"/>
                </a:solidFill>
                <a:effectLst/>
                <a:uLnTx/>
                <a:uFillTx/>
                <a:latin typeface="楷体" panose="02010609060101010101" charset="-122"/>
                <a:ea typeface="楷体" panose="02010609060101010101" charset="-122"/>
                <a:cs typeface="+mj-cs"/>
              </a:rPr>
              <a:t>武汉绿地中心</a:t>
            </a:r>
            <a:endParaRPr kumimoji="1" sz="4000" b="1" i="0" u="none" strike="noStrike" kern="0" cap="none" spc="0" normalizeH="0" baseline="0" noProof="0" dirty="0">
              <a:ln>
                <a:noFill/>
              </a:ln>
              <a:solidFill>
                <a:schemeClr val="tx2"/>
              </a:solidFill>
              <a:effectLst/>
              <a:uLnTx/>
              <a:uFillTx/>
              <a:latin typeface="楷体" panose="02010609060101010101" charset="-122"/>
              <a:ea typeface="楷体" panose="02010609060101010101" charset="-122"/>
              <a:cs typeface="+mj-cs"/>
            </a:endParaRPr>
          </a:p>
        </p:txBody>
      </p:sp>
      <p:pic>
        <p:nvPicPr>
          <p:cNvPr id="3" name="内容占位符 2" descr="武汉绿地中心"/>
          <p:cNvPicPr>
            <a:picLocks noChangeAspect="1"/>
          </p:cNvPicPr>
          <p:nvPr>
            <p:ph idx="1"/>
          </p:nvPr>
        </p:nvPicPr>
        <p:blipFill>
          <a:blip r:embed="rId1"/>
          <a:stretch>
            <a:fillRect/>
          </a:stretch>
        </p:blipFill>
        <p:spPr>
          <a:xfrm>
            <a:off x="7547610" y="10160"/>
            <a:ext cx="4652010" cy="5785485"/>
          </a:xfrm>
          <a:prstGeom prst="rect">
            <a:avLst/>
          </a:prstGeom>
        </p:spPr>
      </p:pic>
      <p:pic>
        <p:nvPicPr>
          <p:cNvPr id="5" name="图片 4" descr="武汉绿地中心全景"/>
          <p:cNvPicPr>
            <a:picLocks noChangeAspect="1"/>
          </p:cNvPicPr>
          <p:nvPr/>
        </p:nvPicPr>
        <p:blipFill>
          <a:blip r:embed="rId2"/>
          <a:stretch>
            <a:fillRect/>
          </a:stretch>
        </p:blipFill>
        <p:spPr>
          <a:xfrm>
            <a:off x="38100" y="1024255"/>
            <a:ext cx="7217410" cy="57270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12"/>
          <p:cNvSpPr/>
          <p:nvPr/>
        </p:nvSpPr>
        <p:spPr>
          <a:xfrm>
            <a:off x="5384165" y="257175"/>
            <a:ext cx="2590800" cy="685800"/>
          </a:xfrm>
          <a:prstGeom prst="rect">
            <a:avLst/>
          </a:prstGeom>
          <a:noFill/>
          <a:ln w="9525">
            <a:noFill/>
          </a:ln>
        </p:spPr>
        <p:txBody>
          <a:bodyPr anchor="b"/>
          <a:p>
            <a:pPr lvl="0" eaLnBrk="0" hangingPunct="0"/>
            <a:r>
              <a:rPr lang="en-US" altLang="zh-CN" sz="4000" b="1" dirty="0">
                <a:solidFill>
                  <a:srgbClr val="C00000"/>
                </a:solidFill>
                <a:latin typeface="Times New Roman" panose="02020603050405020304" pitchFamily="18" charset="0"/>
                <a:ea typeface="黑体" panose="02010609060101010101" charset="-122"/>
              </a:rPr>
              <a:t>0  </a:t>
            </a:r>
            <a:r>
              <a:rPr lang="zh-CN" altLang="en-US" sz="4000" b="1" dirty="0">
                <a:solidFill>
                  <a:srgbClr val="C00000"/>
                </a:solidFill>
                <a:latin typeface="楷体" panose="02010609060101010101" charset="-122"/>
                <a:ea typeface="楷体" panose="02010609060101010101" charset="-122"/>
              </a:rPr>
              <a:t>概 述</a:t>
            </a:r>
            <a:endParaRPr lang="zh-CN" altLang="en-US" sz="4000" b="1" dirty="0">
              <a:solidFill>
                <a:srgbClr val="C00000"/>
              </a:solidFill>
              <a:latin typeface="楷体" panose="02010609060101010101" charset="-122"/>
              <a:ea typeface="楷体" panose="02010609060101010101" charset="-122"/>
            </a:endParaRPr>
          </a:p>
        </p:txBody>
      </p:sp>
      <p:sp>
        <p:nvSpPr>
          <p:cNvPr id="11267" name="Text Box 15"/>
          <p:cNvSpPr txBox="1"/>
          <p:nvPr/>
        </p:nvSpPr>
        <p:spPr>
          <a:xfrm>
            <a:off x="2743200" y="2667000"/>
            <a:ext cx="5562600" cy="366395"/>
          </a:xfrm>
          <a:prstGeom prst="rect">
            <a:avLst/>
          </a:prstGeom>
          <a:noFill/>
          <a:ln w="9525">
            <a:noFill/>
          </a:ln>
        </p:spPr>
        <p:txBody>
          <a:bodyPr>
            <a:spAutoFit/>
          </a:bodyPr>
          <a:p>
            <a:pPr lvl="0" eaLnBrk="1" hangingPunct="1"/>
            <a:endParaRPr lang="zh-CN" altLang="en-US" dirty="0">
              <a:latin typeface="Tahoma" panose="020B0604030504040204" pitchFamily="34" charset="0"/>
              <a:ea typeface="宋体" panose="02010600030101010101" pitchFamily="2" charset="-122"/>
            </a:endParaRPr>
          </a:p>
        </p:txBody>
      </p:sp>
      <p:sp>
        <p:nvSpPr>
          <p:cNvPr id="11268" name="Rectangle 17"/>
          <p:cNvSpPr/>
          <p:nvPr/>
        </p:nvSpPr>
        <p:spPr>
          <a:xfrm>
            <a:off x="3352800" y="2362200"/>
            <a:ext cx="5257800" cy="3733800"/>
          </a:xfrm>
          <a:prstGeom prst="rect">
            <a:avLst/>
          </a:prstGeom>
          <a:noFill/>
          <a:ln w="9525">
            <a:noFill/>
          </a:ln>
        </p:spPr>
        <p:txBody>
          <a:bodyPr/>
          <a:p>
            <a:pPr marL="342900" lvl="0" indent="-342900" algn="ctr" eaLnBrk="1" hangingPunct="1">
              <a:lnSpc>
                <a:spcPct val="110000"/>
              </a:lnSpc>
              <a:spcBef>
                <a:spcPct val="20000"/>
              </a:spcBef>
              <a:buClr>
                <a:schemeClr val="folHlink"/>
              </a:buClr>
              <a:buSzPct val="50000"/>
              <a:buFont typeface="Wingdings" panose="05000000000000000000" pitchFamily="2" charset="2"/>
              <a:buNone/>
            </a:pPr>
            <a:r>
              <a:rPr lang="en-US" altLang="zh-CN" sz="2800" dirty="0">
                <a:latin typeface="Tahoma" panose="020B0604030504040204" pitchFamily="34" charset="0"/>
                <a:ea typeface="宋体" panose="02010600030101010101" pitchFamily="2" charset="-122"/>
              </a:rPr>
              <a:t> </a:t>
            </a:r>
            <a:endParaRPr lang="en-US" altLang="zh-CN" dirty="0">
              <a:latin typeface="Tahoma" panose="020B0604030504040204" pitchFamily="34" charset="0"/>
              <a:ea typeface="宋体" panose="02010600030101010101" pitchFamily="2" charset="-122"/>
            </a:endParaRPr>
          </a:p>
        </p:txBody>
      </p:sp>
      <p:sp>
        <p:nvSpPr>
          <p:cNvPr id="11269" name="Rectangle 18"/>
          <p:cNvSpPr/>
          <p:nvPr/>
        </p:nvSpPr>
        <p:spPr>
          <a:xfrm>
            <a:off x="2849880" y="2209800"/>
            <a:ext cx="6729413" cy="3886200"/>
          </a:xfrm>
          <a:prstGeom prst="rect">
            <a:avLst/>
          </a:prstGeom>
          <a:noFill/>
          <a:ln w="9525">
            <a:noFill/>
          </a:ln>
        </p:spPr>
        <p:txBody>
          <a:bodyPr/>
          <a:p>
            <a:pPr marL="342900" lvl="0" indent="-342900" algn="ctr" eaLnBrk="1" hangingPunct="1">
              <a:lnSpc>
                <a:spcPct val="110000"/>
              </a:lnSpc>
              <a:spcBef>
                <a:spcPct val="20000"/>
              </a:spcBef>
              <a:buClr>
                <a:schemeClr val="folHlink"/>
              </a:buClr>
              <a:buSzPct val="50000"/>
              <a:buFont typeface="Wingdings" panose="05000000000000000000" pitchFamily="2" charset="2"/>
              <a:buNone/>
            </a:pPr>
            <a:r>
              <a:rPr lang="en-US" altLang="zh-CN" sz="2800" dirty="0">
                <a:latin typeface="Tahoma" panose="020B0604030504040204" pitchFamily="34" charset="0"/>
                <a:ea typeface="宋体" panose="02010600030101010101" pitchFamily="2" charset="-122"/>
              </a:rPr>
              <a:t> </a:t>
            </a:r>
            <a:endParaRPr lang="en-US" altLang="zh-CN" dirty="0">
              <a:latin typeface="Tahoma" panose="020B0604030504040204" pitchFamily="34" charset="0"/>
              <a:ea typeface="宋体" panose="02010600030101010101" pitchFamily="2" charset="-122"/>
            </a:endParaRPr>
          </a:p>
        </p:txBody>
      </p:sp>
      <p:sp>
        <p:nvSpPr>
          <p:cNvPr id="11270" name="Rectangle 20"/>
          <p:cNvSpPr/>
          <p:nvPr/>
        </p:nvSpPr>
        <p:spPr>
          <a:xfrm>
            <a:off x="2213610" y="2362200"/>
            <a:ext cx="8646160" cy="3070225"/>
          </a:xfrm>
          <a:prstGeom prst="rect">
            <a:avLst/>
          </a:prstGeom>
          <a:noFill/>
          <a:ln w="9525">
            <a:noFill/>
          </a:ln>
        </p:spPr>
        <p:txBody>
          <a:bodyPr/>
          <a:p>
            <a:pPr marL="2187575" lvl="0" indent="-2187575" algn="just" eaLnBrk="1" hangingPunct="1">
              <a:lnSpc>
                <a:spcPct val="150000"/>
              </a:lnSpc>
              <a:spcBef>
                <a:spcPct val="20000"/>
              </a:spcBef>
              <a:buClr>
                <a:schemeClr val="folHlink"/>
              </a:buClr>
              <a:buSzPct val="50000"/>
              <a:buFont typeface="Wingdings" panose="05000000000000000000" pitchFamily="2" charset="2"/>
              <a:buNone/>
            </a:pPr>
            <a:r>
              <a:rPr lang="zh-CN" altLang="en-US" sz="3200" b="1" dirty="0">
                <a:solidFill>
                  <a:schemeClr val="hlink"/>
                </a:solidFill>
                <a:latin typeface="黑体" panose="02010609060101010101" charset="-122"/>
                <a:ea typeface="黑体" panose="02010609060101010101" charset="-122"/>
              </a:rPr>
              <a:t>本章内容：</a:t>
            </a:r>
            <a:r>
              <a:rPr lang="zh-CN" altLang="en-US" sz="3200" b="1" dirty="0">
                <a:latin typeface="黑体" panose="02010609060101010101" charset="-122"/>
                <a:ea typeface="黑体" panose="02010609060101010101" charset="-122"/>
              </a:rPr>
              <a:t>建筑的基本知识和基本概念 </a:t>
            </a:r>
            <a:endParaRPr lang="zh-CN" altLang="en-US" sz="3200" b="1" dirty="0">
              <a:latin typeface="黑体" panose="02010609060101010101" charset="-122"/>
              <a:ea typeface="黑体" panose="02010609060101010101" charset="-122"/>
            </a:endParaRPr>
          </a:p>
          <a:p>
            <a:pPr marL="2187575" lvl="0" indent="-2187575" algn="just" eaLnBrk="1" hangingPunct="1">
              <a:lnSpc>
                <a:spcPct val="150000"/>
              </a:lnSpc>
              <a:spcBef>
                <a:spcPct val="20000"/>
              </a:spcBef>
              <a:buClr>
                <a:schemeClr val="folHlink"/>
              </a:buClr>
              <a:buSzPct val="60000"/>
              <a:buFont typeface="Wingdings" panose="05000000000000000000" pitchFamily="2" charset="2"/>
              <a:buNone/>
            </a:pPr>
            <a:r>
              <a:rPr lang="zh-CN" altLang="en-US" sz="3200" b="1" dirty="0">
                <a:solidFill>
                  <a:schemeClr val="hlink"/>
                </a:solidFill>
                <a:latin typeface="黑体" panose="02010609060101010101" charset="-122"/>
                <a:ea typeface="黑体" panose="02010609060101010101" charset="-122"/>
              </a:rPr>
              <a:t>学习重点：</a:t>
            </a:r>
            <a:r>
              <a:rPr lang="zh-CN" altLang="en-US" sz="3200" b="1" dirty="0">
                <a:latin typeface="黑体" panose="02010609060101010101" charset="-122"/>
                <a:ea typeface="黑体" panose="02010609060101010101" charset="-122"/>
              </a:rPr>
              <a:t>掌握建筑的构成要素、建筑的分类和等级、建筑标准化和统一模数制</a:t>
            </a:r>
            <a:endParaRPr lang="zh-CN" altLang="en-US" sz="3200" b="1" dirty="0">
              <a:latin typeface="黑体" panose="02010609060101010101" charset="-122"/>
              <a:ea typeface="黑体" panose="02010609060101010101" charset="-122"/>
            </a:endParaRPr>
          </a:p>
        </p:txBody>
      </p:sp>
      <p:sp>
        <p:nvSpPr>
          <p:cNvPr id="11271" name="Text Box 21"/>
          <p:cNvSpPr txBox="1"/>
          <p:nvPr/>
        </p:nvSpPr>
        <p:spPr>
          <a:xfrm>
            <a:off x="1042035" y="1213168"/>
            <a:ext cx="2149475" cy="640080"/>
          </a:xfrm>
          <a:prstGeom prst="rect">
            <a:avLst/>
          </a:prstGeom>
          <a:noFill/>
          <a:ln w="9525">
            <a:noFill/>
          </a:ln>
        </p:spPr>
        <p:txBody>
          <a:bodyPr>
            <a:spAutoFit/>
          </a:bodyPr>
          <a:p>
            <a:pPr lvl="0" eaLnBrk="1" hangingPunct="1"/>
            <a:r>
              <a:rPr lang="zh-CN" altLang="en-US" sz="3600" b="1" dirty="0">
                <a:solidFill>
                  <a:schemeClr val="folHlink"/>
                </a:solidFill>
                <a:latin typeface="Tahoma" panose="020B0604030504040204" pitchFamily="34" charset="0"/>
                <a:ea typeface="黑体" panose="02010609060101010101" charset="-122"/>
              </a:rPr>
              <a:t>本章提要</a:t>
            </a:r>
            <a:endParaRPr lang="zh-CN" altLang="en-US" sz="3600" b="1" dirty="0">
              <a:solidFill>
                <a:schemeClr val="folHlink"/>
              </a:solidFill>
              <a:latin typeface="Tahoma" panose="020B0604030504040204" pitchFamily="34" charset="0"/>
              <a:ea typeface="黑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4"/>
          <p:cNvSpPr/>
          <p:nvPr/>
        </p:nvSpPr>
        <p:spPr>
          <a:xfrm>
            <a:off x="5180965" y="215900"/>
            <a:ext cx="4697730" cy="753745"/>
          </a:xfrm>
          <a:prstGeom prst="rect">
            <a:avLst/>
          </a:prstGeom>
          <a:noFill/>
          <a:ln w="9525">
            <a:noFill/>
          </a:ln>
        </p:spPr>
        <p:txBody>
          <a:bodyPr anchor="b"/>
          <a:p>
            <a:pPr lvl="0" algn="ctr" eaLnBrk="1" hangingPunct="1"/>
            <a:r>
              <a:rPr lang="zh-CN" altLang="en-US" sz="4000" b="1" dirty="0">
                <a:solidFill>
                  <a:srgbClr val="C00000"/>
                </a:solidFill>
                <a:latin typeface="楷体" panose="02010609060101010101" charset="-122"/>
                <a:ea typeface="楷体" panose="02010609060101010101" charset="-122"/>
              </a:rPr>
              <a:t>本 章 内 容</a:t>
            </a:r>
            <a:endParaRPr lang="zh-CN" altLang="en-US" sz="4000" b="1" dirty="0">
              <a:solidFill>
                <a:srgbClr val="C00000"/>
              </a:solidFill>
              <a:latin typeface="楷体" panose="02010609060101010101" charset="-122"/>
              <a:ea typeface="楷体" panose="02010609060101010101" charset="-122"/>
            </a:endParaRPr>
          </a:p>
        </p:txBody>
      </p:sp>
      <p:sp>
        <p:nvSpPr>
          <p:cNvPr id="12291" name="Rectangle 5"/>
          <p:cNvSpPr/>
          <p:nvPr/>
        </p:nvSpPr>
        <p:spPr>
          <a:xfrm>
            <a:off x="3531870" y="1385570"/>
            <a:ext cx="6346825" cy="4969510"/>
          </a:xfrm>
          <a:prstGeom prst="rect">
            <a:avLst/>
          </a:prstGeom>
          <a:noFill/>
          <a:ln w="9525">
            <a:noFill/>
          </a:ln>
        </p:spPr>
        <p:txBody>
          <a:bodyPr/>
          <a:p>
            <a:pPr marL="624205" lvl="0" indent="-624205" eaLnBrk="1" hangingPunct="1">
              <a:lnSpc>
                <a:spcPct val="200000"/>
              </a:lnSpc>
              <a:spcBef>
                <a:spcPct val="30000"/>
              </a:spcBef>
              <a:buClr>
                <a:schemeClr val="hlink"/>
              </a:buClr>
              <a:buSzPct val="60000"/>
              <a:buFont typeface="Wingdings" panose="05000000000000000000" pitchFamily="2" charset="2"/>
              <a:buNone/>
            </a:pPr>
            <a:r>
              <a:rPr lang="en-US" altLang="zh-CN" sz="3200" b="1" dirty="0">
                <a:solidFill>
                  <a:srgbClr val="C00000"/>
                </a:solidFill>
                <a:latin typeface="Times New Roman" panose="02020603050405020304" pitchFamily="18" charset="0"/>
                <a:ea typeface="宋体" panose="02010600030101010101" pitchFamily="2" charset="-122"/>
              </a:rPr>
              <a:t>0.1</a:t>
            </a:r>
            <a:r>
              <a:rPr lang="en-US" altLang="zh-CN" sz="3200" b="1" dirty="0">
                <a:solidFill>
                  <a:srgbClr val="FF33CC"/>
                </a:solidFill>
                <a:latin typeface="Times New Roman" panose="02020603050405020304" pitchFamily="18" charset="0"/>
                <a:ea typeface="宋体" panose="02010600030101010101" pitchFamily="2" charset="-122"/>
              </a:rPr>
              <a:t> </a:t>
            </a:r>
            <a:r>
              <a:rPr lang="zh-CN" altLang="en-US" sz="3200" b="1" dirty="0">
                <a:solidFill>
                  <a:srgbClr val="002060"/>
                </a:solidFill>
                <a:latin typeface="Times New Roman" panose="02020603050405020304" pitchFamily="18" charset="0"/>
                <a:ea typeface="宋体" panose="02010600030101010101" pitchFamily="2" charset="-122"/>
              </a:rPr>
              <a:t>建筑的构成要素 </a:t>
            </a:r>
            <a:endParaRPr lang="zh-CN" altLang="en-US" sz="3200" b="1" dirty="0">
              <a:solidFill>
                <a:srgbClr val="002060"/>
              </a:solidFill>
              <a:latin typeface="Times New Roman" panose="02020603050405020304" pitchFamily="18" charset="0"/>
              <a:ea typeface="宋体" panose="02010600030101010101" pitchFamily="2" charset="-122"/>
            </a:endParaRPr>
          </a:p>
          <a:p>
            <a:pPr marL="624205" lvl="0" indent="-624205" eaLnBrk="1" hangingPunct="1">
              <a:lnSpc>
                <a:spcPct val="200000"/>
              </a:lnSpc>
              <a:spcBef>
                <a:spcPct val="30000"/>
              </a:spcBef>
              <a:buClr>
                <a:schemeClr val="hlink"/>
              </a:buClr>
              <a:buSzPct val="60000"/>
              <a:buFont typeface="Wingdings" panose="05000000000000000000" pitchFamily="2" charset="2"/>
              <a:buNone/>
            </a:pPr>
            <a:r>
              <a:rPr lang="en-US" altLang="zh-CN" sz="3200" b="1" dirty="0">
                <a:solidFill>
                  <a:srgbClr val="C00000"/>
                </a:solidFill>
                <a:latin typeface="Times New Roman" panose="02020603050405020304" pitchFamily="18" charset="0"/>
                <a:ea typeface="宋体" panose="02010600030101010101" pitchFamily="2" charset="-122"/>
              </a:rPr>
              <a:t>0.2 </a:t>
            </a:r>
            <a:r>
              <a:rPr lang="zh-CN" altLang="en-US" sz="3200" b="1" dirty="0">
                <a:solidFill>
                  <a:srgbClr val="002060"/>
                </a:solidFill>
                <a:latin typeface="Times New Roman" panose="02020603050405020304" pitchFamily="18" charset="0"/>
                <a:ea typeface="宋体" panose="02010600030101010101" pitchFamily="2" charset="-122"/>
              </a:rPr>
              <a:t>建筑的分类和等级划分</a:t>
            </a:r>
            <a:endParaRPr lang="zh-CN" altLang="en-US" sz="3200" b="1" dirty="0">
              <a:solidFill>
                <a:srgbClr val="002060"/>
              </a:solidFill>
              <a:latin typeface="Times New Roman" panose="02020603050405020304" pitchFamily="18" charset="0"/>
              <a:ea typeface="宋体" panose="02010600030101010101" pitchFamily="2" charset="-122"/>
            </a:endParaRPr>
          </a:p>
          <a:p>
            <a:pPr marL="624205" lvl="0" indent="-624205" eaLnBrk="1" hangingPunct="1">
              <a:lnSpc>
                <a:spcPct val="200000"/>
              </a:lnSpc>
              <a:spcBef>
                <a:spcPct val="30000"/>
              </a:spcBef>
              <a:buClr>
                <a:schemeClr val="hlink"/>
              </a:buClr>
              <a:buSzPct val="60000"/>
              <a:buFont typeface="Wingdings" panose="05000000000000000000" pitchFamily="2" charset="2"/>
              <a:buNone/>
            </a:pPr>
            <a:r>
              <a:rPr lang="en-US" altLang="zh-CN" sz="3200" b="1" dirty="0">
                <a:solidFill>
                  <a:srgbClr val="C00000"/>
                </a:solidFill>
                <a:latin typeface="Times New Roman" panose="02020603050405020304" pitchFamily="18" charset="0"/>
                <a:sym typeface="+mn-ea"/>
              </a:rPr>
              <a:t>0.3</a:t>
            </a:r>
            <a:r>
              <a:rPr lang="en-US" altLang="zh-CN" sz="3200" b="1" dirty="0">
                <a:solidFill>
                  <a:srgbClr val="FF33CC"/>
                </a:solidFill>
                <a:latin typeface="Times New Roman" panose="02020603050405020304" pitchFamily="18" charset="0"/>
                <a:sym typeface="+mn-ea"/>
              </a:rPr>
              <a:t> </a:t>
            </a:r>
            <a:r>
              <a:rPr lang="zh-CN" altLang="en-US" sz="3200" b="1" dirty="0">
                <a:solidFill>
                  <a:srgbClr val="002060"/>
                </a:solidFill>
                <a:latin typeface="Tahoma" panose="020B0604030504040204" pitchFamily="34" charset="0"/>
                <a:sym typeface="+mn-ea"/>
              </a:rPr>
              <a:t>民用建筑的构造组成 </a:t>
            </a:r>
            <a:endParaRPr lang="zh-CN" altLang="en-US" sz="3200" b="1" dirty="0">
              <a:solidFill>
                <a:srgbClr val="002060"/>
              </a:solidFill>
              <a:latin typeface="Tahoma" panose="020B0604030504040204" pitchFamily="34" charset="0"/>
              <a:ea typeface="宋体" panose="02010600030101010101" pitchFamily="2" charset="-122"/>
              <a:sym typeface="+mn-ea"/>
            </a:endParaRPr>
          </a:p>
          <a:p>
            <a:pPr marL="624205" lvl="0" indent="-624205" eaLnBrk="1" hangingPunct="1">
              <a:lnSpc>
                <a:spcPct val="200000"/>
              </a:lnSpc>
              <a:spcBef>
                <a:spcPct val="30000"/>
              </a:spcBef>
              <a:buClr>
                <a:schemeClr val="hlink"/>
              </a:buClr>
              <a:buSzPct val="60000"/>
              <a:buFont typeface="Wingdings" panose="05000000000000000000" pitchFamily="2" charset="2"/>
              <a:buNone/>
            </a:pPr>
            <a:r>
              <a:rPr lang="en-US" altLang="zh-CN" sz="3200" b="1" dirty="0">
                <a:solidFill>
                  <a:srgbClr val="C00000"/>
                </a:solidFill>
                <a:latin typeface="Times New Roman" panose="02020603050405020304" pitchFamily="18" charset="0"/>
                <a:sym typeface="+mn-ea"/>
              </a:rPr>
              <a:t>0.4</a:t>
            </a:r>
            <a:r>
              <a:rPr lang="en-US" altLang="zh-CN" sz="3200" b="1" dirty="0">
                <a:solidFill>
                  <a:srgbClr val="FF33CC"/>
                </a:solidFill>
                <a:latin typeface="Times New Roman" panose="02020603050405020304" pitchFamily="18" charset="0"/>
                <a:sym typeface="+mn-ea"/>
              </a:rPr>
              <a:t> </a:t>
            </a:r>
            <a:r>
              <a:rPr lang="zh-CN" altLang="en-US" sz="3200" b="1" dirty="0">
                <a:solidFill>
                  <a:srgbClr val="002060"/>
                </a:solidFill>
                <a:latin typeface="Tahoma" panose="020B0604030504040204" pitchFamily="34" charset="0"/>
                <a:sym typeface="+mn-ea"/>
              </a:rPr>
              <a:t>建筑模数协调统一标准</a:t>
            </a:r>
            <a:r>
              <a:rPr lang="zh-CN" altLang="en-US" sz="3200" b="1" dirty="0">
                <a:latin typeface="Tahoma" panose="020B0604030504040204" pitchFamily="34" charset="0"/>
                <a:sym typeface="+mn-ea"/>
              </a:rPr>
              <a:t> </a:t>
            </a:r>
            <a:endParaRPr lang="zh-CN" altLang="en-US" sz="3200" b="1" dirty="0">
              <a:solidFill>
                <a:srgbClr val="6666FF"/>
              </a:solidFill>
              <a:latin typeface="Times New Roman" panose="02020603050405020304" pitchFamily="18" charset="0"/>
              <a:ea typeface="宋体" panose="02010600030101010101" pitchFamily="2" charset="-122"/>
            </a:endParaRPr>
          </a:p>
        </p:txBody>
      </p:sp>
      <p:sp>
        <p:nvSpPr>
          <p:cNvPr id="13315" name="Rectangle 5"/>
          <p:cNvSpPr/>
          <p:nvPr/>
        </p:nvSpPr>
        <p:spPr>
          <a:xfrm>
            <a:off x="1506855" y="4263073"/>
            <a:ext cx="5327650" cy="3024187"/>
          </a:xfrm>
          <a:prstGeom prst="rect">
            <a:avLst/>
          </a:prstGeom>
          <a:noFill/>
          <a:ln w="9525">
            <a:noFill/>
          </a:ln>
        </p:spPr>
        <p:txBody>
          <a:bodyPr/>
          <a:p>
            <a:pPr marL="624205" lvl="0" indent="-624205" eaLnBrk="1" hangingPunct="1">
              <a:lnSpc>
                <a:spcPct val="140000"/>
              </a:lnSpc>
              <a:spcBef>
                <a:spcPct val="30000"/>
              </a:spcBef>
              <a:buClr>
                <a:schemeClr val="hlink"/>
              </a:buClr>
              <a:buSzPct val="60000"/>
              <a:buFont typeface="Wingdings" panose="05000000000000000000" pitchFamily="2" charset="2"/>
              <a:buNone/>
            </a:pPr>
            <a:endParaRPr lang="zh-CN" altLang="en-US" sz="3200" b="1" dirty="0">
              <a:latin typeface="Tahoma" panose="020B0604030504040204" pitchFamily="34"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xfrm>
            <a:off x="4846320" y="335280"/>
            <a:ext cx="6093460" cy="754380"/>
          </a:xfrm>
        </p:spPr>
        <p:txBody>
          <a:bodyPr vert="horz" wrap="square" lIns="91440" tIns="45720" rIns="91440" bIns="45720" anchor="b"/>
          <a:p>
            <a:pPr eaLnBrk="1" hangingPunct="1"/>
            <a:r>
              <a:rPr lang="zh-CN" altLang="en-US" sz="4000" b="1" dirty="0">
                <a:solidFill>
                  <a:srgbClr val="C00000"/>
                </a:solidFill>
                <a:latin typeface="楷体" panose="02010609060101010101" charset="-122"/>
                <a:ea typeface="楷体" panose="02010609060101010101" charset="-122"/>
              </a:rPr>
              <a:t>0.1  建筑的构成要素</a:t>
            </a:r>
            <a:endParaRPr lang="zh-CN" altLang="en-US" sz="4000" b="1" dirty="0">
              <a:solidFill>
                <a:srgbClr val="C00000"/>
              </a:solidFill>
              <a:latin typeface="楷体" panose="02010609060101010101" charset="-122"/>
              <a:ea typeface="楷体" panose="02010609060101010101" charset="-122"/>
            </a:endParaRPr>
          </a:p>
        </p:txBody>
      </p:sp>
      <p:sp>
        <p:nvSpPr>
          <p:cNvPr id="14339" name="Rectangle 3"/>
          <p:cNvSpPr>
            <a:spLocks noGrp="1"/>
          </p:cNvSpPr>
          <p:nvPr>
            <p:ph idx="1"/>
          </p:nvPr>
        </p:nvSpPr>
        <p:spPr>
          <a:xfrm>
            <a:off x="1156970" y="1412875"/>
            <a:ext cx="9584690" cy="4648200"/>
          </a:xfrm>
        </p:spPr>
        <p:txBody>
          <a:bodyPr vert="horz" wrap="square" lIns="91440" tIns="45720" rIns="91440" bIns="45720" anchor="t"/>
          <a:p>
            <a:pPr marL="449580" indent="-449580" defTabSz="0" eaLnBrk="1" hangingPunct="1">
              <a:lnSpc>
                <a:spcPct val="130000"/>
              </a:lnSpc>
              <a:spcBef>
                <a:spcPct val="30000"/>
              </a:spcBef>
              <a:buNone/>
              <a:tabLst>
                <a:tab pos="449580" algn="l"/>
              </a:tabLst>
            </a:pPr>
            <a:r>
              <a:rPr lang="zh-CN" altLang="en-US" b="1" dirty="0">
                <a:solidFill>
                  <a:schemeClr val="folHlink"/>
                </a:solidFill>
              </a:rPr>
              <a:t>建筑</a:t>
            </a:r>
            <a:r>
              <a:rPr lang="zh-CN" altLang="en-US" b="1" dirty="0"/>
              <a:t>是</a:t>
            </a:r>
            <a:r>
              <a:rPr lang="zh-CN" altLang="en-US" b="1" dirty="0">
                <a:solidFill>
                  <a:schemeClr val="folHlink"/>
                </a:solidFill>
              </a:rPr>
              <a:t>建筑物</a:t>
            </a:r>
            <a:r>
              <a:rPr lang="zh-CN" altLang="en-US" b="1" dirty="0"/>
              <a:t>和</a:t>
            </a:r>
            <a:r>
              <a:rPr lang="zh-CN" altLang="en-US" b="1" dirty="0">
                <a:solidFill>
                  <a:schemeClr val="folHlink"/>
                </a:solidFill>
              </a:rPr>
              <a:t>构筑物</a:t>
            </a:r>
            <a:r>
              <a:rPr lang="zh-CN" altLang="en-US" b="1" dirty="0"/>
              <a:t>的总称。</a:t>
            </a:r>
            <a:endParaRPr lang="zh-CN" altLang="en-US" b="1" dirty="0"/>
          </a:p>
          <a:p>
            <a:pPr marL="449580" indent="-449580" defTabSz="0" eaLnBrk="1" hangingPunct="1">
              <a:lnSpc>
                <a:spcPct val="130000"/>
              </a:lnSpc>
              <a:spcBef>
                <a:spcPct val="30000"/>
              </a:spcBef>
              <a:tabLst>
                <a:tab pos="449580" algn="l"/>
              </a:tabLst>
            </a:pPr>
            <a:r>
              <a:rPr lang="zh-CN" altLang="en-US" b="1" dirty="0">
                <a:solidFill>
                  <a:schemeClr val="hlink"/>
                </a:solidFill>
              </a:rPr>
              <a:t>建筑物：</a:t>
            </a:r>
            <a:r>
              <a:rPr lang="zh-CN" altLang="en-US" b="1" dirty="0"/>
              <a:t>供人们在其内进行生产、生活或其他活动的房屋（或场所）。</a:t>
            </a:r>
            <a:endParaRPr lang="zh-CN" altLang="en-US" b="1" dirty="0"/>
          </a:p>
          <a:p>
            <a:pPr marL="449580" indent="-449580" defTabSz="0" eaLnBrk="1" hangingPunct="1">
              <a:lnSpc>
                <a:spcPct val="130000"/>
              </a:lnSpc>
              <a:spcBef>
                <a:spcPct val="30000"/>
              </a:spcBef>
              <a:tabLst>
                <a:tab pos="449580" algn="l"/>
              </a:tabLst>
            </a:pPr>
            <a:r>
              <a:rPr lang="zh-CN" altLang="en-US" b="1" dirty="0">
                <a:solidFill>
                  <a:schemeClr val="hlink"/>
                </a:solidFill>
              </a:rPr>
              <a:t>构筑物：</a:t>
            </a:r>
            <a:r>
              <a:rPr lang="zh-CN" altLang="en-US" b="1" dirty="0"/>
              <a:t>只为满足某一特定的功能建造的，人们一般不直接在其内进行活动的场所。 </a:t>
            </a:r>
            <a:endParaRPr lang="zh-CN" altLang="en-US" b="1" dirty="0"/>
          </a:p>
          <a:p>
            <a:pPr marL="449580" indent="-449580" defTabSz="0" eaLnBrk="1" hangingPunct="1">
              <a:lnSpc>
                <a:spcPct val="130000"/>
              </a:lnSpc>
              <a:spcBef>
                <a:spcPct val="30000"/>
              </a:spcBef>
              <a:tabLst>
                <a:tab pos="449580" algn="l"/>
              </a:tabLst>
            </a:pPr>
            <a:r>
              <a:rPr lang="zh-CN" altLang="en-US" b="1" dirty="0">
                <a:solidFill>
                  <a:schemeClr val="hlink"/>
                </a:solidFill>
              </a:rPr>
              <a:t>建筑的构成要素：</a:t>
            </a:r>
            <a:r>
              <a:rPr lang="zh-CN" altLang="en-US" b="1" dirty="0">
                <a:solidFill>
                  <a:schemeClr val="folHlink"/>
                </a:solidFill>
              </a:rPr>
              <a:t>建筑功能</a:t>
            </a:r>
            <a:r>
              <a:rPr lang="zh-CN" altLang="en-US" b="1" dirty="0"/>
              <a:t>、</a:t>
            </a:r>
            <a:r>
              <a:rPr lang="zh-CN" altLang="en-US" b="1" dirty="0">
                <a:solidFill>
                  <a:schemeClr val="folHlink"/>
                </a:solidFill>
              </a:rPr>
              <a:t>建筑技术</a:t>
            </a:r>
            <a:r>
              <a:rPr lang="zh-CN" altLang="en-US" b="1" dirty="0"/>
              <a:t>、</a:t>
            </a:r>
            <a:r>
              <a:rPr lang="zh-CN" altLang="en-US" b="1" dirty="0">
                <a:solidFill>
                  <a:schemeClr val="folHlink"/>
                </a:solidFill>
              </a:rPr>
              <a:t>建筑形象</a:t>
            </a:r>
            <a:r>
              <a:rPr lang="zh-CN" altLang="en-US" b="1" dirty="0"/>
              <a:t>。</a:t>
            </a:r>
            <a:endParaRPr lang="zh-CN" alt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xfrm>
            <a:off x="5560695" y="204470"/>
            <a:ext cx="5061585" cy="753745"/>
          </a:xfrm>
        </p:spPr>
        <p:txBody>
          <a:bodyPr vert="horz" wrap="square" lIns="91440" tIns="45720" rIns="91440" bIns="45720" anchor="b"/>
          <a:p>
            <a:pPr algn="l" eaLnBrk="1" hangingPunct="1"/>
            <a:r>
              <a:rPr lang="zh-CN" altLang="en-US" sz="4000" b="1" dirty="0">
                <a:solidFill>
                  <a:srgbClr val="C00000"/>
                </a:solidFill>
                <a:latin typeface="楷体" panose="02010609060101010101" charset="-122"/>
                <a:ea typeface="楷体" panose="02010609060101010101" charset="-122"/>
              </a:rPr>
              <a:t>0.1.1  建筑功能</a:t>
            </a:r>
            <a:endParaRPr lang="zh-CN" altLang="en-US" sz="4000" b="1" dirty="0">
              <a:solidFill>
                <a:srgbClr val="C00000"/>
              </a:solidFill>
              <a:latin typeface="楷体" panose="02010609060101010101" charset="-122"/>
              <a:ea typeface="楷体" panose="02010609060101010101" charset="-122"/>
            </a:endParaRPr>
          </a:p>
        </p:txBody>
      </p:sp>
      <p:sp>
        <p:nvSpPr>
          <p:cNvPr id="15363" name="Rectangle 3"/>
          <p:cNvSpPr>
            <a:spLocks noGrp="1"/>
          </p:cNvSpPr>
          <p:nvPr>
            <p:ph idx="1"/>
          </p:nvPr>
        </p:nvSpPr>
        <p:spPr>
          <a:xfrm>
            <a:off x="1249045" y="1619250"/>
            <a:ext cx="10317480" cy="1791970"/>
          </a:xfrm>
        </p:spPr>
        <p:txBody>
          <a:bodyPr vert="horz" wrap="square" lIns="91440" tIns="45720" rIns="91440" bIns="45720" anchor="t"/>
          <a:p>
            <a:pPr marL="536575" indent="-536575" defTabSz="347980" eaLnBrk="1" hangingPunct="1">
              <a:lnSpc>
                <a:spcPct val="200000"/>
              </a:lnSpc>
              <a:spcBef>
                <a:spcPct val="30000"/>
              </a:spcBef>
            </a:pPr>
            <a:r>
              <a:rPr lang="zh-CN" altLang="en-US" b="1" dirty="0">
                <a:solidFill>
                  <a:schemeClr val="hlink"/>
                </a:solidFill>
              </a:rPr>
              <a:t>建筑功能：</a:t>
            </a:r>
            <a:r>
              <a:rPr lang="zh-CN" altLang="en-US" b="1" dirty="0"/>
              <a:t>建筑在物质方面和精神方面的具体使用要求，也是人们建造房屋的目的。</a:t>
            </a:r>
            <a:endParaRPr lang="zh-CN" altLang="en-US" b="1" dirty="0"/>
          </a:p>
        </p:txBody>
      </p:sp>
      <p:sp>
        <p:nvSpPr>
          <p:cNvPr id="15364" name="Text Box 4"/>
          <p:cNvSpPr txBox="1"/>
          <p:nvPr/>
        </p:nvSpPr>
        <p:spPr>
          <a:xfrm>
            <a:off x="1447165" y="3705860"/>
            <a:ext cx="9174480" cy="2011680"/>
          </a:xfrm>
          <a:prstGeom prst="rect">
            <a:avLst/>
          </a:prstGeom>
          <a:noFill/>
          <a:ln w="9525">
            <a:noFill/>
          </a:ln>
        </p:spPr>
        <p:txBody>
          <a:bodyPr wrap="square">
            <a:spAutoFit/>
          </a:bodyPr>
          <a:p>
            <a:pPr lvl="0" algn="just" eaLnBrk="1" hangingPunct="1">
              <a:lnSpc>
                <a:spcPct val="150000"/>
              </a:lnSpc>
              <a:spcBef>
                <a:spcPct val="30000"/>
              </a:spcBef>
              <a:buClr>
                <a:schemeClr val="folHlink"/>
              </a:buClr>
              <a:buSzPct val="60000"/>
              <a:buFont typeface="Wingdings" panose="05000000000000000000" pitchFamily="2" charset="2"/>
              <a:buNone/>
            </a:pPr>
            <a:r>
              <a:rPr lang="zh-CN" altLang="en-US" sz="2800" dirty="0">
                <a:latin typeface="Tahoma" panose="020B0604030504040204" pitchFamily="34" charset="0"/>
                <a:ea typeface="宋体" panose="02010600030101010101" pitchFamily="2" charset="-122"/>
              </a:rPr>
              <a:t>       </a:t>
            </a:r>
            <a:r>
              <a:rPr lang="zh-CN" altLang="en-US" sz="2800" b="1" dirty="0">
                <a:latin typeface="Tahoma" panose="020B0604030504040204" pitchFamily="34" charset="0"/>
                <a:ea typeface="宋体" panose="02010600030101010101" pitchFamily="2" charset="-122"/>
              </a:rPr>
              <a:t>不同的功能要求产生了不同的建筑类型，如：工厂为了生产，住宅为了居住、生活和休息，学校为了学习，影剧院为了文化娱乐，商店为了买卖交易等等。</a:t>
            </a:r>
            <a:endParaRPr lang="zh-CN" altLang="en-US" sz="3200" b="1" dirty="0">
              <a:latin typeface="Tahoma" panose="020B060403050404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xfrm>
            <a:off x="4874895" y="295910"/>
            <a:ext cx="6720205" cy="753745"/>
          </a:xfrm>
        </p:spPr>
        <p:txBody>
          <a:bodyPr vert="horz" wrap="square" lIns="91440" tIns="45720" rIns="91440" bIns="45720" anchor="b"/>
          <a:p>
            <a:pPr algn="l" eaLnBrk="1" hangingPunct="1"/>
            <a:r>
              <a:rPr lang="zh-CN" altLang="en-US" sz="4000" b="1" dirty="0">
                <a:solidFill>
                  <a:srgbClr val="C00000"/>
                </a:solidFill>
                <a:latin typeface="楷体" panose="02010609060101010101" charset="-122"/>
                <a:ea typeface="楷体" panose="02010609060101010101" charset="-122"/>
              </a:rPr>
              <a:t>0.1.2  建筑的物质技术条件</a:t>
            </a:r>
            <a:endParaRPr lang="zh-CN" altLang="en-US" sz="4000" b="1" dirty="0">
              <a:solidFill>
                <a:srgbClr val="C00000"/>
              </a:solidFill>
              <a:latin typeface="楷体" panose="02010609060101010101" charset="-122"/>
              <a:ea typeface="楷体" panose="02010609060101010101" charset="-122"/>
            </a:endParaRPr>
          </a:p>
        </p:txBody>
      </p:sp>
      <p:sp>
        <p:nvSpPr>
          <p:cNvPr id="16387" name="Rectangle 3"/>
          <p:cNvSpPr>
            <a:spLocks noGrp="1"/>
          </p:cNvSpPr>
          <p:nvPr>
            <p:ph idx="1"/>
          </p:nvPr>
        </p:nvSpPr>
        <p:spPr>
          <a:xfrm>
            <a:off x="1372235" y="1676400"/>
            <a:ext cx="9856470" cy="4200525"/>
          </a:xfrm>
        </p:spPr>
        <p:txBody>
          <a:bodyPr vert="horz" wrap="square" lIns="91440" tIns="45720" rIns="91440" bIns="45720" anchor="t"/>
          <a:p>
            <a:pPr marL="2574925" indent="-2471420" eaLnBrk="1" hangingPunct="1">
              <a:lnSpc>
                <a:spcPct val="200000"/>
              </a:lnSpc>
              <a:spcBef>
                <a:spcPct val="30000"/>
              </a:spcBef>
              <a:buNone/>
            </a:pPr>
            <a:r>
              <a:rPr lang="zh-CN" altLang="en-US" b="1" dirty="0">
                <a:solidFill>
                  <a:schemeClr val="hlink"/>
                </a:solidFill>
                <a:latin typeface="宋体" panose="02010600030101010101" pitchFamily="2" charset="-122"/>
              </a:rPr>
              <a:t>建筑的物质技术条件：</a:t>
            </a:r>
            <a:r>
              <a:rPr lang="zh-CN" altLang="en-US" b="1" dirty="0">
                <a:latin typeface="宋体" panose="02010600030101010101" pitchFamily="2" charset="-122"/>
              </a:rPr>
              <a:t>实现建筑功能的物质基础和技术手段。</a:t>
            </a:r>
            <a:endParaRPr lang="zh-CN" altLang="en-US" b="1" dirty="0">
              <a:latin typeface="宋体" panose="02010600030101010101" pitchFamily="2" charset="-122"/>
            </a:endParaRPr>
          </a:p>
          <a:p>
            <a:pPr marL="2574925" indent="-2471420" eaLnBrk="1" hangingPunct="1">
              <a:lnSpc>
                <a:spcPct val="200000"/>
              </a:lnSpc>
              <a:spcBef>
                <a:spcPct val="30000"/>
              </a:spcBef>
              <a:buNone/>
            </a:pPr>
            <a:r>
              <a:rPr lang="zh-CN" altLang="en-US" b="1" dirty="0">
                <a:solidFill>
                  <a:schemeClr val="hlink"/>
                </a:solidFill>
                <a:latin typeface="宋体" panose="02010600030101010101" pitchFamily="2" charset="-122"/>
              </a:rPr>
              <a:t>物质基础包括：</a:t>
            </a:r>
            <a:r>
              <a:rPr lang="zh-CN" altLang="en-US" b="1" dirty="0">
                <a:solidFill>
                  <a:schemeClr val="folHlink"/>
                </a:solidFill>
                <a:latin typeface="宋体" panose="02010600030101010101" pitchFamily="2" charset="-122"/>
              </a:rPr>
              <a:t>建筑材料与制品</a:t>
            </a:r>
            <a:r>
              <a:rPr lang="zh-CN" altLang="en-US" b="1" dirty="0">
                <a:latin typeface="宋体" panose="02010600030101010101" pitchFamily="2" charset="-122"/>
              </a:rPr>
              <a:t>、</a:t>
            </a:r>
            <a:r>
              <a:rPr lang="zh-CN" altLang="en-US" b="1" dirty="0">
                <a:solidFill>
                  <a:schemeClr val="folHlink"/>
                </a:solidFill>
                <a:latin typeface="宋体" panose="02010600030101010101" pitchFamily="2" charset="-122"/>
              </a:rPr>
              <a:t>建筑设备</a:t>
            </a:r>
            <a:r>
              <a:rPr lang="zh-CN" altLang="en-US" b="1" dirty="0">
                <a:latin typeface="宋体" panose="02010600030101010101" pitchFamily="2" charset="-122"/>
              </a:rPr>
              <a:t>和</a:t>
            </a:r>
            <a:r>
              <a:rPr lang="zh-CN" altLang="en-US" b="1" dirty="0">
                <a:solidFill>
                  <a:schemeClr val="folHlink"/>
                </a:solidFill>
                <a:latin typeface="宋体" panose="02010600030101010101" pitchFamily="2" charset="-122"/>
              </a:rPr>
              <a:t>施工机具</a:t>
            </a:r>
            <a:r>
              <a:rPr lang="zh-CN" altLang="en-US" b="1" dirty="0">
                <a:latin typeface="宋体" panose="02010600030101010101" pitchFamily="2" charset="-122"/>
              </a:rPr>
              <a:t>等。 </a:t>
            </a:r>
            <a:endParaRPr lang="zh-CN" altLang="en-US" b="1" dirty="0">
              <a:latin typeface="宋体" panose="02010600030101010101" pitchFamily="2" charset="-122"/>
            </a:endParaRPr>
          </a:p>
          <a:p>
            <a:pPr marL="2574925" indent="-2471420" eaLnBrk="1" hangingPunct="1">
              <a:lnSpc>
                <a:spcPct val="200000"/>
              </a:lnSpc>
              <a:spcBef>
                <a:spcPct val="30000"/>
              </a:spcBef>
              <a:buNone/>
            </a:pPr>
            <a:r>
              <a:rPr lang="zh-CN" altLang="en-US" b="1" dirty="0">
                <a:solidFill>
                  <a:schemeClr val="hlink"/>
                </a:solidFill>
                <a:latin typeface="宋体" panose="02010600030101010101" pitchFamily="2" charset="-122"/>
              </a:rPr>
              <a:t>技术条件包括：</a:t>
            </a:r>
            <a:r>
              <a:rPr lang="zh-CN" altLang="en-US" b="1" dirty="0">
                <a:solidFill>
                  <a:schemeClr val="folHlink"/>
                </a:solidFill>
                <a:latin typeface="宋体" panose="02010600030101010101" pitchFamily="2" charset="-122"/>
              </a:rPr>
              <a:t>建筑设计理论</a:t>
            </a:r>
            <a:r>
              <a:rPr lang="zh-CN" altLang="en-US" b="1" dirty="0">
                <a:latin typeface="宋体" panose="02010600030101010101" pitchFamily="2" charset="-122"/>
              </a:rPr>
              <a:t>、</a:t>
            </a:r>
            <a:r>
              <a:rPr lang="zh-CN" altLang="en-US" b="1" dirty="0">
                <a:solidFill>
                  <a:schemeClr val="folHlink"/>
                </a:solidFill>
                <a:latin typeface="宋体" panose="02010600030101010101" pitchFamily="2" charset="-122"/>
              </a:rPr>
              <a:t>工程计算理论</a:t>
            </a:r>
            <a:r>
              <a:rPr lang="zh-CN" altLang="en-US" b="1" dirty="0">
                <a:latin typeface="宋体" panose="02010600030101010101" pitchFamily="2" charset="-122"/>
              </a:rPr>
              <a:t>、</a:t>
            </a:r>
            <a:r>
              <a:rPr lang="zh-CN" altLang="en-US" b="1" dirty="0">
                <a:solidFill>
                  <a:schemeClr val="folHlink"/>
                </a:solidFill>
                <a:latin typeface="宋体" panose="02010600030101010101" pitchFamily="2" charset="-122"/>
              </a:rPr>
              <a:t>建筑施工技术</a:t>
            </a:r>
            <a:r>
              <a:rPr lang="zh-CN" altLang="en-US" b="1" dirty="0">
                <a:latin typeface="宋体" panose="02010600030101010101" pitchFamily="2" charset="-122"/>
              </a:rPr>
              <a:t>和</a:t>
            </a:r>
            <a:r>
              <a:rPr lang="zh-CN" altLang="en-US" b="1" dirty="0">
                <a:solidFill>
                  <a:schemeClr val="folHlink"/>
                </a:solidFill>
                <a:latin typeface="宋体" panose="02010600030101010101" pitchFamily="2" charset="-122"/>
              </a:rPr>
              <a:t>管理理论</a:t>
            </a:r>
            <a:r>
              <a:rPr lang="zh-CN" altLang="en-US" b="1" dirty="0">
                <a:latin typeface="宋体" panose="02010600030101010101" pitchFamily="2" charset="-122"/>
              </a:rPr>
              <a:t>等。</a:t>
            </a:r>
            <a:endParaRPr lang="zh-CN" altLang="en-US" b="1" dirty="0">
              <a:latin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xfrm>
            <a:off x="5480050" y="243840"/>
            <a:ext cx="4038600" cy="754063"/>
          </a:xfrm>
        </p:spPr>
        <p:txBody>
          <a:bodyPr vert="horz" wrap="square" lIns="91440" tIns="45720" rIns="91440" bIns="45720" anchor="b"/>
          <a:p>
            <a:pPr algn="l" eaLnBrk="1" hangingPunct="1"/>
            <a:r>
              <a:rPr lang="zh-CN" altLang="en-US" sz="4000" b="1" dirty="0">
                <a:solidFill>
                  <a:srgbClr val="C00000"/>
                </a:solidFill>
                <a:latin typeface="楷体" panose="02010609060101010101" charset="-122"/>
                <a:ea typeface="楷体" panose="02010609060101010101" charset="-122"/>
              </a:rPr>
              <a:t>0.1.3  建筑形象</a:t>
            </a:r>
            <a:endParaRPr lang="zh-CN" altLang="en-US" sz="4000" b="1" dirty="0">
              <a:solidFill>
                <a:srgbClr val="C00000"/>
              </a:solidFill>
              <a:latin typeface="楷体" panose="02010609060101010101" charset="-122"/>
              <a:ea typeface="楷体" panose="02010609060101010101" charset="-122"/>
            </a:endParaRPr>
          </a:p>
        </p:txBody>
      </p:sp>
      <p:sp>
        <p:nvSpPr>
          <p:cNvPr id="17411" name="Rectangle 3"/>
          <p:cNvSpPr>
            <a:spLocks noGrp="1"/>
          </p:cNvSpPr>
          <p:nvPr>
            <p:ph idx="1"/>
          </p:nvPr>
        </p:nvSpPr>
        <p:spPr>
          <a:xfrm>
            <a:off x="1173480" y="1442720"/>
            <a:ext cx="9551670" cy="1662430"/>
          </a:xfrm>
        </p:spPr>
        <p:txBody>
          <a:bodyPr vert="horz" wrap="square" lIns="91440" tIns="45720" rIns="91440" bIns="45720" anchor="t"/>
          <a:p>
            <a:pPr marL="1814830" indent="-1814830" eaLnBrk="1" hangingPunct="1">
              <a:lnSpc>
                <a:spcPct val="200000"/>
              </a:lnSpc>
              <a:buNone/>
            </a:pPr>
            <a:r>
              <a:rPr lang="zh-CN" altLang="en-US" b="1" dirty="0">
                <a:solidFill>
                  <a:schemeClr val="hlink"/>
                </a:solidFill>
                <a:latin typeface="宋体" panose="02010600030101010101" pitchFamily="2" charset="-122"/>
              </a:rPr>
              <a:t>建筑形象：</a:t>
            </a:r>
            <a:r>
              <a:rPr lang="zh-CN" altLang="en-US" b="1" dirty="0">
                <a:latin typeface="宋体" panose="02010600030101010101" pitchFamily="2" charset="-122"/>
              </a:rPr>
              <a:t>建筑体型、立面式样、建筑色彩、材料质感、细部装饰等的综合反映。</a:t>
            </a:r>
            <a:endParaRPr lang="zh-CN" altLang="en-US" b="1" dirty="0">
              <a:latin typeface="宋体" panose="02010600030101010101" pitchFamily="2" charset="-122"/>
            </a:endParaRPr>
          </a:p>
        </p:txBody>
      </p:sp>
      <p:sp>
        <p:nvSpPr>
          <p:cNvPr id="17412" name="Text Box 4"/>
          <p:cNvSpPr txBox="1"/>
          <p:nvPr/>
        </p:nvSpPr>
        <p:spPr>
          <a:xfrm>
            <a:off x="2084705" y="3429000"/>
            <a:ext cx="9283065" cy="2651760"/>
          </a:xfrm>
          <a:prstGeom prst="rect">
            <a:avLst/>
          </a:prstGeom>
          <a:noFill/>
          <a:ln w="9525">
            <a:noFill/>
          </a:ln>
        </p:spPr>
        <p:txBody>
          <a:bodyPr wrap="square">
            <a:spAutoFit/>
          </a:bodyPr>
          <a:p>
            <a:pPr lvl="0" algn="just" eaLnBrk="1" hangingPunct="1">
              <a:lnSpc>
                <a:spcPct val="200000"/>
              </a:lnSpc>
              <a:spcBef>
                <a:spcPct val="20000"/>
              </a:spcBef>
            </a:pPr>
            <a:r>
              <a:rPr lang="zh-CN" altLang="en-US" sz="2800" dirty="0">
                <a:latin typeface="Tahoma" panose="020B0604030504040204" pitchFamily="34" charset="0"/>
                <a:ea typeface="宋体" panose="02010600030101010101" pitchFamily="2" charset="-122"/>
              </a:rPr>
              <a:t>      </a:t>
            </a:r>
            <a:r>
              <a:rPr lang="zh-CN" altLang="en-US" sz="2800" b="1" dirty="0">
                <a:latin typeface="Tahoma" panose="020B0604030504040204" pitchFamily="34" charset="0"/>
                <a:ea typeface="宋体" panose="02010600030101010101" pitchFamily="2" charset="-122"/>
              </a:rPr>
              <a:t>建筑形象并不单纯是一个美观的问题，它还应该反映时代的生产力水平、文化生活水平和社会精神面貌，反映民族特点和地方特征等。</a:t>
            </a:r>
            <a:endParaRPr lang="zh-CN" altLang="en-US" sz="2800" b="1" dirty="0">
              <a:latin typeface="Tahoma" panose="020B060403050404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3"/>
          <p:cNvSpPr>
            <a:spLocks noGrp="1"/>
          </p:cNvSpPr>
          <p:nvPr>
            <p:ph idx="1"/>
          </p:nvPr>
        </p:nvSpPr>
        <p:spPr>
          <a:xfrm>
            <a:off x="1197610" y="1484630"/>
            <a:ext cx="9875520" cy="4897120"/>
          </a:xfrm>
        </p:spPr>
        <p:txBody>
          <a:bodyPr vert="horz" wrap="square" lIns="91440" tIns="45720" rIns="91440" bIns="45720" anchor="t"/>
          <a:p>
            <a:pPr eaLnBrk="1" hangingPunct="1">
              <a:lnSpc>
                <a:spcPct val="130000"/>
              </a:lnSpc>
            </a:pPr>
            <a:r>
              <a:rPr lang="zh-CN" altLang="en-US" b="1" dirty="0">
                <a:solidFill>
                  <a:schemeClr val="folHlink"/>
                </a:solidFill>
              </a:rPr>
              <a:t>建筑功能</a:t>
            </a:r>
            <a:r>
              <a:rPr lang="zh-CN" altLang="en-US" b="1" dirty="0"/>
              <a:t>是主导因素，它对物质技术条件和建筑形象起决定作用；</a:t>
            </a:r>
            <a:endParaRPr lang="zh-CN" altLang="en-US" b="1" dirty="0"/>
          </a:p>
          <a:p>
            <a:pPr eaLnBrk="1" hangingPunct="1">
              <a:lnSpc>
                <a:spcPct val="130000"/>
              </a:lnSpc>
            </a:pPr>
            <a:r>
              <a:rPr lang="zh-CN" altLang="en-US" b="1" dirty="0">
                <a:solidFill>
                  <a:schemeClr val="folHlink"/>
                </a:solidFill>
              </a:rPr>
              <a:t>物质技术条件</a:t>
            </a:r>
            <a:r>
              <a:rPr lang="zh-CN" altLang="en-US" b="1" dirty="0"/>
              <a:t>是实现建筑功能的手段，它对建筑功能起制约或促进的作用；</a:t>
            </a:r>
            <a:endParaRPr lang="zh-CN" altLang="en-US" b="1" dirty="0"/>
          </a:p>
          <a:p>
            <a:pPr eaLnBrk="1" hangingPunct="1">
              <a:lnSpc>
                <a:spcPct val="130000"/>
              </a:lnSpc>
            </a:pPr>
            <a:r>
              <a:rPr lang="zh-CN" altLang="en-US" b="1" dirty="0">
                <a:solidFill>
                  <a:schemeClr val="folHlink"/>
                </a:solidFill>
              </a:rPr>
              <a:t>建筑形象</a:t>
            </a:r>
            <a:r>
              <a:rPr lang="zh-CN" altLang="en-US" b="1" dirty="0"/>
              <a:t>则是建筑功能、技术和艺术内容的综合表现。</a:t>
            </a:r>
            <a:endParaRPr lang="zh-CN" altLang="en-US" b="1" dirty="0"/>
          </a:p>
          <a:p>
            <a:pPr eaLnBrk="1" hangingPunct="1">
              <a:lnSpc>
                <a:spcPct val="130000"/>
              </a:lnSpc>
              <a:buNone/>
            </a:pPr>
            <a:r>
              <a:rPr lang="zh-CN" altLang="en-US" b="1" dirty="0"/>
              <a:t>          在优秀的建筑作品中，</a:t>
            </a:r>
            <a:r>
              <a:rPr lang="zh-CN" altLang="en-US" b="1" dirty="0">
                <a:solidFill>
                  <a:schemeClr val="folHlink"/>
                </a:solidFill>
              </a:rPr>
              <a:t>这三者是辩证统一的</a:t>
            </a:r>
            <a:r>
              <a:rPr lang="zh-CN" altLang="en-US" b="1" dirty="0"/>
              <a:t>。 </a:t>
            </a:r>
            <a:endParaRPr lang="zh-CN" alt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xfrm>
            <a:off x="4789170" y="372110"/>
            <a:ext cx="7294880" cy="753745"/>
          </a:xfrm>
        </p:spPr>
        <p:txBody>
          <a:bodyPr vert="horz" wrap="square" lIns="91440" tIns="45720" rIns="91440" bIns="45720" anchor="b"/>
          <a:p>
            <a:pPr algn="l" eaLnBrk="1" hangingPunct="1"/>
            <a:r>
              <a:rPr lang="zh-CN" altLang="en-US" sz="4000" b="1" dirty="0">
                <a:solidFill>
                  <a:srgbClr val="C00000"/>
                </a:solidFill>
                <a:latin typeface="楷体" panose="02010609060101010101" charset="-122"/>
                <a:ea typeface="楷体" panose="02010609060101010101" charset="-122"/>
              </a:rPr>
              <a:t>0.2 建筑的分类和等级划分</a:t>
            </a:r>
            <a:endParaRPr lang="zh-CN" altLang="en-US" sz="4000" b="1" dirty="0">
              <a:solidFill>
                <a:srgbClr val="C00000"/>
              </a:solidFill>
              <a:latin typeface="楷体" panose="02010609060101010101" charset="-122"/>
              <a:ea typeface="楷体" panose="02010609060101010101" charset="-122"/>
            </a:endParaRPr>
          </a:p>
        </p:txBody>
      </p:sp>
      <p:sp>
        <p:nvSpPr>
          <p:cNvPr id="19459" name="Rectangle 3"/>
          <p:cNvSpPr>
            <a:spLocks noGrp="1"/>
          </p:cNvSpPr>
          <p:nvPr>
            <p:ph idx="1"/>
          </p:nvPr>
        </p:nvSpPr>
        <p:spPr>
          <a:xfrm>
            <a:off x="3028950" y="3241040"/>
            <a:ext cx="6477000" cy="3048000"/>
          </a:xfrm>
        </p:spPr>
        <p:txBody>
          <a:bodyPr vert="horz" wrap="square" lIns="91440" tIns="45720" rIns="91440" bIns="45720" anchor="t"/>
          <a:p>
            <a:pPr indent="-252095" eaLnBrk="1" hangingPunct="1">
              <a:lnSpc>
                <a:spcPct val="120000"/>
              </a:lnSpc>
              <a:buSzPct val="75000"/>
              <a:buFont typeface="Wingdings" panose="05000000000000000000" pitchFamily="2" charset="2"/>
              <a:buChar char="v"/>
            </a:pPr>
            <a:r>
              <a:rPr lang="zh-CN" altLang="en-US" b="1" dirty="0">
                <a:latin typeface="宋体" panose="02010600030101010101" pitchFamily="2" charset="-122"/>
              </a:rPr>
              <a:t> 建筑物的使用性质</a:t>
            </a:r>
            <a:endParaRPr lang="zh-CN" altLang="en-US" b="1" dirty="0">
              <a:latin typeface="宋体" panose="02010600030101010101" pitchFamily="2" charset="-122"/>
            </a:endParaRPr>
          </a:p>
          <a:p>
            <a:pPr indent="-252095" eaLnBrk="1" hangingPunct="1">
              <a:lnSpc>
                <a:spcPct val="120000"/>
              </a:lnSpc>
              <a:buSzPct val="75000"/>
              <a:buFont typeface="Wingdings" panose="05000000000000000000" pitchFamily="2" charset="2"/>
              <a:buChar char="v"/>
            </a:pPr>
            <a:r>
              <a:rPr lang="zh-CN" altLang="en-US" b="1" dirty="0">
                <a:latin typeface="宋体" panose="02010600030101010101" pitchFamily="2" charset="-122"/>
              </a:rPr>
              <a:t> 主要承重结构的材料</a:t>
            </a:r>
            <a:endParaRPr lang="zh-CN" altLang="en-US" b="1" dirty="0">
              <a:latin typeface="宋体" panose="02010600030101010101" pitchFamily="2" charset="-122"/>
            </a:endParaRPr>
          </a:p>
          <a:p>
            <a:pPr indent="-252095" eaLnBrk="1" hangingPunct="1">
              <a:lnSpc>
                <a:spcPct val="120000"/>
              </a:lnSpc>
              <a:buSzPct val="75000"/>
              <a:buFont typeface="Wingdings" panose="05000000000000000000" pitchFamily="2" charset="2"/>
              <a:buChar char="v"/>
            </a:pPr>
            <a:r>
              <a:rPr lang="zh-CN" altLang="en-US" b="1" dirty="0">
                <a:latin typeface="宋体" panose="02010600030101010101" pitchFamily="2" charset="-122"/>
              </a:rPr>
              <a:t> 结构的承重方式</a:t>
            </a:r>
            <a:endParaRPr lang="zh-CN" altLang="en-US" b="1" dirty="0">
              <a:latin typeface="宋体" panose="02010600030101010101" pitchFamily="2" charset="-122"/>
            </a:endParaRPr>
          </a:p>
          <a:p>
            <a:pPr indent="-252095" eaLnBrk="1" hangingPunct="1">
              <a:lnSpc>
                <a:spcPct val="120000"/>
              </a:lnSpc>
              <a:buSzPct val="75000"/>
              <a:buFont typeface="Wingdings" panose="05000000000000000000" pitchFamily="2" charset="2"/>
              <a:buChar char="v"/>
            </a:pPr>
            <a:r>
              <a:rPr lang="zh-CN" altLang="en-US" b="1" dirty="0">
                <a:latin typeface="宋体" panose="02010600030101010101" pitchFamily="2" charset="-122"/>
              </a:rPr>
              <a:t> 建筑的层数或总高度</a:t>
            </a:r>
            <a:endParaRPr lang="zh-CN" altLang="en-US" b="1" dirty="0">
              <a:latin typeface="宋体" panose="02010600030101010101" pitchFamily="2" charset="-122"/>
            </a:endParaRPr>
          </a:p>
          <a:p>
            <a:pPr indent="-252095" eaLnBrk="1" hangingPunct="1">
              <a:lnSpc>
                <a:spcPct val="120000"/>
              </a:lnSpc>
              <a:buSzPct val="75000"/>
              <a:buFont typeface="Wingdings" panose="05000000000000000000" pitchFamily="2" charset="2"/>
              <a:buChar char="v"/>
            </a:pPr>
            <a:r>
              <a:rPr lang="zh-CN" altLang="en-US" b="1" dirty="0">
                <a:latin typeface="宋体" panose="02010600030101010101" pitchFamily="2" charset="-122"/>
              </a:rPr>
              <a:t> 建筑的规模和数量</a:t>
            </a:r>
            <a:endParaRPr lang="zh-CN" altLang="en-US" b="1" dirty="0">
              <a:latin typeface="宋体" panose="02010600030101010101" pitchFamily="2" charset="-122"/>
            </a:endParaRPr>
          </a:p>
        </p:txBody>
      </p:sp>
      <p:sp>
        <p:nvSpPr>
          <p:cNvPr id="19460" name="Text Box 4"/>
          <p:cNvSpPr txBox="1"/>
          <p:nvPr/>
        </p:nvSpPr>
        <p:spPr>
          <a:xfrm>
            <a:off x="1082040" y="1447800"/>
            <a:ext cx="4038600" cy="579120"/>
          </a:xfrm>
          <a:prstGeom prst="rect">
            <a:avLst/>
          </a:prstGeom>
          <a:noFill/>
          <a:ln w="9525">
            <a:noFill/>
          </a:ln>
        </p:spPr>
        <p:txBody>
          <a:bodyPr>
            <a:spAutoFit/>
          </a:bodyPr>
          <a:p>
            <a:pPr lvl="0" eaLnBrk="1" hangingPunct="1"/>
            <a:r>
              <a:rPr lang="zh-CN" altLang="en-US" sz="3200" b="1" dirty="0">
                <a:solidFill>
                  <a:srgbClr val="6666FF"/>
                </a:solidFill>
                <a:latin typeface="楷体_GB2312" pitchFamily="49" charset="-122"/>
                <a:ea typeface="楷体_GB2312" pitchFamily="49" charset="-122"/>
              </a:rPr>
              <a:t>0.2.1  建筑的分类</a:t>
            </a:r>
            <a:endParaRPr lang="zh-CN" altLang="en-US" sz="3200" b="1" dirty="0">
              <a:solidFill>
                <a:srgbClr val="6666FF"/>
              </a:solidFill>
              <a:latin typeface="楷体_GB2312" pitchFamily="49" charset="-122"/>
              <a:ea typeface="楷体_GB2312" pitchFamily="49" charset="-122"/>
            </a:endParaRPr>
          </a:p>
        </p:txBody>
      </p:sp>
      <p:sp>
        <p:nvSpPr>
          <p:cNvPr id="19461" name="Rectangle 5"/>
          <p:cNvSpPr/>
          <p:nvPr/>
        </p:nvSpPr>
        <p:spPr>
          <a:xfrm>
            <a:off x="1188720" y="2377440"/>
            <a:ext cx="5545455" cy="518160"/>
          </a:xfrm>
          <a:prstGeom prst="rect">
            <a:avLst/>
          </a:prstGeom>
          <a:noFill/>
          <a:ln w="9525">
            <a:noFill/>
          </a:ln>
        </p:spPr>
        <p:txBody>
          <a:bodyPr wrap="none">
            <a:spAutoFit/>
          </a:bodyPr>
          <a:p>
            <a:pPr lvl="0" eaLnBrk="1" hangingPunct="1"/>
            <a:r>
              <a:rPr lang="zh-CN" altLang="en-US" sz="2800" b="1" dirty="0">
                <a:solidFill>
                  <a:schemeClr val="folHlink"/>
                </a:solidFill>
                <a:latin typeface="Tahoma" panose="020B0604030504040204" pitchFamily="34" charset="0"/>
                <a:ea typeface="宋体" panose="02010600030101010101" pitchFamily="2" charset="-122"/>
              </a:rPr>
              <a:t>建筑物可按不同的方式进行分类。</a:t>
            </a:r>
            <a:endParaRPr lang="zh-CN" altLang="en-US" sz="2800" b="1" dirty="0">
              <a:solidFill>
                <a:schemeClr val="folHlink"/>
              </a:solidFill>
              <a:latin typeface="Tahoma" panose="020B060403050404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xfrm>
            <a:off x="4570095" y="311150"/>
            <a:ext cx="7452360" cy="753745"/>
          </a:xfrm>
        </p:spPr>
        <p:txBody>
          <a:bodyPr vert="horz" wrap="square" lIns="91440" tIns="45720" rIns="91440" bIns="45720" anchor="b"/>
          <a:p>
            <a:pPr eaLnBrk="1" hangingPunct="1"/>
            <a:r>
              <a:rPr lang="zh-CN" altLang="en-US" sz="4000" b="1" dirty="0">
                <a:solidFill>
                  <a:srgbClr val="C00000"/>
                </a:solidFill>
                <a:latin typeface="楷体" panose="02010609060101010101" charset="-122"/>
                <a:ea typeface="楷体" panose="02010609060101010101" charset="-122"/>
              </a:rPr>
              <a:t>0.2.1.1 按建筑物的使用性质分</a:t>
            </a:r>
            <a:endParaRPr lang="zh-CN" altLang="en-US" sz="4000" b="1" dirty="0">
              <a:solidFill>
                <a:srgbClr val="C00000"/>
              </a:solidFill>
              <a:latin typeface="楷体" panose="02010609060101010101" charset="-122"/>
              <a:ea typeface="楷体" panose="02010609060101010101" charset="-122"/>
            </a:endParaRPr>
          </a:p>
        </p:txBody>
      </p:sp>
      <p:sp>
        <p:nvSpPr>
          <p:cNvPr id="20483" name="Rectangle 3"/>
          <p:cNvSpPr>
            <a:spLocks noGrp="1"/>
          </p:cNvSpPr>
          <p:nvPr>
            <p:ph idx="1"/>
          </p:nvPr>
        </p:nvSpPr>
        <p:spPr>
          <a:xfrm>
            <a:off x="2516188" y="1674495"/>
            <a:ext cx="7772400" cy="4392613"/>
          </a:xfrm>
        </p:spPr>
        <p:txBody>
          <a:bodyPr vert="horz" wrap="square" lIns="91440" tIns="45720" rIns="91440" bIns="45720" anchor="t"/>
          <a:p>
            <a:pPr marL="1814830" indent="-1814830" eaLnBrk="1" hangingPunct="1">
              <a:lnSpc>
                <a:spcPct val="130000"/>
              </a:lnSpc>
              <a:spcBef>
                <a:spcPct val="30000"/>
              </a:spcBef>
              <a:buNone/>
            </a:pPr>
            <a:r>
              <a:rPr lang="zh-CN" altLang="en-US" b="1" dirty="0">
                <a:solidFill>
                  <a:schemeClr val="hlink"/>
                </a:solidFill>
                <a:latin typeface="宋体" panose="02010600030101010101" pitchFamily="2" charset="-122"/>
              </a:rPr>
              <a:t>民用建筑：</a:t>
            </a:r>
            <a:r>
              <a:rPr lang="zh-CN" altLang="en-US" b="1" dirty="0">
                <a:latin typeface="宋体" panose="02010600030101010101" pitchFamily="2" charset="-122"/>
              </a:rPr>
              <a:t>指供人们居住、生活、工作和学习的房屋和场所。 </a:t>
            </a:r>
            <a:endParaRPr lang="zh-CN" altLang="en-US" b="1" dirty="0">
              <a:latin typeface="宋体" panose="02010600030101010101" pitchFamily="2" charset="-122"/>
            </a:endParaRPr>
          </a:p>
          <a:p>
            <a:pPr marL="1814830" indent="-1814830" eaLnBrk="1" hangingPunct="1">
              <a:lnSpc>
                <a:spcPct val="130000"/>
              </a:lnSpc>
              <a:spcBef>
                <a:spcPct val="30000"/>
              </a:spcBef>
              <a:buNone/>
            </a:pPr>
            <a:r>
              <a:rPr lang="zh-CN" altLang="en-US" b="1" dirty="0">
                <a:solidFill>
                  <a:schemeClr val="hlink"/>
                </a:solidFill>
                <a:latin typeface="宋体" panose="02010600030101010101" pitchFamily="2" charset="-122"/>
              </a:rPr>
              <a:t>工业建筑：</a:t>
            </a:r>
            <a:r>
              <a:rPr lang="zh-CN" altLang="en-US" b="1" dirty="0">
                <a:latin typeface="宋体" panose="02010600030101010101" pitchFamily="2" charset="-122"/>
              </a:rPr>
              <a:t>指供人们从事各类生产活动的用房，包括厂房和构筑物。</a:t>
            </a:r>
            <a:r>
              <a:rPr lang="zh-CN" altLang="en-US" b="1" dirty="0">
                <a:solidFill>
                  <a:schemeClr val="hlink"/>
                </a:solidFill>
                <a:latin typeface="宋体" panose="02010600030101010101" pitchFamily="2" charset="-122"/>
              </a:rPr>
              <a:t> </a:t>
            </a:r>
            <a:endParaRPr lang="zh-CN" altLang="en-US" b="1" dirty="0">
              <a:solidFill>
                <a:schemeClr val="hlink"/>
              </a:solidFill>
              <a:latin typeface="宋体" panose="02010600030101010101" pitchFamily="2" charset="-122"/>
            </a:endParaRPr>
          </a:p>
          <a:p>
            <a:pPr marL="1814830" indent="-1814830" eaLnBrk="1" hangingPunct="1">
              <a:lnSpc>
                <a:spcPct val="130000"/>
              </a:lnSpc>
              <a:spcBef>
                <a:spcPct val="30000"/>
              </a:spcBef>
              <a:buNone/>
            </a:pPr>
            <a:r>
              <a:rPr lang="zh-CN" altLang="en-US" b="1" dirty="0">
                <a:solidFill>
                  <a:schemeClr val="hlink"/>
                </a:solidFill>
                <a:latin typeface="宋体" panose="02010600030101010101" pitchFamily="2" charset="-122"/>
              </a:rPr>
              <a:t>农业建筑：</a:t>
            </a:r>
            <a:r>
              <a:rPr lang="zh-CN" altLang="en-US" b="1" dirty="0">
                <a:latin typeface="宋体" panose="02010600030101010101" pitchFamily="2" charset="-122"/>
              </a:rPr>
              <a:t>供农业、牧业生产和加工用的建筑，如温室、畜禽饲养场、种子库等。 </a:t>
            </a:r>
            <a:endParaRPr lang="zh-CN" altLang="en-US" b="1" dirty="0">
              <a:latin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图片 1"/>
          <p:cNvPicPr>
            <a:picLocks noChangeAspect="1"/>
          </p:cNvPicPr>
          <p:nvPr/>
        </p:nvPicPr>
        <p:blipFill>
          <a:blip r:embed="rId1"/>
          <a:stretch>
            <a:fillRect/>
          </a:stretch>
        </p:blipFill>
        <p:spPr>
          <a:xfrm>
            <a:off x="9389745" y="-18097"/>
            <a:ext cx="2617788" cy="2095500"/>
          </a:xfrm>
          <a:prstGeom prst="rect">
            <a:avLst/>
          </a:prstGeom>
          <a:noFill/>
          <a:ln w="9525">
            <a:noFill/>
          </a:ln>
        </p:spPr>
      </p:pic>
      <p:sp>
        <p:nvSpPr>
          <p:cNvPr id="2" name="文本框 1"/>
          <p:cNvSpPr txBox="1"/>
          <p:nvPr/>
        </p:nvSpPr>
        <p:spPr>
          <a:xfrm>
            <a:off x="1117600" y="2077720"/>
            <a:ext cx="10266045" cy="3749040"/>
          </a:xfrm>
          <a:prstGeom prst="rect">
            <a:avLst/>
          </a:prstGeom>
          <a:noFill/>
          <a:ln w="9525">
            <a:noFill/>
          </a:ln>
        </p:spPr>
        <p:txBody>
          <a:bodyPr wrap="square" anchor="t">
            <a:spAutoFit/>
          </a:bodyPr>
          <a:p>
            <a:pPr lvl="0" indent="0">
              <a:lnSpc>
                <a:spcPct val="150000"/>
              </a:lnSpc>
            </a:pPr>
            <a:r>
              <a:rPr lang="en-US" altLang="zh-CN" sz="3200">
                <a:solidFill>
                  <a:srgbClr val="002060"/>
                </a:solidFill>
                <a:latin typeface="楷体" panose="02010609060101010101" charset="-122"/>
                <a:ea typeface="楷体" panose="02010609060101010101" charset="-122"/>
              </a:rPr>
              <a:t>1.</a:t>
            </a:r>
            <a:r>
              <a:rPr sz="3200">
                <a:solidFill>
                  <a:srgbClr val="002060"/>
                </a:solidFill>
                <a:latin typeface="楷体" panose="02010609060101010101" charset="-122"/>
                <a:ea typeface="楷体" panose="02010609060101010101" charset="-122"/>
              </a:rPr>
              <a:t>《房屋构造》.丁春静.重庆大学出版社</a:t>
            </a:r>
            <a:r>
              <a:rPr lang="zh-CN" altLang="en-US" sz="3200">
                <a:solidFill>
                  <a:srgbClr val="002060"/>
                </a:solidFill>
                <a:latin typeface="楷体" panose="02010609060101010101" charset="-122"/>
                <a:ea typeface="楷体" panose="02010609060101010101" charset="-122"/>
              </a:rPr>
              <a:t>；</a:t>
            </a:r>
            <a:endParaRPr lang="zh-CN" altLang="en-US" sz="3200">
              <a:solidFill>
                <a:srgbClr val="002060"/>
              </a:solidFill>
              <a:latin typeface="楷体" panose="02010609060101010101" charset="-122"/>
              <a:ea typeface="楷体" panose="02010609060101010101" charset="-122"/>
            </a:endParaRPr>
          </a:p>
          <a:p>
            <a:pPr lvl="0" indent="0">
              <a:lnSpc>
                <a:spcPct val="150000"/>
              </a:lnSpc>
            </a:pPr>
            <a:r>
              <a:rPr lang="en-US" altLang="zh-CN" sz="3200">
                <a:solidFill>
                  <a:srgbClr val="002060"/>
                </a:solidFill>
                <a:latin typeface="楷体" panose="02010609060101010101" charset="-122"/>
                <a:ea typeface="楷体" panose="02010609060101010101" charset="-122"/>
              </a:rPr>
              <a:t>2.</a:t>
            </a:r>
            <a:r>
              <a:rPr sz="3200">
                <a:solidFill>
                  <a:srgbClr val="002060"/>
                </a:solidFill>
                <a:latin typeface="楷体" panose="02010609060101010101" charset="-122"/>
                <a:ea typeface="楷体" panose="02010609060101010101" charset="-122"/>
              </a:rPr>
              <a:t>刘建荣、翁季、孙雁主编的《建筑构造（下第5版）》</a:t>
            </a:r>
            <a:r>
              <a:rPr lang="zh-CN" altLang="en-US" sz="3200">
                <a:solidFill>
                  <a:srgbClr val="002060"/>
                </a:solidFill>
                <a:latin typeface="楷体" panose="02010609060101010101" charset="-122"/>
                <a:ea typeface="楷体" panose="02010609060101010101" charset="-122"/>
              </a:rPr>
              <a:t>；</a:t>
            </a:r>
            <a:endParaRPr lang="zh-CN" altLang="en-US" sz="3200">
              <a:solidFill>
                <a:srgbClr val="002060"/>
              </a:solidFill>
              <a:latin typeface="楷体" panose="02010609060101010101" charset="-122"/>
              <a:ea typeface="楷体" panose="02010609060101010101" charset="-122"/>
            </a:endParaRPr>
          </a:p>
          <a:p>
            <a:pPr lvl="0" indent="0">
              <a:lnSpc>
                <a:spcPct val="150000"/>
              </a:lnSpc>
            </a:pPr>
            <a:r>
              <a:rPr lang="en-US" altLang="zh-CN" sz="3200">
                <a:solidFill>
                  <a:srgbClr val="002060"/>
                </a:solidFill>
                <a:latin typeface="楷体" panose="02010609060101010101" charset="-122"/>
                <a:ea typeface="楷体" panose="02010609060101010101" charset="-122"/>
              </a:rPr>
              <a:t>3.</a:t>
            </a:r>
            <a:r>
              <a:rPr sz="3200">
                <a:solidFill>
                  <a:srgbClr val="002060"/>
                </a:solidFill>
                <a:latin typeface="楷体" panose="02010609060101010101" charset="-122"/>
                <a:ea typeface="楷体" panose="02010609060101010101" charset="-122"/>
              </a:rPr>
              <a:t>刘建荣，翁秀　等主编 </a:t>
            </a:r>
            <a:r>
              <a:rPr lang="zh-CN" sz="3200">
                <a:solidFill>
                  <a:srgbClr val="002060"/>
                </a:solidFill>
                <a:latin typeface="楷体" panose="02010609060101010101" charset="-122"/>
                <a:ea typeface="楷体" panose="02010609060101010101" charset="-122"/>
              </a:rPr>
              <a:t>的《建筑构造》</a:t>
            </a:r>
            <a:r>
              <a:rPr sz="3200">
                <a:solidFill>
                  <a:srgbClr val="002060"/>
                </a:solidFill>
                <a:latin typeface="楷体" panose="02010609060101010101" charset="-122"/>
                <a:ea typeface="楷体" panose="02010609060101010101" charset="-122"/>
              </a:rPr>
              <a:t>/2013-09-01 /中国建筑工业出版社</a:t>
            </a:r>
            <a:r>
              <a:rPr lang="zh-CN" altLang="en-US" sz="3200">
                <a:solidFill>
                  <a:srgbClr val="002060"/>
                </a:solidFill>
                <a:latin typeface="楷体" panose="02010609060101010101" charset="-122"/>
                <a:ea typeface="楷体" panose="02010609060101010101" charset="-122"/>
              </a:rPr>
              <a:t>；</a:t>
            </a:r>
            <a:endParaRPr lang="zh-CN" altLang="en-US" sz="3200">
              <a:solidFill>
                <a:srgbClr val="002060"/>
              </a:solidFill>
              <a:latin typeface="楷体" panose="02010609060101010101" charset="-122"/>
              <a:ea typeface="楷体" panose="02010609060101010101" charset="-122"/>
            </a:endParaRPr>
          </a:p>
          <a:p>
            <a:pPr lvl="0" indent="0">
              <a:lnSpc>
                <a:spcPct val="150000"/>
              </a:lnSpc>
            </a:pPr>
            <a:r>
              <a:rPr lang="zh-CN" altLang="en-US" sz="3200">
                <a:solidFill>
                  <a:srgbClr val="002060"/>
                </a:solidFill>
                <a:latin typeface="楷体" panose="02010609060101010101" charset="-122"/>
                <a:ea typeface="楷体" panose="02010609060101010101" charset="-122"/>
              </a:rPr>
              <a:t>筑龙网、土木在线、中华钢结构论坛、建工之家</a:t>
            </a:r>
            <a:endParaRPr lang="zh-CN" altLang="en-US" sz="3200">
              <a:solidFill>
                <a:srgbClr val="002060"/>
              </a:solidFill>
              <a:latin typeface="楷体" panose="02010609060101010101" charset="-122"/>
              <a:ea typeface="楷体" panose="02010609060101010101" charset="-122"/>
            </a:endParaRPr>
          </a:p>
        </p:txBody>
      </p:sp>
      <p:sp>
        <p:nvSpPr>
          <p:cNvPr id="6147" name="文本框 4"/>
          <p:cNvSpPr txBox="1"/>
          <p:nvPr/>
        </p:nvSpPr>
        <p:spPr>
          <a:xfrm>
            <a:off x="5395913" y="280988"/>
            <a:ext cx="1400175" cy="609600"/>
          </a:xfrm>
          <a:prstGeom prst="rect">
            <a:avLst/>
          </a:prstGeom>
          <a:noFill/>
          <a:ln w="9525">
            <a:noFill/>
          </a:ln>
        </p:spPr>
        <p:txBody>
          <a:bodyPr wrap="square" lIns="0" tIns="0" rIns="0" bIns="0" anchor="t">
            <a:spAutoFit/>
          </a:bodyPr>
          <a:p>
            <a:pPr lvl="0" indent="0">
              <a:spcBef>
                <a:spcPct val="50000"/>
              </a:spcBef>
            </a:pPr>
            <a:r>
              <a:rPr lang="zh-CN" altLang="en-US" sz="4000" b="1">
                <a:latin typeface="华文行楷" charset="-122"/>
                <a:ea typeface="华文行楷" charset="-122"/>
                <a:sym typeface="Arial" panose="020B0604020202020204" pitchFamily="34" charset="0"/>
              </a:rPr>
              <a:t>推 荐</a:t>
            </a:r>
            <a:endParaRPr lang="zh-CN" altLang="en-US" sz="4000" b="1">
              <a:latin typeface="华文行楷" charset="-122"/>
              <a:ea typeface="华文行楷"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3"/>
          <p:cNvSpPr>
            <a:spLocks noGrp="1"/>
          </p:cNvSpPr>
          <p:nvPr>
            <p:ph idx="1"/>
          </p:nvPr>
        </p:nvSpPr>
        <p:spPr>
          <a:xfrm>
            <a:off x="2135188" y="1557338"/>
            <a:ext cx="7772400" cy="4565650"/>
          </a:xfrm>
        </p:spPr>
        <p:txBody>
          <a:bodyPr vert="horz" wrap="square" lIns="91440" tIns="45720" rIns="91440" bIns="45720" anchor="t"/>
          <a:p>
            <a:pPr marL="363855" indent="-363855" defTabSz="0" eaLnBrk="1" hangingPunct="1">
              <a:lnSpc>
                <a:spcPct val="130000"/>
              </a:lnSpc>
              <a:spcBef>
                <a:spcPct val="30000"/>
              </a:spcBef>
              <a:tabLst>
                <a:tab pos="1262380" algn="l"/>
              </a:tabLst>
            </a:pPr>
            <a:r>
              <a:rPr lang="zh-CN" altLang="en-US" b="1" dirty="0">
                <a:solidFill>
                  <a:schemeClr val="folHlink"/>
                </a:solidFill>
                <a:latin typeface="宋体" panose="02010600030101010101" pitchFamily="2" charset="-122"/>
              </a:rPr>
              <a:t>木结构建筑：</a:t>
            </a:r>
            <a:r>
              <a:rPr lang="zh-CN" altLang="en-US" b="1" dirty="0">
                <a:latin typeface="宋体" panose="02010600030101010101" pitchFamily="2" charset="-122"/>
              </a:rPr>
              <a:t>用木材作为主要承重构件的建筑 </a:t>
            </a:r>
            <a:endParaRPr lang="zh-CN" altLang="en-US" b="1" dirty="0">
              <a:latin typeface="宋体" panose="02010600030101010101" pitchFamily="2" charset="-122"/>
            </a:endParaRPr>
          </a:p>
          <a:p>
            <a:pPr marL="363855" indent="-363855" defTabSz="0" eaLnBrk="1" hangingPunct="1">
              <a:lnSpc>
                <a:spcPct val="130000"/>
              </a:lnSpc>
              <a:spcBef>
                <a:spcPct val="30000"/>
              </a:spcBef>
              <a:tabLst>
                <a:tab pos="1262380" algn="l"/>
              </a:tabLst>
            </a:pPr>
            <a:r>
              <a:rPr lang="zh-CN" altLang="en-US" b="1" dirty="0">
                <a:solidFill>
                  <a:schemeClr val="folHlink"/>
                </a:solidFill>
                <a:latin typeface="宋体" panose="02010600030101010101" pitchFamily="2" charset="-122"/>
              </a:rPr>
              <a:t>混合结构建筑：</a:t>
            </a:r>
            <a:r>
              <a:rPr lang="zh-CN" altLang="en-US" b="1" dirty="0">
                <a:latin typeface="宋体" panose="02010600030101010101" pitchFamily="2" charset="-122"/>
              </a:rPr>
              <a:t>用两种或两种以上材料作为主要承重构件的建筑。</a:t>
            </a:r>
            <a:endParaRPr lang="zh-CN" altLang="en-US" b="1" dirty="0">
              <a:latin typeface="宋体" panose="02010600030101010101" pitchFamily="2" charset="-122"/>
            </a:endParaRPr>
          </a:p>
          <a:p>
            <a:pPr marL="363855" indent="-363855" defTabSz="0" eaLnBrk="1" hangingPunct="1">
              <a:lnSpc>
                <a:spcPct val="130000"/>
              </a:lnSpc>
              <a:spcBef>
                <a:spcPct val="30000"/>
              </a:spcBef>
              <a:tabLst>
                <a:tab pos="1262380" algn="l"/>
              </a:tabLst>
            </a:pPr>
            <a:r>
              <a:rPr lang="zh-CN" altLang="en-US" b="1" dirty="0">
                <a:solidFill>
                  <a:schemeClr val="folHlink"/>
                </a:solidFill>
                <a:latin typeface="宋体" panose="02010600030101010101" pitchFamily="2" charset="-122"/>
              </a:rPr>
              <a:t>钢筋混凝土结构建筑：</a:t>
            </a:r>
            <a:r>
              <a:rPr lang="zh-CN" altLang="en-US" b="1" dirty="0">
                <a:latin typeface="宋体" panose="02010600030101010101" pitchFamily="2" charset="-122"/>
              </a:rPr>
              <a:t>主要承重构件全部采用钢筋混凝土的建筑。</a:t>
            </a:r>
            <a:endParaRPr lang="zh-CN" altLang="en-US" b="1" dirty="0">
              <a:latin typeface="宋体" panose="02010600030101010101" pitchFamily="2" charset="-122"/>
            </a:endParaRPr>
          </a:p>
          <a:p>
            <a:pPr marL="363855" indent="-363855" defTabSz="0" eaLnBrk="1" hangingPunct="1">
              <a:lnSpc>
                <a:spcPct val="130000"/>
              </a:lnSpc>
              <a:spcBef>
                <a:spcPct val="30000"/>
              </a:spcBef>
              <a:buSzPct val="65000"/>
              <a:tabLst>
                <a:tab pos="1262380" algn="l"/>
              </a:tabLst>
            </a:pPr>
            <a:r>
              <a:rPr lang="zh-CN" altLang="en-US" b="1" dirty="0">
                <a:solidFill>
                  <a:schemeClr val="folHlink"/>
                </a:solidFill>
              </a:rPr>
              <a:t>钢结构建筑：</a:t>
            </a:r>
            <a:r>
              <a:rPr lang="zh-CN" altLang="en-US" b="1" dirty="0"/>
              <a:t>主要承重构件全部采用钢材制作的建筑。</a:t>
            </a:r>
            <a:endParaRPr lang="zh-CN" altLang="en-US" b="1" dirty="0"/>
          </a:p>
        </p:txBody>
      </p:sp>
      <p:sp>
        <p:nvSpPr>
          <p:cNvPr id="21507" name="Rectangle 4"/>
          <p:cNvSpPr>
            <a:spLocks noGrp="1"/>
          </p:cNvSpPr>
          <p:nvPr>
            <p:ph type="title"/>
          </p:nvPr>
        </p:nvSpPr>
        <p:spPr>
          <a:xfrm>
            <a:off x="4411345" y="295910"/>
            <a:ext cx="7701915" cy="753745"/>
          </a:xfrm>
        </p:spPr>
        <p:txBody>
          <a:bodyPr vert="horz" wrap="square" lIns="91440" tIns="45720" rIns="91440" bIns="45720" anchor="b"/>
          <a:p>
            <a:pPr algn="l" eaLnBrk="1" hangingPunct="1"/>
            <a:r>
              <a:rPr lang="zh-CN" altLang="en-US" sz="4000" b="1" dirty="0">
                <a:solidFill>
                  <a:srgbClr val="C00000"/>
                </a:solidFill>
                <a:latin typeface="楷体" panose="02010609060101010101" charset="-122"/>
                <a:ea typeface="楷体" panose="02010609060101010101" charset="-122"/>
              </a:rPr>
              <a:t>0.2.1.2按主要承重结构的材料分</a:t>
            </a:r>
            <a:endParaRPr lang="zh-CN" altLang="en-US" sz="4000" b="1" dirty="0">
              <a:solidFill>
                <a:srgbClr val="C00000"/>
              </a:solidFill>
              <a:latin typeface="楷体" panose="02010609060101010101" charset="-122"/>
              <a:ea typeface="楷体"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3"/>
          <p:cNvSpPr>
            <a:spLocks noGrp="1"/>
          </p:cNvSpPr>
          <p:nvPr>
            <p:ph idx="1"/>
          </p:nvPr>
        </p:nvSpPr>
        <p:spPr>
          <a:xfrm>
            <a:off x="1357630" y="1173480"/>
            <a:ext cx="10225405" cy="5388610"/>
          </a:xfrm>
        </p:spPr>
        <p:txBody>
          <a:bodyPr vert="horz" wrap="square" lIns="91440" tIns="45720" rIns="91440" bIns="45720" anchor="t"/>
          <a:p>
            <a:pPr marL="363855" indent="-363855" eaLnBrk="1" hangingPunct="1">
              <a:lnSpc>
                <a:spcPct val="130000"/>
              </a:lnSpc>
            </a:pPr>
            <a:r>
              <a:rPr lang="zh-CN" altLang="en-US" b="1" dirty="0">
                <a:solidFill>
                  <a:schemeClr val="folHlink"/>
                </a:solidFill>
                <a:latin typeface="Times New Roman" panose="02020603050405020304" pitchFamily="18" charset="0"/>
              </a:rPr>
              <a:t>砌体结构建筑：</a:t>
            </a:r>
            <a:r>
              <a:rPr lang="zh-CN" altLang="en-US" b="1" dirty="0">
                <a:latin typeface="Times New Roman" panose="02020603050405020304" pitchFamily="18" charset="0"/>
              </a:rPr>
              <a:t>用叠砌墙体承受楼板及屋顶传来的全部荷载的建筑。 </a:t>
            </a:r>
            <a:endParaRPr lang="zh-CN" altLang="en-US" b="1" dirty="0">
              <a:latin typeface="Times New Roman" panose="02020603050405020304" pitchFamily="18" charset="0"/>
            </a:endParaRPr>
          </a:p>
          <a:p>
            <a:pPr marL="363855" indent="-363855" eaLnBrk="1" hangingPunct="1">
              <a:lnSpc>
                <a:spcPct val="130000"/>
              </a:lnSpc>
            </a:pPr>
            <a:r>
              <a:rPr lang="zh-CN" altLang="en-US" b="1" dirty="0">
                <a:solidFill>
                  <a:schemeClr val="folHlink"/>
                </a:solidFill>
                <a:latin typeface="Times New Roman" panose="02020603050405020304" pitchFamily="18" charset="0"/>
              </a:rPr>
              <a:t>框架结构建筑：</a:t>
            </a:r>
            <a:r>
              <a:rPr lang="zh-CN" altLang="en-US" b="1" dirty="0">
                <a:latin typeface="Times New Roman" panose="02020603050405020304" pitchFamily="18" charset="0"/>
              </a:rPr>
              <a:t>由钢筋混凝土或钢材制作的梁、板、柱形成的骨架来承担荷载的建筑。</a:t>
            </a:r>
            <a:endParaRPr lang="zh-CN" altLang="en-US" b="1" dirty="0">
              <a:latin typeface="Times New Roman" panose="02020603050405020304" pitchFamily="18" charset="0"/>
            </a:endParaRPr>
          </a:p>
          <a:p>
            <a:pPr marL="363855" indent="-363855" eaLnBrk="1" hangingPunct="1">
              <a:lnSpc>
                <a:spcPct val="130000"/>
              </a:lnSpc>
            </a:pPr>
            <a:r>
              <a:rPr lang="zh-CN" altLang="en-US" b="1" dirty="0">
                <a:solidFill>
                  <a:schemeClr val="folHlink"/>
                </a:solidFill>
                <a:latin typeface="Times New Roman" panose="02020603050405020304" pitchFamily="18" charset="0"/>
              </a:rPr>
              <a:t>剪力墙结构建筑：</a:t>
            </a:r>
            <a:r>
              <a:rPr lang="zh-CN" altLang="en-US" b="1" dirty="0">
                <a:latin typeface="Times New Roman" panose="02020603050405020304" pitchFamily="18" charset="0"/>
              </a:rPr>
              <a:t>由纵、横向钢筋混凝土墙组成的结构来承受荷载的建筑。</a:t>
            </a:r>
            <a:endParaRPr lang="zh-CN" altLang="en-US" b="1" dirty="0">
              <a:latin typeface="Times New Roman" panose="02020603050405020304" pitchFamily="18" charset="0"/>
            </a:endParaRPr>
          </a:p>
          <a:p>
            <a:pPr marL="363855" indent="-363855" eaLnBrk="1" hangingPunct="1">
              <a:lnSpc>
                <a:spcPct val="130000"/>
              </a:lnSpc>
            </a:pPr>
            <a:r>
              <a:rPr lang="zh-CN" altLang="en-US" b="1" dirty="0">
                <a:solidFill>
                  <a:schemeClr val="folHlink"/>
                </a:solidFill>
                <a:latin typeface="Times New Roman" panose="02020603050405020304" pitchFamily="18" charset="0"/>
              </a:rPr>
              <a:t>空间结构建筑：</a:t>
            </a:r>
            <a:r>
              <a:rPr lang="zh-CN" altLang="en-US" b="1" dirty="0">
                <a:latin typeface="Times New Roman" panose="02020603050405020304" pitchFamily="18" charset="0"/>
              </a:rPr>
              <a:t>横向跨越30</a:t>
            </a:r>
            <a:r>
              <a:rPr lang="en-US" altLang="zh-CN" b="1" dirty="0">
                <a:latin typeface="Times New Roman" panose="02020603050405020304" pitchFamily="18" charset="0"/>
              </a:rPr>
              <a:t>m</a:t>
            </a:r>
            <a:r>
              <a:rPr lang="zh-CN" altLang="en-US" b="1" dirty="0">
                <a:latin typeface="Times New Roman" panose="02020603050405020304" pitchFamily="18" charset="0"/>
              </a:rPr>
              <a:t>以上空间的各类结构形式的建筑。如壳体结构、网架结构、悬索结构、充气结构、穹顶结构等。   </a:t>
            </a:r>
            <a:endParaRPr lang="zh-CN" altLang="en-US" b="1" dirty="0">
              <a:latin typeface="Times New Roman" panose="02020603050405020304" pitchFamily="18" charset="0"/>
            </a:endParaRPr>
          </a:p>
        </p:txBody>
      </p:sp>
      <p:sp>
        <p:nvSpPr>
          <p:cNvPr id="22531" name="Rectangle 4"/>
          <p:cNvSpPr>
            <a:spLocks noGrp="1"/>
          </p:cNvSpPr>
          <p:nvPr>
            <p:ph type="title"/>
          </p:nvPr>
        </p:nvSpPr>
        <p:spPr>
          <a:xfrm>
            <a:off x="4908550" y="158750"/>
            <a:ext cx="7178040" cy="753745"/>
          </a:xfrm>
        </p:spPr>
        <p:txBody>
          <a:bodyPr vert="horz" wrap="square" lIns="91440" tIns="45720" rIns="91440" bIns="45720" anchor="b"/>
          <a:p>
            <a:pPr eaLnBrk="1" hangingPunct="1"/>
            <a:r>
              <a:rPr lang="zh-CN" altLang="en-US" sz="4000" b="1" dirty="0">
                <a:solidFill>
                  <a:srgbClr val="C00000"/>
                </a:solidFill>
                <a:latin typeface="楷体" panose="02010609060101010101" charset="-122"/>
                <a:ea typeface="楷体" panose="02010609060101010101" charset="-122"/>
              </a:rPr>
              <a:t>0.2.1.3  按结构的承重方式分</a:t>
            </a:r>
            <a:endParaRPr lang="zh-CN" altLang="en-US" sz="4000" b="1" dirty="0">
              <a:solidFill>
                <a:srgbClr val="C00000"/>
              </a:solidFill>
              <a:latin typeface="楷体" panose="02010609060101010101" charset="-122"/>
              <a:ea typeface="楷体" panose="0201060906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4"/>
          <p:cNvSpPr>
            <a:spLocks noGrp="1"/>
          </p:cNvSpPr>
          <p:nvPr>
            <p:ph type="title"/>
          </p:nvPr>
        </p:nvSpPr>
        <p:spPr>
          <a:xfrm>
            <a:off x="6310630" y="143510"/>
            <a:ext cx="2499360" cy="753745"/>
          </a:xfrm>
        </p:spPr>
        <p:txBody>
          <a:bodyPr vert="horz" wrap="square" lIns="91440" tIns="45720" rIns="91440" bIns="45720" anchor="b"/>
          <a:p>
            <a:pPr eaLnBrk="1" hangingPunct="1"/>
            <a:r>
              <a:rPr lang="zh-CN" altLang="en-US" sz="3200" b="1" dirty="0">
                <a:solidFill>
                  <a:srgbClr val="9966FF"/>
                </a:solidFill>
                <a:latin typeface="楷体_GB2312" pitchFamily="49" charset="-122"/>
                <a:ea typeface="楷体_GB2312" pitchFamily="49" charset="-122"/>
              </a:rPr>
              <a:t>罗马万神庙</a:t>
            </a:r>
            <a:endParaRPr lang="zh-CN" altLang="en-US" sz="3200" b="1" dirty="0">
              <a:solidFill>
                <a:srgbClr val="9966FF"/>
              </a:solidFill>
              <a:latin typeface="楷体_GB2312" pitchFamily="49" charset="-122"/>
              <a:ea typeface="楷体_GB2312" pitchFamily="49" charset="-122"/>
            </a:endParaRPr>
          </a:p>
        </p:txBody>
      </p:sp>
      <p:pic>
        <p:nvPicPr>
          <p:cNvPr id="23555" name="内容占位符 4" descr="Mypsd_13944_201209200919310075B.jpg"/>
          <p:cNvPicPr>
            <a:picLocks noGrp="1" noChangeAspect="1"/>
          </p:cNvPicPr>
          <p:nvPr>
            <p:ph idx="1"/>
          </p:nvPr>
        </p:nvPicPr>
        <p:blipFill>
          <a:blip r:embed="rId1"/>
          <a:srcRect/>
          <a:stretch>
            <a:fillRect/>
          </a:stretch>
        </p:blipFill>
        <p:spPr>
          <a:xfrm>
            <a:off x="901065" y="1215390"/>
            <a:ext cx="4038600" cy="5280660"/>
          </a:xfrm>
        </p:spPr>
      </p:pic>
      <p:pic>
        <p:nvPicPr>
          <p:cNvPr id="23556" name="图片 5" descr="W020060921637071388596.jpg"/>
          <p:cNvPicPr>
            <a:picLocks noChangeAspect="1"/>
          </p:cNvPicPr>
          <p:nvPr/>
        </p:nvPicPr>
        <p:blipFill>
          <a:blip r:embed="rId2"/>
          <a:stretch>
            <a:fillRect/>
          </a:stretch>
        </p:blipFill>
        <p:spPr>
          <a:xfrm>
            <a:off x="5425440" y="3136265"/>
            <a:ext cx="6327140" cy="3359785"/>
          </a:xfrm>
          <a:prstGeom prst="rect">
            <a:avLst/>
          </a:prstGeom>
          <a:noFill/>
          <a:ln w="9525">
            <a:noFill/>
          </a:ln>
        </p:spPr>
      </p:pic>
      <p:sp>
        <p:nvSpPr>
          <p:cNvPr id="23557" name="TextBox 6"/>
          <p:cNvSpPr txBox="1"/>
          <p:nvPr/>
        </p:nvSpPr>
        <p:spPr>
          <a:xfrm>
            <a:off x="5667375" y="1215390"/>
            <a:ext cx="5952490" cy="1921510"/>
          </a:xfrm>
          <a:prstGeom prst="rect">
            <a:avLst/>
          </a:prstGeom>
          <a:noFill/>
          <a:ln w="9525">
            <a:noFill/>
          </a:ln>
        </p:spPr>
        <p:txBody>
          <a:bodyPr wrap="square">
            <a:spAutoFit/>
          </a:bodyPr>
          <a:p>
            <a:pPr lvl="0" eaLnBrk="1" hangingPunct="1"/>
            <a:r>
              <a:rPr lang="zh-CN" altLang="en-US" dirty="0">
                <a:latin typeface="Tahoma" panose="020B0604030504040204" pitchFamily="34" charset="0"/>
                <a:ea typeface="宋体" panose="02010600030101010101" pitchFamily="2" charset="-122"/>
              </a:rPr>
              <a:t>      </a:t>
            </a:r>
            <a:r>
              <a:rPr lang="zh-CN" altLang="en-US" sz="2400" b="1" dirty="0">
                <a:solidFill>
                  <a:srgbClr val="002060"/>
                </a:solidFill>
                <a:latin typeface="Tahoma" panose="020B0604030504040204" pitchFamily="34" charset="0"/>
                <a:ea typeface="宋体" panose="02010600030101010101" pitchFamily="2" charset="-122"/>
              </a:rPr>
              <a:t> 万神庙的结构简洁明了，主体呈圆形，顶部覆盖着一个直径达</a:t>
            </a:r>
            <a:r>
              <a:rPr lang="en-US" altLang="zh-CN" sz="2400" b="1" dirty="0">
                <a:solidFill>
                  <a:srgbClr val="002060"/>
                </a:solidFill>
                <a:latin typeface="Tahoma" panose="020B0604030504040204" pitchFamily="34" charset="0"/>
                <a:ea typeface="宋体" panose="02010600030101010101" pitchFamily="2" charset="-122"/>
              </a:rPr>
              <a:t>43.3</a:t>
            </a:r>
            <a:r>
              <a:rPr lang="zh-CN" altLang="en-US" sz="2400" b="1" dirty="0">
                <a:solidFill>
                  <a:srgbClr val="002060"/>
                </a:solidFill>
                <a:latin typeface="Tahoma" panose="020B0604030504040204" pitchFamily="34" charset="0"/>
                <a:ea typeface="宋体" panose="02010600030101010101" pitchFamily="2" charset="-122"/>
              </a:rPr>
              <a:t>米的穹顶，是自建成后到</a:t>
            </a:r>
            <a:r>
              <a:rPr lang="en-US" altLang="zh-CN" sz="2400" b="1" dirty="0">
                <a:solidFill>
                  <a:srgbClr val="002060"/>
                </a:solidFill>
                <a:latin typeface="Tahoma" panose="020B0604030504040204" pitchFamily="34" charset="0"/>
                <a:ea typeface="宋体" panose="02010600030101010101" pitchFamily="2" charset="-122"/>
              </a:rPr>
              <a:t>1436</a:t>
            </a:r>
            <a:r>
              <a:rPr lang="zh-CN" altLang="en-US" sz="2400" b="1" dirty="0">
                <a:solidFill>
                  <a:srgbClr val="002060"/>
                </a:solidFill>
                <a:latin typeface="Tahoma" panose="020B0604030504040204" pitchFamily="34" charset="0"/>
                <a:ea typeface="宋体" panose="02010600030101010101" pitchFamily="2" charset="-122"/>
              </a:rPr>
              <a:t>年间最大的穹顶。穹顶的最高点也是</a:t>
            </a:r>
            <a:r>
              <a:rPr lang="en-US" altLang="zh-CN" sz="2400" b="1" dirty="0">
                <a:solidFill>
                  <a:srgbClr val="002060"/>
                </a:solidFill>
                <a:latin typeface="Tahoma" panose="020B0604030504040204" pitchFamily="34" charset="0"/>
                <a:ea typeface="宋体" panose="02010600030101010101" pitchFamily="2" charset="-122"/>
              </a:rPr>
              <a:t>43.3</a:t>
            </a:r>
            <a:r>
              <a:rPr lang="zh-CN" altLang="en-US" sz="2400" b="1" dirty="0">
                <a:solidFill>
                  <a:srgbClr val="002060"/>
                </a:solidFill>
                <a:latin typeface="Tahoma" panose="020B0604030504040204" pitchFamily="34" charset="0"/>
                <a:ea typeface="宋体" panose="02010600030101010101" pitchFamily="2" charset="-122"/>
              </a:rPr>
              <a:t>米，顶部有一个直径</a:t>
            </a:r>
            <a:r>
              <a:rPr lang="en-US" altLang="zh-CN" sz="2400" b="1" dirty="0">
                <a:solidFill>
                  <a:srgbClr val="002060"/>
                </a:solidFill>
                <a:latin typeface="Tahoma" panose="020B0604030504040204" pitchFamily="34" charset="0"/>
                <a:ea typeface="宋体" panose="02010600030101010101" pitchFamily="2" charset="-122"/>
              </a:rPr>
              <a:t>8.9</a:t>
            </a:r>
            <a:r>
              <a:rPr lang="zh-CN" altLang="en-US" sz="2400" b="1" dirty="0">
                <a:solidFill>
                  <a:srgbClr val="002060"/>
                </a:solidFill>
                <a:latin typeface="Tahoma" panose="020B0604030504040204" pitchFamily="34" charset="0"/>
                <a:ea typeface="宋体" panose="02010600030101010101" pitchFamily="2" charset="-122"/>
              </a:rPr>
              <a:t>米的圆形大洞，用于采光。</a:t>
            </a:r>
            <a:endParaRPr lang="zh-CN" altLang="en-US" sz="2400" b="1" dirty="0">
              <a:solidFill>
                <a:srgbClr val="002060"/>
              </a:solidFill>
              <a:latin typeface="Tahoma" panose="020B0604030504040204" pitchFamily="34" charset="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3"/>
          <p:cNvSpPr>
            <a:spLocks noGrp="1"/>
          </p:cNvSpPr>
          <p:nvPr>
            <p:ph idx="1"/>
          </p:nvPr>
        </p:nvSpPr>
        <p:spPr>
          <a:xfrm>
            <a:off x="2066290" y="1537335"/>
            <a:ext cx="8569325" cy="4421505"/>
          </a:xfrm>
        </p:spPr>
        <p:txBody>
          <a:bodyPr vert="horz" wrap="square" lIns="91440" tIns="45720" rIns="91440" bIns="45720" anchor="t"/>
          <a:p>
            <a:pPr eaLnBrk="1" hangingPunct="1">
              <a:lnSpc>
                <a:spcPct val="130000"/>
              </a:lnSpc>
              <a:spcBef>
                <a:spcPct val="30000"/>
              </a:spcBef>
            </a:pPr>
            <a:r>
              <a:rPr lang="zh-CN" altLang="en-US" b="1" dirty="0">
                <a:latin typeface="宋体" panose="02010600030101010101" pitchFamily="2" charset="-122"/>
              </a:rPr>
              <a:t>住宅建筑</a:t>
            </a:r>
            <a:r>
              <a:rPr lang="zh-CN" altLang="en-US" b="1" dirty="0">
                <a:solidFill>
                  <a:schemeClr val="hlink"/>
                </a:solidFill>
                <a:latin typeface="宋体" panose="02010600030101010101" pitchFamily="2" charset="-122"/>
              </a:rPr>
              <a:t>1～3</a:t>
            </a:r>
            <a:r>
              <a:rPr lang="zh-CN" altLang="en-US" b="1" dirty="0">
                <a:latin typeface="宋体" panose="02010600030101010101" pitchFamily="2" charset="-122"/>
              </a:rPr>
              <a:t>层为</a:t>
            </a:r>
            <a:r>
              <a:rPr lang="zh-CN" altLang="en-US" b="1" dirty="0">
                <a:solidFill>
                  <a:schemeClr val="folHlink"/>
                </a:solidFill>
                <a:latin typeface="宋体" panose="02010600030101010101" pitchFamily="2" charset="-122"/>
              </a:rPr>
              <a:t>低层建筑</a:t>
            </a:r>
            <a:r>
              <a:rPr lang="zh-CN" altLang="en-US" b="1" dirty="0">
                <a:latin typeface="宋体" panose="02010600030101010101" pitchFamily="2" charset="-122"/>
              </a:rPr>
              <a:t>；</a:t>
            </a:r>
            <a:r>
              <a:rPr lang="zh-CN" altLang="en-US" b="1" dirty="0">
                <a:solidFill>
                  <a:schemeClr val="hlink"/>
                </a:solidFill>
                <a:latin typeface="宋体" panose="02010600030101010101" pitchFamily="2" charset="-122"/>
              </a:rPr>
              <a:t>4～6</a:t>
            </a:r>
            <a:r>
              <a:rPr lang="zh-CN" altLang="en-US" b="1" dirty="0">
                <a:latin typeface="宋体" panose="02010600030101010101" pitchFamily="2" charset="-122"/>
              </a:rPr>
              <a:t>层为</a:t>
            </a:r>
            <a:r>
              <a:rPr lang="zh-CN" altLang="en-US" b="1" dirty="0">
                <a:solidFill>
                  <a:schemeClr val="folHlink"/>
                </a:solidFill>
                <a:latin typeface="宋体" panose="02010600030101010101" pitchFamily="2" charset="-122"/>
              </a:rPr>
              <a:t>多层建筑</a:t>
            </a:r>
            <a:r>
              <a:rPr lang="zh-CN" altLang="en-US" b="1" dirty="0">
                <a:latin typeface="宋体" panose="02010600030101010101" pitchFamily="2" charset="-122"/>
              </a:rPr>
              <a:t>；</a:t>
            </a:r>
            <a:r>
              <a:rPr lang="zh-CN" altLang="en-US" b="1" dirty="0">
                <a:solidFill>
                  <a:schemeClr val="hlink"/>
                </a:solidFill>
                <a:latin typeface="宋体" panose="02010600030101010101" pitchFamily="2" charset="-122"/>
              </a:rPr>
              <a:t>7～9</a:t>
            </a:r>
            <a:r>
              <a:rPr lang="zh-CN" altLang="en-US" b="1" dirty="0">
                <a:latin typeface="宋体" panose="02010600030101010101" pitchFamily="2" charset="-122"/>
              </a:rPr>
              <a:t>层为</a:t>
            </a:r>
            <a:r>
              <a:rPr lang="zh-CN" altLang="en-US" b="1" dirty="0">
                <a:solidFill>
                  <a:schemeClr val="folHlink"/>
                </a:solidFill>
                <a:latin typeface="宋体" panose="02010600030101010101" pitchFamily="2" charset="-122"/>
              </a:rPr>
              <a:t>中高层建筑</a:t>
            </a:r>
            <a:r>
              <a:rPr lang="zh-CN" altLang="en-US" b="1" dirty="0">
                <a:latin typeface="宋体" panose="02010600030101010101" pitchFamily="2" charset="-122"/>
              </a:rPr>
              <a:t>；</a:t>
            </a:r>
            <a:r>
              <a:rPr lang="zh-CN" altLang="en-US" b="1" dirty="0">
                <a:solidFill>
                  <a:schemeClr val="hlink"/>
                </a:solidFill>
                <a:latin typeface="宋体" panose="02010600030101010101" pitchFamily="2" charset="-122"/>
              </a:rPr>
              <a:t>10</a:t>
            </a:r>
            <a:r>
              <a:rPr lang="zh-CN" altLang="en-US" b="1" dirty="0">
                <a:latin typeface="宋体" panose="02010600030101010101" pitchFamily="2" charset="-122"/>
              </a:rPr>
              <a:t>层</a:t>
            </a:r>
            <a:r>
              <a:rPr lang="zh-CN" altLang="en-US" b="1" dirty="0">
                <a:solidFill>
                  <a:schemeClr val="hlink"/>
                </a:solidFill>
                <a:latin typeface="宋体" panose="02010600030101010101" pitchFamily="2" charset="-122"/>
              </a:rPr>
              <a:t>以上</a:t>
            </a:r>
            <a:r>
              <a:rPr lang="zh-CN" altLang="en-US" b="1" dirty="0">
                <a:latin typeface="宋体" panose="02010600030101010101" pitchFamily="2" charset="-122"/>
              </a:rPr>
              <a:t>为</a:t>
            </a:r>
            <a:r>
              <a:rPr lang="zh-CN" altLang="en-US" b="1" dirty="0">
                <a:solidFill>
                  <a:schemeClr val="folHlink"/>
                </a:solidFill>
                <a:latin typeface="宋体" panose="02010600030101010101" pitchFamily="2" charset="-122"/>
              </a:rPr>
              <a:t>高层建筑</a:t>
            </a:r>
            <a:r>
              <a:rPr lang="zh-CN" altLang="en-US" b="1" dirty="0">
                <a:latin typeface="宋体" panose="02010600030101010101" pitchFamily="2" charset="-122"/>
              </a:rPr>
              <a:t>。</a:t>
            </a:r>
            <a:endParaRPr lang="zh-CN" altLang="en-US" b="1" dirty="0">
              <a:latin typeface="宋体" panose="02010600030101010101" pitchFamily="2" charset="-122"/>
            </a:endParaRPr>
          </a:p>
          <a:p>
            <a:pPr eaLnBrk="1" hangingPunct="1">
              <a:lnSpc>
                <a:spcPct val="130000"/>
              </a:lnSpc>
              <a:spcBef>
                <a:spcPct val="30000"/>
              </a:spcBef>
            </a:pPr>
            <a:r>
              <a:rPr lang="zh-CN" altLang="en-US" b="1" dirty="0">
                <a:latin typeface="宋体" panose="02010600030101010101" pitchFamily="2" charset="-122"/>
              </a:rPr>
              <a:t>公共建筑建筑物高度</a:t>
            </a:r>
            <a:r>
              <a:rPr lang="zh-CN" altLang="en-US" b="1" dirty="0">
                <a:solidFill>
                  <a:schemeClr val="hlink"/>
                </a:solidFill>
                <a:latin typeface="宋体" panose="02010600030101010101" pitchFamily="2" charset="-122"/>
              </a:rPr>
              <a:t>超过24</a:t>
            </a:r>
            <a:r>
              <a:rPr lang="en-US" altLang="zh-CN" b="1" dirty="0">
                <a:solidFill>
                  <a:schemeClr val="hlink"/>
                </a:solidFill>
                <a:latin typeface="宋体" panose="02010600030101010101" pitchFamily="2" charset="-122"/>
              </a:rPr>
              <a:t>m</a:t>
            </a:r>
            <a:r>
              <a:rPr lang="zh-CN" altLang="en-US" b="1" dirty="0">
                <a:latin typeface="宋体" panose="02010600030101010101" pitchFamily="2" charset="-122"/>
              </a:rPr>
              <a:t>者为</a:t>
            </a:r>
            <a:r>
              <a:rPr lang="zh-CN" altLang="en-US" b="1" dirty="0">
                <a:solidFill>
                  <a:schemeClr val="folHlink"/>
                </a:solidFill>
                <a:latin typeface="宋体" panose="02010600030101010101" pitchFamily="2" charset="-122"/>
              </a:rPr>
              <a:t>高层建筑</a:t>
            </a:r>
            <a:r>
              <a:rPr lang="zh-CN" altLang="en-US" b="1" dirty="0">
                <a:latin typeface="宋体" panose="02010600030101010101" pitchFamily="2" charset="-122"/>
              </a:rPr>
              <a:t>（不包括高度超过24</a:t>
            </a:r>
            <a:r>
              <a:rPr lang="en-US" altLang="zh-CN" b="1" dirty="0">
                <a:latin typeface="宋体" panose="02010600030101010101" pitchFamily="2" charset="-122"/>
              </a:rPr>
              <a:t>m</a:t>
            </a:r>
            <a:r>
              <a:rPr lang="zh-CN" altLang="en-US" b="1" dirty="0">
                <a:latin typeface="宋体" panose="02010600030101010101" pitchFamily="2" charset="-122"/>
              </a:rPr>
              <a:t>的单层建筑），建筑物高度</a:t>
            </a:r>
            <a:r>
              <a:rPr lang="zh-CN" altLang="en-US" b="1" dirty="0">
                <a:solidFill>
                  <a:schemeClr val="hlink"/>
                </a:solidFill>
                <a:latin typeface="宋体" panose="02010600030101010101" pitchFamily="2" charset="-122"/>
              </a:rPr>
              <a:t>不超过24</a:t>
            </a:r>
            <a:r>
              <a:rPr lang="en-US" altLang="zh-CN" b="1" dirty="0">
                <a:solidFill>
                  <a:schemeClr val="hlink"/>
                </a:solidFill>
                <a:latin typeface="宋体" panose="02010600030101010101" pitchFamily="2" charset="-122"/>
              </a:rPr>
              <a:t>m</a:t>
            </a:r>
            <a:r>
              <a:rPr lang="zh-CN" altLang="en-US" b="1" dirty="0">
                <a:solidFill>
                  <a:schemeClr val="hlink"/>
                </a:solidFill>
                <a:latin typeface="宋体" panose="02010600030101010101" pitchFamily="2" charset="-122"/>
              </a:rPr>
              <a:t>者</a:t>
            </a:r>
            <a:r>
              <a:rPr lang="zh-CN" altLang="en-US" b="1" dirty="0">
                <a:latin typeface="宋体" panose="02010600030101010101" pitchFamily="2" charset="-122"/>
              </a:rPr>
              <a:t>为</a:t>
            </a:r>
            <a:r>
              <a:rPr lang="zh-CN" altLang="en-US" b="1" dirty="0">
                <a:solidFill>
                  <a:schemeClr val="folHlink"/>
                </a:solidFill>
                <a:latin typeface="宋体" panose="02010600030101010101" pitchFamily="2" charset="-122"/>
              </a:rPr>
              <a:t>非高层建筑</a:t>
            </a:r>
            <a:r>
              <a:rPr lang="zh-CN" altLang="en-US" b="1" dirty="0">
                <a:latin typeface="宋体" panose="02010600030101010101" pitchFamily="2" charset="-122"/>
              </a:rPr>
              <a:t>。</a:t>
            </a:r>
            <a:endParaRPr lang="en-US" altLang="zh-CN" b="1" dirty="0">
              <a:latin typeface="宋体" panose="02010600030101010101" pitchFamily="2" charset="-122"/>
            </a:endParaRPr>
          </a:p>
          <a:p>
            <a:pPr eaLnBrk="1" hangingPunct="1">
              <a:lnSpc>
                <a:spcPct val="130000"/>
              </a:lnSpc>
              <a:spcBef>
                <a:spcPct val="30000"/>
              </a:spcBef>
            </a:pPr>
            <a:r>
              <a:rPr lang="zh-CN" altLang="en-US" b="1" dirty="0">
                <a:latin typeface="宋体" panose="02010600030101010101" pitchFamily="2" charset="-122"/>
              </a:rPr>
              <a:t>建筑物总高度超过</a:t>
            </a:r>
            <a:r>
              <a:rPr lang="en-US" altLang="zh-CN" b="1" dirty="0">
                <a:solidFill>
                  <a:srgbClr val="FF0000"/>
                </a:solidFill>
                <a:latin typeface="宋体" panose="02010600030101010101" pitchFamily="2" charset="-122"/>
              </a:rPr>
              <a:t>100m</a:t>
            </a:r>
            <a:r>
              <a:rPr lang="zh-CN" altLang="en-US" b="1" dirty="0">
                <a:latin typeface="宋体" panose="02010600030101010101" pitchFamily="2" charset="-122"/>
              </a:rPr>
              <a:t>时，不论其实住宅或公共建筑均为超高层。  </a:t>
            </a:r>
            <a:endParaRPr lang="zh-CN" altLang="en-US" b="1" dirty="0">
              <a:latin typeface="宋体" panose="02010600030101010101" pitchFamily="2" charset="-122"/>
            </a:endParaRPr>
          </a:p>
        </p:txBody>
      </p:sp>
      <p:sp>
        <p:nvSpPr>
          <p:cNvPr id="24579" name="Rectangle 4"/>
          <p:cNvSpPr>
            <a:spLocks noGrp="1"/>
          </p:cNvSpPr>
          <p:nvPr>
            <p:ph type="title"/>
          </p:nvPr>
        </p:nvSpPr>
        <p:spPr>
          <a:xfrm>
            <a:off x="4486910" y="280670"/>
            <a:ext cx="7757160" cy="753745"/>
          </a:xfrm>
        </p:spPr>
        <p:txBody>
          <a:bodyPr vert="horz" wrap="square" lIns="91440" tIns="45720" rIns="91440" bIns="45720" anchor="b"/>
          <a:p>
            <a:pPr eaLnBrk="1" hangingPunct="1"/>
            <a:r>
              <a:rPr lang="zh-CN" altLang="en-US" sz="4000" b="1" dirty="0">
                <a:solidFill>
                  <a:srgbClr val="C00000"/>
                </a:solidFill>
                <a:latin typeface="楷体" panose="02010609060101010101" charset="-122"/>
                <a:ea typeface="楷体" panose="02010609060101010101" charset="-122"/>
              </a:rPr>
              <a:t>0.2.1.4按建筑的层数或总高度分</a:t>
            </a:r>
            <a:endParaRPr lang="zh-CN" altLang="en-US" sz="4000" b="1" dirty="0">
              <a:solidFill>
                <a:srgbClr val="C00000"/>
              </a:solidFill>
              <a:latin typeface="楷体" panose="02010609060101010101" charset="-122"/>
              <a:ea typeface="楷体" panose="0201060906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3"/>
          <p:cNvSpPr>
            <a:spLocks noGrp="1"/>
          </p:cNvSpPr>
          <p:nvPr>
            <p:ph idx="1"/>
          </p:nvPr>
        </p:nvSpPr>
        <p:spPr>
          <a:xfrm>
            <a:off x="2351088" y="1628775"/>
            <a:ext cx="7561262" cy="3887788"/>
          </a:xfrm>
        </p:spPr>
        <p:txBody>
          <a:bodyPr vert="horz" wrap="square" lIns="91440" tIns="45720" rIns="91440" bIns="45720" anchor="t"/>
          <a:p>
            <a:pPr marL="363855" indent="-363855" eaLnBrk="1" hangingPunct="1">
              <a:lnSpc>
                <a:spcPct val="130000"/>
              </a:lnSpc>
              <a:spcBef>
                <a:spcPct val="30000"/>
              </a:spcBef>
            </a:pPr>
            <a:r>
              <a:rPr lang="zh-CN" altLang="en-US" b="1" dirty="0">
                <a:solidFill>
                  <a:schemeClr val="folHlink"/>
                </a:solidFill>
                <a:latin typeface="宋体" panose="02010600030101010101" pitchFamily="2" charset="-122"/>
              </a:rPr>
              <a:t>大量性建筑：</a:t>
            </a:r>
            <a:r>
              <a:rPr lang="zh-CN" altLang="en-US" b="1" dirty="0">
                <a:latin typeface="宋体" panose="02010600030101010101" pitchFamily="2" charset="-122"/>
              </a:rPr>
              <a:t>指建筑规模不大，但建造数量多，与人们生活密切相关的建筑，如住宅、中小学教学楼、医院等。</a:t>
            </a:r>
            <a:endParaRPr lang="zh-CN" altLang="en-US" b="1" dirty="0">
              <a:latin typeface="宋体" panose="02010600030101010101" pitchFamily="2" charset="-122"/>
            </a:endParaRPr>
          </a:p>
          <a:p>
            <a:pPr marL="363855" indent="-363855" eaLnBrk="1" hangingPunct="1">
              <a:lnSpc>
                <a:spcPct val="130000"/>
              </a:lnSpc>
              <a:spcBef>
                <a:spcPct val="30000"/>
              </a:spcBef>
            </a:pPr>
            <a:r>
              <a:rPr lang="zh-CN" altLang="en-US" b="1" dirty="0">
                <a:solidFill>
                  <a:schemeClr val="folHlink"/>
                </a:solidFill>
                <a:latin typeface="宋体" panose="02010600030101010101" pitchFamily="2" charset="-122"/>
              </a:rPr>
              <a:t>大型性建筑：</a:t>
            </a:r>
            <a:r>
              <a:rPr lang="zh-CN" altLang="en-US" b="1" dirty="0">
                <a:latin typeface="宋体" panose="02010600030101010101" pitchFamily="2" charset="-122"/>
              </a:rPr>
              <a:t>指建造于大中城市的体量大而数量少的公共建筑，如大型体育馆、火车站等。 </a:t>
            </a:r>
            <a:endParaRPr lang="zh-CN" altLang="en-US" b="1" dirty="0">
              <a:latin typeface="宋体" panose="02010600030101010101" pitchFamily="2" charset="-122"/>
            </a:endParaRPr>
          </a:p>
        </p:txBody>
      </p:sp>
      <p:sp>
        <p:nvSpPr>
          <p:cNvPr id="25603" name="Rectangle 4"/>
          <p:cNvSpPr>
            <a:spLocks noGrp="1"/>
          </p:cNvSpPr>
          <p:nvPr>
            <p:ph type="title"/>
          </p:nvPr>
        </p:nvSpPr>
        <p:spPr>
          <a:xfrm>
            <a:off x="4673600" y="280670"/>
            <a:ext cx="7375525" cy="753745"/>
          </a:xfrm>
        </p:spPr>
        <p:txBody>
          <a:bodyPr vert="horz" wrap="square" lIns="91440" tIns="45720" rIns="91440" bIns="45720" anchor="b"/>
          <a:p>
            <a:pPr eaLnBrk="1" hangingPunct="1"/>
            <a:r>
              <a:rPr lang="zh-CN" altLang="en-US" sz="4000" b="1" dirty="0">
                <a:solidFill>
                  <a:srgbClr val="C00000"/>
                </a:solidFill>
                <a:latin typeface="楷体" panose="02010609060101010101" charset="-122"/>
                <a:ea typeface="楷体" panose="02010609060101010101" charset="-122"/>
              </a:rPr>
              <a:t>0.2.1.5 按建筑的规模和数量分</a:t>
            </a:r>
            <a:endParaRPr lang="zh-CN" altLang="en-US" sz="4000" b="1" dirty="0">
              <a:solidFill>
                <a:srgbClr val="C00000"/>
              </a:solidFill>
              <a:latin typeface="楷体" panose="02010609060101010101" charset="-122"/>
              <a:ea typeface="楷体" panose="0201060906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3"/>
          <p:cNvSpPr>
            <a:spLocks noGrp="1"/>
          </p:cNvSpPr>
          <p:nvPr>
            <p:ph idx="1"/>
          </p:nvPr>
        </p:nvSpPr>
        <p:spPr>
          <a:xfrm>
            <a:off x="2208213" y="1895475"/>
            <a:ext cx="8054975" cy="4629150"/>
          </a:xfrm>
        </p:spPr>
        <p:txBody>
          <a:bodyPr vert="horz" wrap="square" lIns="91440" tIns="45720" rIns="91440" bIns="45720" anchor="t"/>
          <a:p>
            <a:pPr marL="1043305" indent="-1043305" eaLnBrk="1" hangingPunct="1">
              <a:lnSpc>
                <a:spcPct val="120000"/>
              </a:lnSpc>
              <a:buNone/>
            </a:pPr>
            <a:r>
              <a:rPr lang="zh-CN" altLang="en-US" b="1" dirty="0">
                <a:latin typeface="宋体" panose="02010600030101010101" pitchFamily="2" charset="-122"/>
              </a:rPr>
              <a:t>    </a:t>
            </a:r>
            <a:r>
              <a:rPr lang="zh-CN" altLang="en-US" b="1" dirty="0">
                <a:solidFill>
                  <a:schemeClr val="folHlink"/>
                </a:solidFill>
                <a:latin typeface="宋体" panose="02010600030101010101" pitchFamily="2" charset="-122"/>
              </a:rPr>
              <a:t>建筑物耐久等级的指标</a:t>
            </a:r>
            <a:r>
              <a:rPr lang="zh-CN" altLang="en-US" b="1" dirty="0">
                <a:latin typeface="宋体" panose="02010600030101010101" pitchFamily="2" charset="-122"/>
              </a:rPr>
              <a:t>是</a:t>
            </a:r>
            <a:r>
              <a:rPr lang="zh-CN" altLang="en-US" b="1" dirty="0">
                <a:solidFill>
                  <a:schemeClr val="hlink"/>
                </a:solidFill>
                <a:latin typeface="宋体" panose="02010600030101010101" pitchFamily="2" charset="-122"/>
              </a:rPr>
              <a:t>使用年限。</a:t>
            </a:r>
            <a:endParaRPr lang="zh-CN" altLang="en-US" b="1" dirty="0">
              <a:solidFill>
                <a:schemeClr val="hlink"/>
              </a:solidFill>
              <a:latin typeface="宋体" panose="02010600030101010101" pitchFamily="2" charset="-122"/>
            </a:endParaRPr>
          </a:p>
          <a:p>
            <a:pPr marL="1043305" indent="-1043305" eaLnBrk="1" hangingPunct="1">
              <a:lnSpc>
                <a:spcPct val="120000"/>
              </a:lnSpc>
              <a:buNone/>
            </a:pPr>
            <a:r>
              <a:rPr lang="zh-CN" altLang="en-US" b="1" dirty="0">
                <a:solidFill>
                  <a:schemeClr val="hlink"/>
                </a:solidFill>
                <a:latin typeface="宋体" panose="02010600030101010101" pitchFamily="2" charset="-122"/>
              </a:rPr>
              <a:t>一类：</a:t>
            </a:r>
            <a:r>
              <a:rPr lang="zh-CN" altLang="en-US" b="1" dirty="0">
                <a:latin typeface="宋体" panose="02010600030101010101" pitchFamily="2" charset="-122"/>
              </a:rPr>
              <a:t>设计使用年限为</a:t>
            </a:r>
            <a:r>
              <a:rPr lang="en-US" altLang="zh-CN" b="1" dirty="0">
                <a:latin typeface="宋体" panose="02010600030101010101" pitchFamily="2" charset="-122"/>
              </a:rPr>
              <a:t>5</a:t>
            </a:r>
            <a:r>
              <a:rPr lang="zh-CN" altLang="en-US" b="1" dirty="0">
                <a:latin typeface="宋体" panose="02010600030101010101" pitchFamily="2" charset="-122"/>
              </a:rPr>
              <a:t>年，适用于临时建筑。</a:t>
            </a:r>
            <a:endParaRPr lang="zh-CN" altLang="en-US" b="1" dirty="0">
              <a:latin typeface="宋体" panose="02010600030101010101" pitchFamily="2" charset="-122"/>
            </a:endParaRPr>
          </a:p>
          <a:p>
            <a:pPr marL="1043305" indent="-1043305" eaLnBrk="1" hangingPunct="1">
              <a:lnSpc>
                <a:spcPct val="120000"/>
              </a:lnSpc>
              <a:buNone/>
            </a:pPr>
            <a:r>
              <a:rPr lang="zh-CN" altLang="en-US" b="1" dirty="0">
                <a:solidFill>
                  <a:schemeClr val="hlink"/>
                </a:solidFill>
                <a:latin typeface="宋体" panose="02010600030101010101" pitchFamily="2" charset="-122"/>
              </a:rPr>
              <a:t>二类：</a:t>
            </a:r>
            <a:r>
              <a:rPr lang="zh-CN" altLang="en-US" b="1" dirty="0">
                <a:latin typeface="宋体" panose="02010600030101010101" pitchFamily="2" charset="-122"/>
              </a:rPr>
              <a:t>设计使用年限为</a:t>
            </a:r>
            <a:r>
              <a:rPr lang="en-US" altLang="zh-CN" b="1" dirty="0">
                <a:latin typeface="宋体" panose="02010600030101010101" pitchFamily="2" charset="-122"/>
              </a:rPr>
              <a:t>25</a:t>
            </a:r>
            <a:r>
              <a:rPr lang="zh-CN" altLang="en-US" b="1" dirty="0">
                <a:latin typeface="宋体" panose="02010600030101010101" pitchFamily="2" charset="-122"/>
              </a:rPr>
              <a:t>年，易于替换结构构件的建筑。</a:t>
            </a:r>
            <a:endParaRPr lang="zh-CN" altLang="en-US" b="1" dirty="0">
              <a:latin typeface="宋体" panose="02010600030101010101" pitchFamily="2" charset="-122"/>
            </a:endParaRPr>
          </a:p>
          <a:p>
            <a:pPr marL="1043305" indent="-1043305" eaLnBrk="1" hangingPunct="1">
              <a:lnSpc>
                <a:spcPct val="120000"/>
              </a:lnSpc>
              <a:buNone/>
            </a:pPr>
            <a:r>
              <a:rPr lang="zh-CN" altLang="en-US" b="1" dirty="0">
                <a:solidFill>
                  <a:schemeClr val="hlink"/>
                </a:solidFill>
                <a:latin typeface="宋体" panose="02010600030101010101" pitchFamily="2" charset="-122"/>
              </a:rPr>
              <a:t>三类：</a:t>
            </a:r>
            <a:r>
              <a:rPr lang="zh-CN" altLang="en-US" b="1" dirty="0">
                <a:latin typeface="宋体" panose="02010600030101010101" pitchFamily="2" charset="-122"/>
              </a:rPr>
              <a:t>设计使用年限为50年，适用于普通建筑和构筑物。</a:t>
            </a:r>
            <a:endParaRPr lang="zh-CN" altLang="en-US" b="1" dirty="0">
              <a:latin typeface="宋体" panose="02010600030101010101" pitchFamily="2" charset="-122"/>
            </a:endParaRPr>
          </a:p>
          <a:p>
            <a:pPr marL="1043305" indent="-1043305" eaLnBrk="1" hangingPunct="1">
              <a:lnSpc>
                <a:spcPct val="120000"/>
              </a:lnSpc>
              <a:buNone/>
            </a:pPr>
            <a:r>
              <a:rPr lang="zh-CN" altLang="en-US" b="1" dirty="0">
                <a:solidFill>
                  <a:schemeClr val="hlink"/>
                </a:solidFill>
                <a:latin typeface="宋体" panose="02010600030101010101" pitchFamily="2" charset="-122"/>
              </a:rPr>
              <a:t>四类：</a:t>
            </a:r>
            <a:r>
              <a:rPr lang="zh-CN" altLang="en-US" b="1" dirty="0">
                <a:latin typeface="宋体" panose="02010600030101010101" pitchFamily="2" charset="-122"/>
              </a:rPr>
              <a:t>设计使用年限为</a:t>
            </a:r>
            <a:r>
              <a:rPr lang="en-US" altLang="zh-CN" b="1" dirty="0">
                <a:latin typeface="宋体" panose="02010600030101010101" pitchFamily="2" charset="-122"/>
              </a:rPr>
              <a:t>100</a:t>
            </a:r>
            <a:r>
              <a:rPr lang="zh-CN" altLang="en-US" b="1" dirty="0">
                <a:latin typeface="宋体" panose="02010600030101010101" pitchFamily="2" charset="-122"/>
              </a:rPr>
              <a:t>年，适用于纪念性建筑和特别重要的建筑。</a:t>
            </a:r>
            <a:endParaRPr lang="zh-CN" altLang="en-US" b="1" dirty="0"/>
          </a:p>
        </p:txBody>
      </p:sp>
      <p:sp>
        <p:nvSpPr>
          <p:cNvPr id="26627" name="Rectangle 10"/>
          <p:cNvSpPr>
            <a:spLocks noGrp="1"/>
          </p:cNvSpPr>
          <p:nvPr>
            <p:ph type="title"/>
          </p:nvPr>
        </p:nvSpPr>
        <p:spPr>
          <a:xfrm>
            <a:off x="5158105" y="312420"/>
            <a:ext cx="6842125" cy="754380"/>
          </a:xfrm>
        </p:spPr>
        <p:txBody>
          <a:bodyPr vert="horz" wrap="square" lIns="91440" tIns="45720" rIns="91440" bIns="45720" anchor="b"/>
          <a:p>
            <a:pPr eaLnBrk="1" hangingPunct="1"/>
            <a:r>
              <a:rPr lang="zh-CN" altLang="en-US" sz="4000" b="1" dirty="0">
                <a:solidFill>
                  <a:srgbClr val="C00000"/>
                </a:solidFill>
                <a:latin typeface="楷体" panose="02010609060101010101" charset="-122"/>
                <a:ea typeface="楷体" panose="02010609060101010101" charset="-122"/>
              </a:rPr>
              <a:t>0.2.2  建筑的等级划分</a:t>
            </a:r>
            <a:endParaRPr lang="zh-CN" altLang="en-US" sz="4000" b="1" dirty="0">
              <a:solidFill>
                <a:srgbClr val="C00000"/>
              </a:solidFill>
              <a:latin typeface="楷体" panose="02010609060101010101" charset="-122"/>
              <a:ea typeface="楷体" panose="02010609060101010101" charset="-122"/>
            </a:endParaRPr>
          </a:p>
        </p:txBody>
      </p:sp>
      <p:sp>
        <p:nvSpPr>
          <p:cNvPr id="26628" name="Rectangle 11"/>
          <p:cNvSpPr/>
          <p:nvPr/>
        </p:nvSpPr>
        <p:spPr>
          <a:xfrm>
            <a:off x="2208213" y="1066800"/>
            <a:ext cx="3505200" cy="754063"/>
          </a:xfrm>
          <a:prstGeom prst="rect">
            <a:avLst/>
          </a:prstGeom>
          <a:noFill/>
          <a:ln w="9525">
            <a:noFill/>
          </a:ln>
        </p:spPr>
        <p:txBody>
          <a:bodyPr anchor="b"/>
          <a:p>
            <a:pPr lvl="0" eaLnBrk="1" hangingPunct="1"/>
            <a:r>
              <a:rPr lang="zh-CN" altLang="en-US" sz="2800" b="1" dirty="0">
                <a:solidFill>
                  <a:srgbClr val="9966FF"/>
                </a:solidFill>
                <a:latin typeface="楷体_GB2312" pitchFamily="49" charset="-122"/>
                <a:ea typeface="楷体_GB2312" pitchFamily="49" charset="-122"/>
              </a:rPr>
              <a:t>0.2.2.1  耐久等级</a:t>
            </a:r>
            <a:endParaRPr lang="zh-CN" altLang="en-US" sz="2800" b="1" dirty="0">
              <a:solidFill>
                <a:srgbClr val="9966FF"/>
              </a:solidFill>
              <a:latin typeface="楷体_GB2312" pitchFamily="49" charset="-122"/>
              <a:ea typeface="楷体_GB2312"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3"/>
          <p:cNvSpPr>
            <a:spLocks noGrp="1"/>
          </p:cNvSpPr>
          <p:nvPr>
            <p:ph idx="1"/>
          </p:nvPr>
        </p:nvSpPr>
        <p:spPr>
          <a:xfrm>
            <a:off x="2564130" y="1684020"/>
            <a:ext cx="7429500" cy="3981450"/>
          </a:xfrm>
        </p:spPr>
        <p:txBody>
          <a:bodyPr vert="horz" wrap="square" lIns="91440" tIns="45720" rIns="91440" bIns="45720" anchor="t"/>
          <a:p>
            <a:pPr marL="0" indent="0" eaLnBrk="1" hangingPunct="1">
              <a:lnSpc>
                <a:spcPct val="140000"/>
              </a:lnSpc>
              <a:spcBef>
                <a:spcPct val="30000"/>
              </a:spcBef>
              <a:buNone/>
            </a:pPr>
            <a:r>
              <a:rPr lang="zh-CN" altLang="en-US" sz="2400" dirty="0">
                <a:latin typeface="宋体" panose="02010600030101010101" pitchFamily="2" charset="-122"/>
              </a:rPr>
              <a:t>     </a:t>
            </a:r>
            <a:r>
              <a:rPr lang="zh-CN" altLang="en-US" b="1" dirty="0">
                <a:solidFill>
                  <a:schemeClr val="folHlink"/>
                </a:solidFill>
                <a:latin typeface="Times New Roman" panose="02020603050405020304" pitchFamily="18" charset="0"/>
              </a:rPr>
              <a:t>建筑物的耐火等级</a:t>
            </a:r>
            <a:r>
              <a:rPr lang="zh-CN" altLang="en-US" b="1" dirty="0">
                <a:latin typeface="Times New Roman" panose="02020603050405020304" pitchFamily="18" charset="0"/>
              </a:rPr>
              <a:t>是衡量建筑物耐火程度的标准，是根据组成建筑物构件的</a:t>
            </a:r>
            <a:r>
              <a:rPr lang="zh-CN" altLang="en-US" b="1" dirty="0">
                <a:solidFill>
                  <a:schemeClr val="folHlink"/>
                </a:solidFill>
                <a:latin typeface="Times New Roman" panose="02020603050405020304" pitchFamily="18" charset="0"/>
              </a:rPr>
              <a:t>燃烧性能</a:t>
            </a:r>
            <a:r>
              <a:rPr lang="zh-CN" altLang="en-US" b="1" dirty="0">
                <a:latin typeface="Times New Roman" panose="02020603050405020304" pitchFamily="18" charset="0"/>
              </a:rPr>
              <a:t>和</a:t>
            </a:r>
            <a:r>
              <a:rPr lang="zh-CN" altLang="en-US" b="1" dirty="0">
                <a:solidFill>
                  <a:schemeClr val="folHlink"/>
                </a:solidFill>
                <a:latin typeface="Times New Roman" panose="02020603050405020304" pitchFamily="18" charset="0"/>
              </a:rPr>
              <a:t>耐火极限</a:t>
            </a:r>
            <a:r>
              <a:rPr lang="zh-CN" altLang="en-US" b="1" dirty="0">
                <a:latin typeface="Times New Roman" panose="02020603050405020304" pitchFamily="18" charset="0"/>
              </a:rPr>
              <a:t>确定的。我国现行《建筑设计防火规范》规定：高层建筑的耐火等级分为一、二两级</a:t>
            </a:r>
            <a:r>
              <a:rPr lang="zh-CN" altLang="en-US" b="1" u="sng" dirty="0">
                <a:solidFill>
                  <a:schemeClr val="hlink"/>
                </a:solidFill>
                <a:latin typeface="Times New Roman" panose="02020603050405020304" pitchFamily="18" charset="0"/>
                <a:hlinkClick r:id="rId1" action="ppaction://hlinksldjump"/>
              </a:rPr>
              <a:t>（表0.1）</a:t>
            </a:r>
            <a:r>
              <a:rPr lang="zh-CN" altLang="en-US" b="1" dirty="0">
                <a:latin typeface="Times New Roman" panose="02020603050405020304" pitchFamily="18" charset="0"/>
              </a:rPr>
              <a:t>；其他建筑物的耐火等级分为一、二、三、四级</a:t>
            </a:r>
            <a:r>
              <a:rPr lang="zh-CN" altLang="en-US" b="1" u="sng" dirty="0">
                <a:solidFill>
                  <a:schemeClr val="hlink"/>
                </a:solidFill>
                <a:latin typeface="Times New Roman" panose="02020603050405020304" pitchFamily="18" charset="0"/>
                <a:hlinkClick r:id="rId2" action="ppaction://hlinksldjump"/>
              </a:rPr>
              <a:t>（表0.2）</a:t>
            </a:r>
            <a:r>
              <a:rPr lang="zh-CN" altLang="en-US" b="1" dirty="0">
                <a:latin typeface="Times New Roman" panose="02020603050405020304" pitchFamily="18" charset="0"/>
              </a:rPr>
              <a:t>。 </a:t>
            </a:r>
            <a:endParaRPr lang="zh-CN" altLang="en-US" b="1" dirty="0">
              <a:latin typeface="Times New Roman" panose="02020603050405020304" pitchFamily="18" charset="0"/>
            </a:endParaRPr>
          </a:p>
        </p:txBody>
      </p:sp>
      <p:sp>
        <p:nvSpPr>
          <p:cNvPr id="27651" name="Rectangle 4"/>
          <p:cNvSpPr>
            <a:spLocks noGrp="1"/>
          </p:cNvSpPr>
          <p:nvPr>
            <p:ph type="title"/>
          </p:nvPr>
        </p:nvSpPr>
        <p:spPr>
          <a:xfrm>
            <a:off x="5340350" y="306070"/>
            <a:ext cx="5043805" cy="754380"/>
          </a:xfrm>
        </p:spPr>
        <p:txBody>
          <a:bodyPr vert="horz" wrap="square" lIns="91440" tIns="45720" rIns="91440" bIns="45720" anchor="b"/>
          <a:p>
            <a:pPr eaLnBrk="1" hangingPunct="1"/>
            <a:r>
              <a:rPr lang="zh-CN" altLang="en-US" sz="4000" b="1" dirty="0">
                <a:solidFill>
                  <a:srgbClr val="C00000"/>
                </a:solidFill>
                <a:latin typeface="楷体" panose="02010609060101010101" charset="-122"/>
                <a:ea typeface="楷体" panose="02010609060101010101" charset="-122"/>
              </a:rPr>
              <a:t>0.2.2.2  耐火等级</a:t>
            </a:r>
            <a:endParaRPr lang="zh-CN" altLang="en-US" sz="4000" b="1" dirty="0">
              <a:solidFill>
                <a:srgbClr val="C00000"/>
              </a:solidFill>
              <a:latin typeface="楷体" panose="02010609060101010101" charset="-122"/>
              <a:ea typeface="楷体" panose="0201060906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3"/>
          <p:cNvSpPr>
            <a:spLocks noGrp="1"/>
          </p:cNvSpPr>
          <p:nvPr>
            <p:ph idx="1"/>
          </p:nvPr>
        </p:nvSpPr>
        <p:spPr>
          <a:xfrm>
            <a:off x="2063750" y="1484313"/>
            <a:ext cx="7777163" cy="4941887"/>
          </a:xfrm>
        </p:spPr>
        <p:txBody>
          <a:bodyPr vert="horz" wrap="square" lIns="91440" tIns="45720" rIns="91440" bIns="45720" anchor="t"/>
          <a:p>
            <a:pPr marL="1800225" indent="-1800225" algn="just" eaLnBrk="1" hangingPunct="1">
              <a:lnSpc>
                <a:spcPct val="120000"/>
              </a:lnSpc>
              <a:buNone/>
            </a:pPr>
            <a:r>
              <a:rPr lang="zh-CN" altLang="en-US" b="1" dirty="0">
                <a:solidFill>
                  <a:schemeClr val="hlink"/>
                </a:solidFill>
                <a:latin typeface="宋体" panose="02010600030101010101" pitchFamily="2" charset="-122"/>
              </a:rPr>
              <a:t>耐火极限:</a:t>
            </a:r>
            <a:r>
              <a:rPr lang="zh-CN" altLang="en-US" b="1" dirty="0">
                <a:latin typeface="宋体" panose="02010600030101010101" pitchFamily="2" charset="-122"/>
              </a:rPr>
              <a:t> 指对任一建筑构件按时间-温度标准曲线进行耐火试验，从受到火的作用时起，到失去支持能力或完整性被破坏或失去隔火作用时为止的这段时间，以小时表示。</a:t>
            </a:r>
            <a:endParaRPr lang="zh-CN" altLang="en-US" b="1" dirty="0">
              <a:latin typeface="宋体" panose="02010600030101010101" pitchFamily="2" charset="-122"/>
            </a:endParaRPr>
          </a:p>
          <a:p>
            <a:pPr marL="1800225" indent="-1800225" algn="just" eaLnBrk="1" hangingPunct="1">
              <a:lnSpc>
                <a:spcPct val="120000"/>
              </a:lnSpc>
              <a:buNone/>
            </a:pPr>
            <a:r>
              <a:rPr lang="zh-CN" altLang="en-US" b="1" dirty="0">
                <a:solidFill>
                  <a:schemeClr val="hlink"/>
                </a:solidFill>
                <a:latin typeface="宋体" panose="02010600030101010101" pitchFamily="2" charset="-122"/>
              </a:rPr>
              <a:t>燃烧性能:</a:t>
            </a:r>
            <a:r>
              <a:rPr lang="zh-CN" altLang="en-US" b="1" dirty="0">
                <a:latin typeface="宋体" panose="02010600030101010101" pitchFamily="2" charset="-122"/>
              </a:rPr>
              <a:t> 指组成建筑物的主要构件在明火或高温作用下燃烧与否及燃烧的难易程度。分为非燃烧体、难燃烧体和燃烧体。</a:t>
            </a:r>
            <a:r>
              <a:rPr lang="zh-CN" altLang="en-US" b="1" dirty="0"/>
              <a:t> </a:t>
            </a:r>
            <a:endParaRPr lang="zh-CN" alt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5"/>
          <p:cNvSpPr>
            <a:spLocks noGrp="1"/>
          </p:cNvSpPr>
          <p:nvPr>
            <p:ph type="title"/>
          </p:nvPr>
        </p:nvSpPr>
        <p:spPr>
          <a:xfrm>
            <a:off x="2782888" y="908050"/>
            <a:ext cx="6913562" cy="754063"/>
          </a:xfrm>
        </p:spPr>
        <p:txBody>
          <a:bodyPr vert="horz" wrap="square" lIns="91440" tIns="45720" rIns="91440" bIns="45720" anchor="b"/>
          <a:p>
            <a:pPr eaLnBrk="1" hangingPunct="1"/>
            <a:r>
              <a:rPr lang="zh-CN" altLang="en-US" sz="2400" b="1" dirty="0">
                <a:solidFill>
                  <a:schemeClr val="hlink"/>
                </a:solidFill>
                <a:latin typeface="楷体_GB2312" pitchFamily="49" charset="-122"/>
                <a:ea typeface="楷体_GB2312" pitchFamily="49" charset="-122"/>
              </a:rPr>
              <a:t>表0.1 </a:t>
            </a:r>
            <a:r>
              <a:rPr lang="zh-CN" altLang="en-US" sz="2400" b="1" dirty="0">
                <a:solidFill>
                  <a:srgbClr val="9966FF"/>
                </a:solidFill>
                <a:latin typeface="楷体_GB2312" pitchFamily="49" charset="-122"/>
                <a:ea typeface="楷体_GB2312" pitchFamily="49" charset="-122"/>
              </a:rPr>
              <a:t>高层民用建筑构件的燃烧性能和耐火极限</a:t>
            </a:r>
            <a:r>
              <a:rPr lang="zh-CN" altLang="en-US" sz="3200" b="1" dirty="0">
                <a:solidFill>
                  <a:srgbClr val="9966FF"/>
                </a:solidFill>
                <a:latin typeface="楷体_GB2312" pitchFamily="49" charset="-122"/>
                <a:ea typeface="楷体_GB2312" pitchFamily="49" charset="-122"/>
              </a:rPr>
              <a:t> </a:t>
            </a:r>
            <a:endParaRPr lang="zh-CN" altLang="en-US" sz="3200" b="1" dirty="0">
              <a:solidFill>
                <a:srgbClr val="9966FF"/>
              </a:solidFill>
              <a:latin typeface="楷体_GB2312" pitchFamily="49" charset="-122"/>
              <a:ea typeface="楷体_GB2312" pitchFamily="49" charset="-122"/>
            </a:endParaRPr>
          </a:p>
        </p:txBody>
      </p:sp>
      <p:graphicFrame>
        <p:nvGraphicFramePr>
          <p:cNvPr id="169263" name="Group 303"/>
          <p:cNvGraphicFramePr>
            <a:graphicFrameLocks noGrp="1"/>
          </p:cNvGraphicFramePr>
          <p:nvPr/>
        </p:nvGraphicFramePr>
        <p:xfrm>
          <a:off x="1676400" y="1714500"/>
          <a:ext cx="9672955" cy="4486275"/>
        </p:xfrm>
        <a:graphic>
          <a:graphicData uri="http://schemas.openxmlformats.org/drawingml/2006/table">
            <a:tbl>
              <a:tblPr/>
              <a:tblGrid>
                <a:gridCol w="700405"/>
                <a:gridCol w="1945005"/>
                <a:gridCol w="2562860"/>
                <a:gridCol w="2232660"/>
                <a:gridCol w="2232025"/>
              </a:tblGrid>
              <a:tr h="1083945">
                <a:tc gridSpan="2">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endParaRPr kumimoji="1" lang="zh-CN" altLang="en-US" sz="20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anchor="ctr" horzOverflow="overflow">
                    <a:lnL w="28575" cap="flat" cmpd="sng" algn="ctr">
                      <a:solidFill>
                        <a:schemeClr val="tx1"/>
                      </a:solidFill>
                      <a:prstDash val="solid"/>
                      <a:miter lim="800000"/>
                      <a:headEnd type="none" w="med" len="med"/>
                      <a:tailEnd type="none" w="med" len="med"/>
                    </a:lnL>
                    <a:lnR cap="flat">
                      <a:noFill/>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gradFill rotWithShape="0">
                      <a:gsLst>
                        <a:gs pos="0">
                          <a:schemeClr val="accent1"/>
                        </a:gs>
                        <a:gs pos="100000">
                          <a:schemeClr val="bg1"/>
                        </a:gs>
                      </a:gsLst>
                      <a:lin ang="5400000" scaled="1"/>
                    </a:gradFill>
                  </a:tcPr>
                </a:tc>
                <a:tc hMerge="1">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endParaRPr kumimoji="1" lang="zh-CN" altLang="en-US" sz="20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anchor="ctr" horzOverflow="overflow">
                    <a:lnL cap="flat">
                      <a:noFill/>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w="12700" cap="flat" cmpd="sng" algn="ctr">
                      <a:solidFill>
                        <a:schemeClr val="tx1"/>
                      </a:solidFill>
                      <a:prstDash val="solid"/>
                      <a:miter lim="800000"/>
                      <a:headEnd type="none" w="med" len="med"/>
                      <a:tailEnd type="none" w="med" len="med"/>
                    </a:lnTlToBr>
                    <a:lnBlToTr>
                      <a:noFill/>
                    </a:lnBlToTr>
                    <a:gradFill rotWithShape="0">
                      <a:gsLst>
                        <a:gs pos="0">
                          <a:schemeClr val="accent1"/>
                        </a:gs>
                        <a:gs pos="100000">
                          <a:schemeClr val="bg1"/>
                        </a:gs>
                      </a:gsLst>
                      <a:lin ang="5400000" scaled="1"/>
                    </a:gradFill>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一级</a:t>
                      </a:r>
                      <a:endParaRPr kumimoji="1" lang="zh-CN" altLang="en-US" sz="20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gradFill rotWithShape="0">
                      <a:gsLst>
                        <a:gs pos="0">
                          <a:schemeClr val="accent1"/>
                        </a:gs>
                        <a:gs pos="100000">
                          <a:schemeClr val="bg1"/>
                        </a:gs>
                      </a:gsLst>
                      <a:lin ang="5400000" scaled="1"/>
                    </a:gradFill>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二级</a:t>
                      </a:r>
                      <a:endParaRPr kumimoji="1" lang="zh-CN" altLang="en-US" sz="20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gradFill rotWithShape="0">
                      <a:gsLst>
                        <a:gs pos="0">
                          <a:schemeClr val="accent1"/>
                        </a:gs>
                        <a:gs pos="100000">
                          <a:schemeClr val="bg1"/>
                        </a:gs>
                      </a:gsLst>
                      <a:lin ang="5400000" scaled="1"/>
                    </a:gradFill>
                  </a:tcPr>
                </a:tc>
              </a:tr>
              <a:tr h="392430">
                <a:tc rowSpan="4">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墙</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防火墙</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3.00</a:t>
                      </a: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3.00</a:t>
                      </a: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44525">
                <a:tc vMerge="1">
                  <a:tcPr/>
                </a:tc>
                <a:tc gridSpan="2">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承重墙、楼梯间、电梯井和住宅单元之间的墙 </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2.00</a:t>
                      </a:r>
                      <a:endPar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2.00</a:t>
                      </a:r>
                      <a:endPar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7675">
                <a:tc vMerge="1">
                  <a:tcPr/>
                </a:tc>
                <a:tc gridSpan="2">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非承重外墙、疏散过道两侧的隔墙 </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1.00</a:t>
                      </a:r>
                      <a:endPar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1.00</a:t>
                      </a:r>
                      <a:endPar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2430">
                <a:tc vMerge="1">
                  <a:tcPr/>
                </a:tc>
                <a:tc gridSpan="2">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房间隔墙 </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0.75</a:t>
                      </a:r>
                      <a:endPar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0.50</a:t>
                      </a:r>
                      <a:endPar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0205">
                <a:tc gridSpan="3">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柱</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hMerge="1">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3.00</a:t>
                      </a:r>
                      <a:endPar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2.50</a:t>
                      </a:r>
                      <a:endPar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0205">
                <a:tc gridSpan="3">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梁</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hMerge="1">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2.00</a:t>
                      </a:r>
                      <a:endPar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1.50</a:t>
                      </a:r>
                      <a:endPar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2430">
                <a:tc gridSpan="3">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楼板、疏散楼梯、屋顶的承重构件 </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hMerge="1">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1.50</a:t>
                      </a:r>
                      <a:endPar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1.00</a:t>
                      </a:r>
                      <a:endPar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2430">
                <a:tc gridSpan="3">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吊顶(包括吊顶搁栅)</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cPr/>
                </a:tc>
                <a:tc hMerge="1">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0.25</a:t>
                      </a:r>
                      <a:endPar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
                          <a:schemeClr val="hlink"/>
                        </a:buClr>
                        <a:buSzPct val="6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难燃烧体</a:t>
                      </a:r>
                      <a:r>
                        <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0.25</a:t>
                      </a:r>
                      <a:endParaRPr kumimoji="1"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9745" name="Line 295"/>
          <p:cNvSpPr/>
          <p:nvPr/>
        </p:nvSpPr>
        <p:spPr>
          <a:xfrm>
            <a:off x="1676400" y="2247900"/>
            <a:ext cx="4724400" cy="533400"/>
          </a:xfrm>
          <a:prstGeom prst="line">
            <a:avLst/>
          </a:prstGeom>
          <a:ln w="9525" cap="flat" cmpd="sng">
            <a:solidFill>
              <a:schemeClr val="tx1"/>
            </a:solidFill>
            <a:prstDash val="solid"/>
            <a:miter/>
            <a:headEnd type="none" w="med" len="med"/>
            <a:tailEnd type="none" w="med" len="med"/>
          </a:ln>
        </p:spPr>
      </p:sp>
      <p:sp>
        <p:nvSpPr>
          <p:cNvPr id="29746" name="Text Box 296"/>
          <p:cNvSpPr txBox="1"/>
          <p:nvPr/>
        </p:nvSpPr>
        <p:spPr>
          <a:xfrm>
            <a:off x="4656138" y="1700213"/>
            <a:ext cx="457200" cy="396240"/>
          </a:xfrm>
          <a:prstGeom prst="rect">
            <a:avLst/>
          </a:prstGeom>
          <a:noFill/>
          <a:ln w="9525">
            <a:noFill/>
          </a:ln>
        </p:spPr>
        <p:txBody>
          <a:bodyPr>
            <a:spAutoFit/>
          </a:bodyPr>
          <a:p>
            <a:pPr lvl="0" eaLnBrk="1" hangingPunct="1"/>
            <a:r>
              <a:rPr lang="zh-CN" altLang="en-US" sz="2000" b="1" dirty="0">
                <a:latin typeface="Tahoma" panose="020B0604030504040204" pitchFamily="34" charset="0"/>
                <a:ea typeface="宋体" panose="02010600030101010101" pitchFamily="2" charset="-122"/>
              </a:rPr>
              <a:t>耐</a:t>
            </a:r>
            <a:endParaRPr lang="zh-CN" altLang="en-US" sz="2000" b="1" dirty="0">
              <a:latin typeface="Tahoma" panose="020B0604030504040204" pitchFamily="34" charset="0"/>
              <a:ea typeface="宋体" panose="02010600030101010101" pitchFamily="2" charset="-122"/>
            </a:endParaRPr>
          </a:p>
        </p:txBody>
      </p:sp>
      <p:sp>
        <p:nvSpPr>
          <p:cNvPr id="29747" name="Text Box 297"/>
          <p:cNvSpPr txBox="1"/>
          <p:nvPr/>
        </p:nvSpPr>
        <p:spPr>
          <a:xfrm>
            <a:off x="5029200" y="1790700"/>
            <a:ext cx="457200" cy="396240"/>
          </a:xfrm>
          <a:prstGeom prst="rect">
            <a:avLst/>
          </a:prstGeom>
          <a:noFill/>
          <a:ln w="9525">
            <a:noFill/>
          </a:ln>
        </p:spPr>
        <p:txBody>
          <a:bodyPr>
            <a:spAutoFit/>
          </a:bodyPr>
          <a:p>
            <a:pPr lvl="0" eaLnBrk="1" hangingPunct="1"/>
            <a:r>
              <a:rPr lang="zh-CN" altLang="en-US" sz="2000" b="1" dirty="0">
                <a:latin typeface="Tahoma" panose="020B0604030504040204" pitchFamily="34" charset="0"/>
                <a:ea typeface="宋体" panose="02010600030101010101" pitchFamily="2" charset="-122"/>
              </a:rPr>
              <a:t>火</a:t>
            </a:r>
            <a:endParaRPr lang="zh-CN" altLang="en-US" sz="2000" b="1" dirty="0">
              <a:latin typeface="Tahoma" panose="020B0604030504040204" pitchFamily="34" charset="0"/>
              <a:ea typeface="宋体" panose="02010600030101010101" pitchFamily="2" charset="-122"/>
            </a:endParaRPr>
          </a:p>
        </p:txBody>
      </p:sp>
      <p:sp>
        <p:nvSpPr>
          <p:cNvPr id="29748" name="Text Box 298"/>
          <p:cNvSpPr txBox="1"/>
          <p:nvPr/>
        </p:nvSpPr>
        <p:spPr>
          <a:xfrm>
            <a:off x="5486400" y="2071688"/>
            <a:ext cx="438150" cy="396240"/>
          </a:xfrm>
          <a:prstGeom prst="rect">
            <a:avLst/>
          </a:prstGeom>
          <a:noFill/>
          <a:ln w="9525">
            <a:noFill/>
          </a:ln>
        </p:spPr>
        <p:txBody>
          <a:bodyPr wrap="none">
            <a:spAutoFit/>
          </a:bodyPr>
          <a:p>
            <a:pPr lvl="0" eaLnBrk="1" hangingPunct="1"/>
            <a:r>
              <a:rPr lang="zh-CN" altLang="en-US" sz="2000" b="1" dirty="0">
                <a:latin typeface="Tahoma" panose="020B0604030504040204" pitchFamily="34" charset="0"/>
                <a:ea typeface="宋体" panose="02010600030101010101" pitchFamily="2" charset="-122"/>
              </a:rPr>
              <a:t>等</a:t>
            </a:r>
            <a:endParaRPr lang="zh-CN" altLang="en-US" sz="2000" b="1" dirty="0">
              <a:latin typeface="Tahoma" panose="020B0604030504040204" pitchFamily="34" charset="0"/>
              <a:ea typeface="宋体" panose="02010600030101010101" pitchFamily="2" charset="-122"/>
            </a:endParaRPr>
          </a:p>
        </p:txBody>
      </p:sp>
      <p:sp>
        <p:nvSpPr>
          <p:cNvPr id="29749" name="Text Box 299"/>
          <p:cNvSpPr txBox="1"/>
          <p:nvPr/>
        </p:nvSpPr>
        <p:spPr>
          <a:xfrm>
            <a:off x="5943600" y="2300288"/>
            <a:ext cx="438150" cy="396240"/>
          </a:xfrm>
          <a:prstGeom prst="rect">
            <a:avLst/>
          </a:prstGeom>
          <a:noFill/>
          <a:ln w="9525">
            <a:noFill/>
          </a:ln>
        </p:spPr>
        <p:txBody>
          <a:bodyPr wrap="none">
            <a:spAutoFit/>
          </a:bodyPr>
          <a:p>
            <a:pPr lvl="0" eaLnBrk="1" hangingPunct="1"/>
            <a:r>
              <a:rPr lang="zh-CN" altLang="en-US" sz="2000" b="1" dirty="0">
                <a:latin typeface="Tahoma" panose="020B0604030504040204" pitchFamily="34" charset="0"/>
                <a:ea typeface="宋体" panose="02010600030101010101" pitchFamily="2" charset="-122"/>
              </a:rPr>
              <a:t>级</a:t>
            </a:r>
            <a:endParaRPr lang="zh-CN" altLang="en-US" sz="2000" b="1" dirty="0">
              <a:latin typeface="Tahoma" panose="020B0604030504040204" pitchFamily="34" charset="0"/>
              <a:ea typeface="宋体" panose="02010600030101010101" pitchFamily="2" charset="-122"/>
            </a:endParaRPr>
          </a:p>
        </p:txBody>
      </p:sp>
      <p:sp>
        <p:nvSpPr>
          <p:cNvPr id="29750" name="Text Box 300"/>
          <p:cNvSpPr txBox="1"/>
          <p:nvPr/>
        </p:nvSpPr>
        <p:spPr>
          <a:xfrm>
            <a:off x="1676400" y="1843088"/>
            <a:ext cx="2480310" cy="396240"/>
          </a:xfrm>
          <a:prstGeom prst="rect">
            <a:avLst/>
          </a:prstGeom>
          <a:noFill/>
          <a:ln w="9525">
            <a:noFill/>
          </a:ln>
        </p:spPr>
        <p:txBody>
          <a:bodyPr wrap="none">
            <a:spAutoFit/>
          </a:bodyPr>
          <a:p>
            <a:pPr lvl="0" eaLnBrk="1" hangingPunct="1"/>
            <a:r>
              <a:rPr lang="zh-CN" altLang="en-US" sz="2000" b="1" dirty="0">
                <a:latin typeface="Tahoma" panose="020B0604030504040204" pitchFamily="34" charset="0"/>
                <a:ea typeface="宋体" panose="02010600030101010101" pitchFamily="2" charset="-122"/>
              </a:rPr>
              <a:t>燃烧性能和耐火极限</a:t>
            </a:r>
            <a:endParaRPr lang="zh-CN" altLang="en-US" sz="2000" b="1" dirty="0">
              <a:latin typeface="Tahoma" panose="020B0604030504040204" pitchFamily="34" charset="0"/>
              <a:ea typeface="宋体" panose="02010600030101010101" pitchFamily="2" charset="-122"/>
            </a:endParaRPr>
          </a:p>
        </p:txBody>
      </p:sp>
      <p:sp>
        <p:nvSpPr>
          <p:cNvPr id="29751" name="Text Box 301"/>
          <p:cNvSpPr txBox="1"/>
          <p:nvPr/>
        </p:nvSpPr>
        <p:spPr>
          <a:xfrm>
            <a:off x="4022725" y="2168525"/>
            <a:ext cx="567690" cy="396240"/>
          </a:xfrm>
          <a:prstGeom prst="rect">
            <a:avLst/>
          </a:prstGeom>
          <a:noFill/>
          <a:ln w="9525">
            <a:noFill/>
          </a:ln>
        </p:spPr>
        <p:txBody>
          <a:bodyPr wrap="none">
            <a:spAutoFit/>
          </a:bodyPr>
          <a:p>
            <a:pPr lvl="0" eaLnBrk="1" hangingPunct="1"/>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h)</a:t>
            </a:r>
            <a:endParaRPr lang="en-US" altLang="zh-CN" sz="2000" b="1" dirty="0">
              <a:latin typeface="宋体" panose="02010600030101010101" pitchFamily="2" charset="-122"/>
              <a:ea typeface="宋体" panose="02010600030101010101" pitchFamily="2" charset="-122"/>
            </a:endParaRPr>
          </a:p>
        </p:txBody>
      </p:sp>
      <p:sp>
        <p:nvSpPr>
          <p:cNvPr id="29752" name="Text Box 302"/>
          <p:cNvSpPr txBox="1"/>
          <p:nvPr/>
        </p:nvSpPr>
        <p:spPr>
          <a:xfrm>
            <a:off x="1676400" y="2452688"/>
            <a:ext cx="1203960" cy="396240"/>
          </a:xfrm>
          <a:prstGeom prst="rect">
            <a:avLst/>
          </a:prstGeom>
          <a:noFill/>
          <a:ln w="9525">
            <a:noFill/>
          </a:ln>
        </p:spPr>
        <p:txBody>
          <a:bodyPr wrap="none">
            <a:spAutoFit/>
          </a:bodyPr>
          <a:p>
            <a:pPr lvl="0" eaLnBrk="1" hangingPunct="1"/>
            <a:r>
              <a:rPr lang="zh-CN" altLang="en-US" sz="2000" b="1" dirty="0">
                <a:latin typeface="Tahoma" panose="020B0604030504040204" pitchFamily="34" charset="0"/>
                <a:ea typeface="宋体" panose="02010600030101010101" pitchFamily="2" charset="-122"/>
              </a:rPr>
              <a:t>构件名称</a:t>
            </a:r>
            <a:endParaRPr lang="zh-CN" altLang="en-US" sz="2000" b="1" dirty="0">
              <a:latin typeface="Tahoma" panose="020B0604030504040204" pitchFamily="34"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4"/>
          <p:cNvSpPr>
            <a:spLocks noGrp="1"/>
          </p:cNvSpPr>
          <p:nvPr>
            <p:ph type="title"/>
          </p:nvPr>
        </p:nvSpPr>
        <p:spPr>
          <a:xfrm>
            <a:off x="4890135" y="242253"/>
            <a:ext cx="6450013" cy="754062"/>
          </a:xfrm>
        </p:spPr>
        <p:txBody>
          <a:bodyPr vert="horz" wrap="square" lIns="91440" tIns="45720" rIns="91440" bIns="45720" anchor="b"/>
          <a:p>
            <a:pPr eaLnBrk="1" hangingPunct="1"/>
            <a:r>
              <a:rPr lang="zh-CN" altLang="en-US" sz="2400" b="1" dirty="0">
                <a:solidFill>
                  <a:schemeClr val="hlink"/>
                </a:solidFill>
                <a:latin typeface="楷体_GB2312" pitchFamily="49" charset="-122"/>
                <a:ea typeface="楷体_GB2312" pitchFamily="49" charset="-122"/>
              </a:rPr>
              <a:t>表0.2 </a:t>
            </a:r>
            <a:r>
              <a:rPr lang="zh-CN" altLang="en-US" sz="2400" b="1" dirty="0">
                <a:solidFill>
                  <a:srgbClr val="9966FF"/>
                </a:solidFill>
                <a:latin typeface="楷体_GB2312" pitchFamily="49" charset="-122"/>
                <a:ea typeface="楷体_GB2312" pitchFamily="49" charset="-122"/>
              </a:rPr>
              <a:t>多层建筑构件的燃烧性能和耐火极限</a:t>
            </a:r>
            <a:r>
              <a:rPr lang="zh-CN" altLang="en-US" sz="3200" b="1" dirty="0">
                <a:solidFill>
                  <a:srgbClr val="9966FF"/>
                </a:solidFill>
                <a:latin typeface="楷体_GB2312" pitchFamily="49" charset="-122"/>
                <a:ea typeface="楷体_GB2312" pitchFamily="49" charset="-122"/>
              </a:rPr>
              <a:t> </a:t>
            </a:r>
            <a:endParaRPr lang="zh-CN" altLang="en-US" sz="3200" b="1" dirty="0">
              <a:solidFill>
                <a:srgbClr val="9966FF"/>
              </a:solidFill>
              <a:latin typeface="楷体_GB2312" pitchFamily="49" charset="-122"/>
              <a:ea typeface="楷体_GB2312" pitchFamily="49" charset="-122"/>
            </a:endParaRPr>
          </a:p>
        </p:txBody>
      </p:sp>
      <p:graphicFrame>
        <p:nvGraphicFramePr>
          <p:cNvPr id="170259" name="Group 275"/>
          <p:cNvGraphicFramePr>
            <a:graphicFrameLocks noGrp="1"/>
          </p:cNvGraphicFramePr>
          <p:nvPr/>
        </p:nvGraphicFramePr>
        <p:xfrm>
          <a:off x="577850" y="1167130"/>
          <a:ext cx="11211560" cy="5330825"/>
        </p:xfrm>
        <a:graphic>
          <a:graphicData uri="http://schemas.openxmlformats.org/drawingml/2006/table">
            <a:tbl>
              <a:tblPr/>
              <a:tblGrid>
                <a:gridCol w="483235"/>
                <a:gridCol w="1117600"/>
                <a:gridCol w="1697355"/>
                <a:gridCol w="1977390"/>
                <a:gridCol w="1979930"/>
                <a:gridCol w="1976755"/>
                <a:gridCol w="1979295"/>
              </a:tblGrid>
              <a:tr h="1009015">
                <a:tc gridSpan="2">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endParaRPr kumimoji="1"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28575" cap="flat" cmpd="sng" algn="ctr">
                      <a:solidFill>
                        <a:schemeClr val="tx1"/>
                      </a:solidFill>
                      <a:prstDash val="solid"/>
                      <a:miter lim="800000"/>
                      <a:headEnd type="none" w="med" len="med"/>
                      <a:tailEnd type="none" w="med" len="med"/>
                    </a:lnL>
                    <a:lnR cap="flat">
                      <a:noFill/>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gradFill rotWithShape="0">
                      <a:gsLst>
                        <a:gs pos="0">
                          <a:schemeClr val="accent1"/>
                        </a:gs>
                        <a:gs pos="100000">
                          <a:schemeClr val="bg1"/>
                        </a:gs>
                      </a:gsLst>
                      <a:lin ang="5400000" scaled="1"/>
                    </a:gradFill>
                  </a:tcPr>
                </a:tc>
                <a:tc hMerge="1">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endParaRPr kumimoji="1"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cap="flat">
                      <a:noFill/>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w="12700" cap="flat" cmpd="sng" algn="ctr">
                      <a:solidFill>
                        <a:schemeClr val="tx1"/>
                      </a:solidFill>
                      <a:prstDash val="solid"/>
                      <a:miter lim="800000"/>
                      <a:headEnd type="none" w="med" len="med"/>
                      <a:tailEnd type="none" w="med" len="med"/>
                    </a:lnTlToBr>
                    <a:lnBlToTr>
                      <a:noFill/>
                    </a:lnBlToTr>
                    <a:gradFill rotWithShape="0">
                      <a:gsLst>
                        <a:gs pos="0">
                          <a:schemeClr val="accent1"/>
                        </a:gs>
                        <a:gs pos="100000">
                          <a:schemeClr val="bg1"/>
                        </a:gs>
                      </a:gsLst>
                      <a:lin ang="5400000" scaled="1"/>
                    </a:grad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一级</a:t>
                      </a:r>
                      <a:endParaRPr kumimoji="1"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gradFill rotWithShape="0">
                      <a:gsLst>
                        <a:gs pos="0">
                          <a:schemeClr val="accent1"/>
                        </a:gs>
                        <a:gs pos="100000">
                          <a:schemeClr val="bg1"/>
                        </a:gs>
                      </a:gsLst>
                      <a:lin ang="5400000" scaled="1"/>
                    </a:grad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二级</a:t>
                      </a:r>
                      <a:endParaRPr kumimoji="1"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gradFill rotWithShape="0">
                      <a:gsLst>
                        <a:gs pos="0">
                          <a:schemeClr val="accent1"/>
                        </a:gs>
                        <a:gs pos="100000">
                          <a:schemeClr val="bg1"/>
                        </a:gs>
                      </a:gsLst>
                      <a:lin ang="5400000" scaled="1"/>
                    </a:grad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三级</a:t>
                      </a:r>
                      <a:endParaRPr kumimoji="1"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gradFill rotWithShape="0">
                      <a:gsLst>
                        <a:gs pos="0">
                          <a:schemeClr val="accent1"/>
                        </a:gs>
                        <a:gs pos="100000">
                          <a:schemeClr val="bg1"/>
                        </a:gs>
                      </a:gsLst>
                      <a:lin ang="5400000" scaled="1"/>
                    </a:grad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四级</a:t>
                      </a:r>
                      <a:endParaRPr kumimoji="1"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gradFill rotWithShape="0">
                      <a:gsLst>
                        <a:gs pos="0">
                          <a:schemeClr val="accent1"/>
                        </a:gs>
                        <a:gs pos="100000">
                          <a:schemeClr val="bg1"/>
                        </a:gs>
                      </a:gsLst>
                      <a:lin ang="5400000" scaled="1"/>
                    </a:gradFill>
                  </a:tcPr>
                </a:tc>
              </a:tr>
              <a:tr h="355600">
                <a:tc rowSpan="4">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墙</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防火墙</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非燃烧体4.00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非燃烧体4.00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非燃烧体4.00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非燃烧体4.00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4330">
                <a:tc vMerge="1">
                  <a:tcPr/>
                </a:tc>
                <a:tc gridSpan="2">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承重墙和楼梯间的墙 </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非燃烧体3.00 </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非燃烧体2.50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2.50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难燃烧体</a:t>
                      </a: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0.50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19760">
                <a:tc vMerge="1">
                  <a:tcPr/>
                </a:tc>
                <a:tc gridSpan="2">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非承重墙、外墙、疏散过道两侧的隔墙 </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非燃烧体1.00 </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非燃烧体1.00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0.50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难燃烧体</a:t>
                      </a: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0.25</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5600">
                <a:tc vMerge="1">
                  <a:tcPr/>
                </a:tc>
                <a:tc gridSpan="2">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房间隔墙 </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非燃烧体0.75 </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非燃烧体0.50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难燃烧体</a:t>
                      </a: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0.50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难燃烧体</a:t>
                      </a: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0.25</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4330">
                <a:tc rowSpan="2">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柱</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支承多层的柱</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非燃烧体3.00 </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非燃烧体2.50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2.50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难燃烧体</a:t>
                      </a: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0.50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5600">
                <a:tc vMerge="1">
                  <a:tcPr/>
                </a:tc>
                <a:tc gridSpan="2">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支承单层的柱</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非燃烧体2.50 </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非燃烧体2.00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2.00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燃烧体</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4330">
                <a:tc gridSpan="3">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梁</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hMerge="1">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非燃烧体2.00 </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非燃烧体1.50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1.00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难燃烧体</a:t>
                      </a: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0.50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5600">
                <a:tc gridSpan="3">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楼板</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hMerge="1">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非燃烧体1.50 </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非燃烧体1.00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0.50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难燃烧体</a:t>
                      </a: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0.25</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4330">
                <a:tc gridSpan="3">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屋顶的承重构件</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hMerge="1">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非燃烧体1.50 </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非燃烧体0.50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燃烧体</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燃烧体</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5600">
                <a:tc gridSpan="3">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疏散楼梯 </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hMerge="1">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非燃烧体1.50 </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非燃烧体1.00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非燃烧体</a:t>
                      </a: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1.00</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燃烧体</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6730">
                <a:tc gridSpan="3">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吊顶（包括吊顶搁栅） </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cPr/>
                </a:tc>
                <a:tc hMerge="1">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非燃烧体0.25 </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难燃烧体0.25</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难燃烧体</a:t>
                      </a:r>
                      <a:r>
                        <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0.15</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pPr>
                      <a:r>
                        <a:rPr kumimoji="1"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燃烧体</a:t>
                      </a:r>
                      <a:endParaRPr kumimoji="1"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30810" name="Line 265"/>
          <p:cNvSpPr/>
          <p:nvPr/>
        </p:nvSpPr>
        <p:spPr>
          <a:xfrm>
            <a:off x="577850" y="1167130"/>
            <a:ext cx="3375660" cy="1054735"/>
          </a:xfrm>
          <a:prstGeom prst="line">
            <a:avLst/>
          </a:prstGeom>
          <a:ln w="9525" cap="flat" cmpd="sng">
            <a:solidFill>
              <a:schemeClr val="tx1"/>
            </a:solidFill>
            <a:prstDash val="solid"/>
            <a:miter/>
            <a:headEnd type="none" w="med" len="med"/>
            <a:tailEnd type="none" w="med" len="med"/>
          </a:ln>
        </p:spPr>
      </p:sp>
      <p:sp>
        <p:nvSpPr>
          <p:cNvPr id="30811" name="Text Box 266"/>
          <p:cNvSpPr txBox="1"/>
          <p:nvPr/>
        </p:nvSpPr>
        <p:spPr>
          <a:xfrm>
            <a:off x="1666875" y="1166813"/>
            <a:ext cx="309880" cy="366395"/>
          </a:xfrm>
          <a:prstGeom prst="rect">
            <a:avLst/>
          </a:prstGeom>
          <a:noFill/>
          <a:ln w="9525">
            <a:noFill/>
          </a:ln>
        </p:spPr>
        <p:txBody>
          <a:bodyPr wrap="none">
            <a:spAutoFit/>
          </a:bodyPr>
          <a:p>
            <a:pPr lvl="0" eaLnBrk="1" hangingPunct="1"/>
            <a:endParaRPr lang="zh-CN" altLang="en-US" dirty="0">
              <a:latin typeface="Tahoma" panose="020B0604030504040204" pitchFamily="34" charset="0"/>
              <a:ea typeface="宋体" panose="02010600030101010101" pitchFamily="2" charset="-122"/>
            </a:endParaRPr>
          </a:p>
        </p:txBody>
      </p:sp>
      <p:sp>
        <p:nvSpPr>
          <p:cNvPr id="30812" name="Text Box 267"/>
          <p:cNvSpPr txBox="1"/>
          <p:nvPr/>
        </p:nvSpPr>
        <p:spPr>
          <a:xfrm>
            <a:off x="1224915" y="1182053"/>
            <a:ext cx="1562100" cy="365760"/>
          </a:xfrm>
          <a:prstGeom prst="rect">
            <a:avLst/>
          </a:prstGeom>
          <a:noFill/>
          <a:ln w="9525">
            <a:noFill/>
          </a:ln>
        </p:spPr>
        <p:txBody>
          <a:bodyPr wrap="none">
            <a:spAutoFit/>
          </a:bodyPr>
          <a:p>
            <a:pPr lvl="0" eaLnBrk="1" hangingPunct="1"/>
            <a:r>
              <a:rPr lang="zh-CN" altLang="en-US" sz="1800" b="1" dirty="0">
                <a:latin typeface="Tahoma" panose="020B0604030504040204" pitchFamily="34" charset="0"/>
                <a:ea typeface="宋体" panose="02010600030101010101" pitchFamily="2" charset="-122"/>
              </a:rPr>
              <a:t>燃烧性能和耐</a:t>
            </a:r>
            <a:endParaRPr lang="zh-CN" altLang="en-US" sz="1800" b="1" dirty="0">
              <a:latin typeface="Tahoma" panose="020B0604030504040204" pitchFamily="34" charset="0"/>
              <a:ea typeface="宋体" panose="02010600030101010101" pitchFamily="2" charset="-122"/>
            </a:endParaRPr>
          </a:p>
        </p:txBody>
      </p:sp>
      <p:sp>
        <p:nvSpPr>
          <p:cNvPr id="30813" name="Text Box 268"/>
          <p:cNvSpPr txBox="1"/>
          <p:nvPr/>
        </p:nvSpPr>
        <p:spPr>
          <a:xfrm>
            <a:off x="2149475" y="1510983"/>
            <a:ext cx="1235075" cy="365760"/>
          </a:xfrm>
          <a:prstGeom prst="rect">
            <a:avLst/>
          </a:prstGeom>
          <a:noFill/>
          <a:ln w="9525">
            <a:noFill/>
          </a:ln>
        </p:spPr>
        <p:txBody>
          <a:bodyPr>
            <a:spAutoFit/>
          </a:bodyPr>
          <a:p>
            <a:pPr lvl="0" eaLnBrk="1" hangingPunct="1"/>
            <a:r>
              <a:rPr lang="zh-CN" altLang="en-US" sz="1800" b="1" dirty="0">
                <a:latin typeface="Tahoma" panose="020B0604030504040204" pitchFamily="34" charset="0"/>
                <a:ea typeface="宋体" panose="02010600030101010101" pitchFamily="2" charset="-122"/>
              </a:rPr>
              <a:t>火极限</a:t>
            </a:r>
            <a:r>
              <a:rPr lang="zh-CN" altLang="en-US" sz="1800" b="1" dirty="0">
                <a:latin typeface="宋体" panose="02010600030101010101" pitchFamily="2" charset="-122"/>
                <a:ea typeface="宋体" panose="02010600030101010101" pitchFamily="2" charset="-122"/>
              </a:rPr>
              <a:t>(</a:t>
            </a:r>
            <a:r>
              <a:rPr lang="en-US" altLang="zh-CN" sz="1800" b="1" dirty="0">
                <a:latin typeface="宋体" panose="02010600030101010101" pitchFamily="2" charset="-122"/>
                <a:ea typeface="宋体" panose="02010600030101010101" pitchFamily="2" charset="-122"/>
              </a:rPr>
              <a:t>h)</a:t>
            </a:r>
            <a:endParaRPr lang="en-US" altLang="zh-CN" sz="1800" b="1" dirty="0">
              <a:latin typeface="宋体" panose="02010600030101010101" pitchFamily="2" charset="-122"/>
              <a:ea typeface="宋体" panose="02010600030101010101" pitchFamily="2" charset="-122"/>
            </a:endParaRPr>
          </a:p>
        </p:txBody>
      </p:sp>
      <p:sp>
        <p:nvSpPr>
          <p:cNvPr id="30814" name="Text Box 269"/>
          <p:cNvSpPr txBox="1"/>
          <p:nvPr/>
        </p:nvSpPr>
        <p:spPr>
          <a:xfrm>
            <a:off x="1224915" y="1855788"/>
            <a:ext cx="1102360" cy="365760"/>
          </a:xfrm>
          <a:prstGeom prst="rect">
            <a:avLst/>
          </a:prstGeom>
          <a:noFill/>
          <a:ln w="9525">
            <a:noFill/>
          </a:ln>
        </p:spPr>
        <p:txBody>
          <a:bodyPr wrap="none">
            <a:spAutoFit/>
          </a:bodyPr>
          <a:p>
            <a:pPr lvl="0" eaLnBrk="1" hangingPunct="1"/>
            <a:r>
              <a:rPr lang="zh-CN" altLang="en-US" sz="1800" b="1" dirty="0">
                <a:latin typeface="Tahoma" panose="020B0604030504040204" pitchFamily="34" charset="0"/>
                <a:ea typeface="宋体" panose="02010600030101010101" pitchFamily="2" charset="-122"/>
              </a:rPr>
              <a:t>构件名称</a:t>
            </a:r>
            <a:endParaRPr lang="zh-CN" altLang="en-US" sz="1800" b="1" dirty="0">
              <a:latin typeface="Tahoma" panose="020B0604030504040204" pitchFamily="34" charset="0"/>
              <a:ea typeface="宋体" panose="02010600030101010101" pitchFamily="2" charset="-122"/>
            </a:endParaRPr>
          </a:p>
        </p:txBody>
      </p:sp>
      <p:sp>
        <p:nvSpPr>
          <p:cNvPr id="30815" name="Text Box 270"/>
          <p:cNvSpPr txBox="1"/>
          <p:nvPr/>
        </p:nvSpPr>
        <p:spPr>
          <a:xfrm>
            <a:off x="2971800" y="1145223"/>
            <a:ext cx="412750" cy="365760"/>
          </a:xfrm>
          <a:prstGeom prst="rect">
            <a:avLst/>
          </a:prstGeom>
          <a:noFill/>
          <a:ln w="9525">
            <a:noFill/>
          </a:ln>
        </p:spPr>
        <p:txBody>
          <a:bodyPr wrap="square">
            <a:spAutoFit/>
          </a:bodyPr>
          <a:p>
            <a:pPr lvl="0" eaLnBrk="1" hangingPunct="1"/>
            <a:r>
              <a:rPr lang="zh-CN" altLang="en-US" sz="1800" b="1" dirty="0">
                <a:latin typeface="Tahoma" panose="020B0604030504040204" pitchFamily="34" charset="0"/>
                <a:ea typeface="宋体" panose="02010600030101010101" pitchFamily="2" charset="-122"/>
              </a:rPr>
              <a:t>耐</a:t>
            </a:r>
            <a:endParaRPr lang="zh-CN" altLang="en-US" sz="1800" b="1" dirty="0">
              <a:latin typeface="Tahoma" panose="020B0604030504040204" pitchFamily="34" charset="0"/>
              <a:ea typeface="宋体" panose="02010600030101010101" pitchFamily="2" charset="-122"/>
            </a:endParaRPr>
          </a:p>
        </p:txBody>
      </p:sp>
      <p:sp>
        <p:nvSpPr>
          <p:cNvPr id="30816" name="Text Box 271"/>
          <p:cNvSpPr txBox="1"/>
          <p:nvPr/>
        </p:nvSpPr>
        <p:spPr>
          <a:xfrm>
            <a:off x="3384550" y="1182370"/>
            <a:ext cx="412750" cy="365760"/>
          </a:xfrm>
          <a:prstGeom prst="rect">
            <a:avLst/>
          </a:prstGeom>
          <a:noFill/>
          <a:ln w="9525">
            <a:noFill/>
          </a:ln>
        </p:spPr>
        <p:txBody>
          <a:bodyPr wrap="square">
            <a:spAutoFit/>
          </a:bodyPr>
          <a:p>
            <a:pPr lvl="0" eaLnBrk="1" hangingPunct="1"/>
            <a:r>
              <a:rPr lang="zh-CN" altLang="en-US" sz="1800" b="1" dirty="0">
                <a:latin typeface="Tahoma" panose="020B0604030504040204" pitchFamily="34" charset="0"/>
                <a:ea typeface="宋体" panose="02010600030101010101" pitchFamily="2" charset="-122"/>
              </a:rPr>
              <a:t>火</a:t>
            </a:r>
            <a:endParaRPr lang="zh-CN" altLang="en-US" sz="1800" b="1" dirty="0">
              <a:latin typeface="Tahoma" panose="020B0604030504040204" pitchFamily="34" charset="0"/>
              <a:ea typeface="宋体" panose="02010600030101010101" pitchFamily="2" charset="-122"/>
            </a:endParaRPr>
          </a:p>
        </p:txBody>
      </p:sp>
      <p:sp>
        <p:nvSpPr>
          <p:cNvPr id="30817" name="Text Box 272"/>
          <p:cNvSpPr txBox="1"/>
          <p:nvPr/>
        </p:nvSpPr>
        <p:spPr>
          <a:xfrm>
            <a:off x="3384550" y="1490028"/>
            <a:ext cx="412750" cy="365760"/>
          </a:xfrm>
          <a:prstGeom prst="rect">
            <a:avLst/>
          </a:prstGeom>
          <a:noFill/>
          <a:ln w="9525">
            <a:noFill/>
          </a:ln>
        </p:spPr>
        <p:txBody>
          <a:bodyPr wrap="square">
            <a:spAutoFit/>
          </a:bodyPr>
          <a:p>
            <a:pPr lvl="0" eaLnBrk="1" hangingPunct="1"/>
            <a:r>
              <a:rPr lang="zh-CN" altLang="en-US" sz="1800" b="1" dirty="0">
                <a:latin typeface="Tahoma" panose="020B0604030504040204" pitchFamily="34" charset="0"/>
                <a:ea typeface="宋体" panose="02010600030101010101" pitchFamily="2" charset="-122"/>
              </a:rPr>
              <a:t>等</a:t>
            </a:r>
            <a:endParaRPr lang="zh-CN" altLang="en-US" sz="1800" b="1" dirty="0">
              <a:latin typeface="Tahoma" panose="020B0604030504040204" pitchFamily="34" charset="0"/>
              <a:ea typeface="宋体" panose="02010600030101010101" pitchFamily="2" charset="-122"/>
            </a:endParaRPr>
          </a:p>
        </p:txBody>
      </p:sp>
      <p:sp>
        <p:nvSpPr>
          <p:cNvPr id="30818" name="Text Box 273"/>
          <p:cNvSpPr txBox="1"/>
          <p:nvPr/>
        </p:nvSpPr>
        <p:spPr>
          <a:xfrm>
            <a:off x="3540760" y="1727835"/>
            <a:ext cx="412750" cy="365760"/>
          </a:xfrm>
          <a:prstGeom prst="rect">
            <a:avLst/>
          </a:prstGeom>
          <a:noFill/>
          <a:ln w="9525">
            <a:noFill/>
          </a:ln>
        </p:spPr>
        <p:txBody>
          <a:bodyPr wrap="none">
            <a:spAutoFit/>
          </a:bodyPr>
          <a:p>
            <a:pPr lvl="0" eaLnBrk="1" hangingPunct="1"/>
            <a:r>
              <a:rPr lang="zh-CN" altLang="en-US" sz="1800" b="1" dirty="0">
                <a:latin typeface="Tahoma" panose="020B0604030504040204" pitchFamily="34" charset="0"/>
                <a:ea typeface="宋体" panose="02010600030101010101" pitchFamily="2" charset="-122"/>
              </a:rPr>
              <a:t>级</a:t>
            </a:r>
            <a:endParaRPr lang="zh-CN" altLang="en-US" sz="1800" b="1" dirty="0">
              <a:latin typeface="Tahoma" panose="020B0604030504040204" pitchFamily="34"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1"/>
          <p:cNvSpPr>
            <a:spLocks noGrp="1"/>
          </p:cNvSpPr>
          <p:nvPr>
            <p:ph type="title"/>
          </p:nvPr>
        </p:nvSpPr>
        <p:spPr>
          <a:xfrm>
            <a:off x="3854768" y="1423035"/>
            <a:ext cx="3929062" cy="754063"/>
          </a:xfrm>
        </p:spPr>
        <p:txBody>
          <a:bodyPr vert="horz" wrap="square" lIns="91440" tIns="45720" rIns="91440" bIns="45720" anchor="b"/>
          <a:p>
            <a:pPr algn="ctr"/>
            <a:r>
              <a:rPr lang="zh-CN" altLang="en-US" sz="4800" b="1" dirty="0">
                <a:solidFill>
                  <a:srgbClr val="FF0000"/>
                </a:solidFill>
                <a:latin typeface="楷体" panose="02010609060101010101" charset="-122"/>
                <a:ea typeface="楷体" panose="02010609060101010101" charset="-122"/>
              </a:rPr>
              <a:t>课程目标</a:t>
            </a:r>
            <a:endParaRPr lang="zh-CN" altLang="en-US" sz="4800" b="1" dirty="0">
              <a:solidFill>
                <a:srgbClr val="FF0000"/>
              </a:solidFill>
              <a:latin typeface="楷体" panose="02010609060101010101" charset="-122"/>
              <a:ea typeface="楷体" panose="02010609060101010101" charset="-122"/>
            </a:endParaRPr>
          </a:p>
        </p:txBody>
      </p:sp>
      <p:sp>
        <p:nvSpPr>
          <p:cNvPr id="4099" name="矩形 3"/>
          <p:cNvSpPr/>
          <p:nvPr/>
        </p:nvSpPr>
        <p:spPr>
          <a:xfrm>
            <a:off x="1997393" y="2439670"/>
            <a:ext cx="7643812" cy="3383280"/>
          </a:xfrm>
          <a:prstGeom prst="rect">
            <a:avLst/>
          </a:prstGeom>
          <a:noFill/>
          <a:ln w="9525">
            <a:noFill/>
          </a:ln>
        </p:spPr>
        <p:txBody>
          <a:bodyPr>
            <a:spAutoFit/>
          </a:bodyPr>
          <a:p>
            <a:pPr lvl="0" eaLnBrk="1" hangingPunct="1">
              <a:lnSpc>
                <a:spcPct val="150000"/>
              </a:lnSpc>
            </a:pPr>
            <a:r>
              <a:rPr lang="en-US" altLang="zh-CN" sz="3600" b="1" dirty="0">
                <a:solidFill>
                  <a:srgbClr val="002060"/>
                </a:solidFill>
                <a:latin typeface="楷体" panose="02010609060101010101" charset="-122"/>
                <a:ea typeface="楷体" panose="02010609060101010101" charset="-122"/>
              </a:rPr>
              <a:t>1</a:t>
            </a:r>
            <a:r>
              <a:rPr lang="zh-CN" altLang="en-US" sz="3600" b="1" dirty="0">
                <a:solidFill>
                  <a:srgbClr val="002060"/>
                </a:solidFill>
                <a:latin typeface="楷体" panose="02010609060101010101" charset="-122"/>
                <a:ea typeface="楷体" panose="02010609060101010101" charset="-122"/>
              </a:rPr>
              <a:t>、对建筑工程产生兴趣</a:t>
            </a:r>
            <a:endParaRPr lang="zh-CN" altLang="en-US" sz="3600" b="1" dirty="0">
              <a:solidFill>
                <a:srgbClr val="002060"/>
              </a:solidFill>
              <a:latin typeface="楷体" panose="02010609060101010101" charset="-122"/>
              <a:ea typeface="楷体" panose="02010609060101010101" charset="-122"/>
            </a:endParaRPr>
          </a:p>
          <a:p>
            <a:pPr lvl="0" eaLnBrk="1" hangingPunct="1">
              <a:lnSpc>
                <a:spcPct val="150000"/>
              </a:lnSpc>
            </a:pPr>
            <a:r>
              <a:rPr lang="en-US" altLang="zh-CN" sz="3600" b="1" dirty="0">
                <a:solidFill>
                  <a:srgbClr val="002060"/>
                </a:solidFill>
                <a:latin typeface="楷体" panose="02010609060101010101" charset="-122"/>
                <a:ea typeface="楷体" panose="02010609060101010101" charset="-122"/>
              </a:rPr>
              <a:t>2</a:t>
            </a:r>
            <a:r>
              <a:rPr lang="zh-CN" altLang="en-US" sz="3600" b="1" dirty="0">
                <a:solidFill>
                  <a:srgbClr val="002060"/>
                </a:solidFill>
                <a:latin typeface="楷体" panose="02010609060101010101" charset="-122"/>
                <a:ea typeface="楷体" panose="02010609060101010101" charset="-122"/>
              </a:rPr>
              <a:t>、了解建筑物的基本组成结构</a:t>
            </a:r>
            <a:endParaRPr lang="zh-CN" altLang="en-US" sz="3600" b="1" dirty="0">
              <a:solidFill>
                <a:srgbClr val="002060"/>
              </a:solidFill>
              <a:latin typeface="楷体" panose="02010609060101010101" charset="-122"/>
              <a:ea typeface="楷体" panose="02010609060101010101" charset="-122"/>
            </a:endParaRPr>
          </a:p>
          <a:p>
            <a:pPr lvl="0" eaLnBrk="1" hangingPunct="1">
              <a:lnSpc>
                <a:spcPct val="150000"/>
              </a:lnSpc>
            </a:pPr>
            <a:r>
              <a:rPr lang="en-US" altLang="zh-CN" sz="3600" b="1" dirty="0">
                <a:solidFill>
                  <a:srgbClr val="002060"/>
                </a:solidFill>
                <a:latin typeface="楷体" panose="02010609060101010101" charset="-122"/>
                <a:ea typeface="楷体" panose="02010609060101010101" charset="-122"/>
              </a:rPr>
              <a:t>3</a:t>
            </a:r>
            <a:r>
              <a:rPr lang="zh-CN" altLang="en-US" sz="3600" b="1" dirty="0">
                <a:solidFill>
                  <a:srgbClr val="002060"/>
                </a:solidFill>
                <a:latin typeface="楷体" panose="02010609060101010101" charset="-122"/>
                <a:ea typeface="楷体" panose="02010609060101010101" charset="-122"/>
              </a:rPr>
              <a:t>、看懂施工图纸</a:t>
            </a:r>
            <a:endParaRPr lang="zh-CN" altLang="en-US" sz="3600" b="1" dirty="0">
              <a:solidFill>
                <a:srgbClr val="002060"/>
              </a:solidFill>
              <a:latin typeface="楷体" panose="02010609060101010101" charset="-122"/>
              <a:ea typeface="楷体" panose="02010609060101010101" charset="-122"/>
            </a:endParaRPr>
          </a:p>
          <a:p>
            <a:pPr lvl="0" eaLnBrk="1" hangingPunct="1">
              <a:lnSpc>
                <a:spcPct val="150000"/>
              </a:lnSpc>
            </a:pPr>
            <a:r>
              <a:rPr lang="en-US" altLang="zh-CN" sz="3600" b="1" dirty="0">
                <a:solidFill>
                  <a:srgbClr val="002060"/>
                </a:solidFill>
                <a:latin typeface="楷体" panose="02010609060101010101" charset="-122"/>
                <a:ea typeface="楷体" panose="02010609060101010101" charset="-122"/>
              </a:rPr>
              <a:t>4</a:t>
            </a:r>
            <a:r>
              <a:rPr lang="zh-CN" altLang="en-US" sz="3600" b="1" dirty="0">
                <a:solidFill>
                  <a:srgbClr val="002060"/>
                </a:solidFill>
                <a:latin typeface="楷体" panose="02010609060101010101" charset="-122"/>
                <a:ea typeface="楷体" panose="02010609060101010101" charset="-122"/>
              </a:rPr>
              <a:t>、培养建筑工程专业知识素养</a:t>
            </a:r>
            <a:endParaRPr lang="zh-CN" altLang="en-US" sz="3600" b="1" dirty="0">
              <a:solidFill>
                <a:srgbClr val="002060"/>
              </a:solidFill>
              <a:latin typeface="楷体" panose="02010609060101010101" charset="-122"/>
              <a:ea typeface="楷体" panose="02010609060101010101" charset="-122"/>
            </a:endParaRPr>
          </a:p>
        </p:txBody>
      </p:sp>
      <p:pic>
        <p:nvPicPr>
          <p:cNvPr id="4100" name="Picture 2" descr="D:\Program Files\word2007\MEDIA\CAGCAT10\j0293570.wmf"/>
          <p:cNvPicPr>
            <a:picLocks noChangeAspect="1"/>
          </p:cNvPicPr>
          <p:nvPr/>
        </p:nvPicPr>
        <p:blipFill>
          <a:blip r:embed="rId1"/>
          <a:stretch>
            <a:fillRect/>
          </a:stretch>
        </p:blipFill>
        <p:spPr>
          <a:xfrm>
            <a:off x="9615488" y="102870"/>
            <a:ext cx="2333625" cy="233680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3"/>
          <p:cNvSpPr>
            <a:spLocks noGrp="1"/>
          </p:cNvSpPr>
          <p:nvPr>
            <p:ph idx="1"/>
          </p:nvPr>
        </p:nvSpPr>
        <p:spPr>
          <a:xfrm>
            <a:off x="2331720" y="3032760"/>
            <a:ext cx="8006715" cy="2760980"/>
          </a:xfrm>
        </p:spPr>
        <p:txBody>
          <a:bodyPr vert="horz" wrap="square" lIns="91440" tIns="45720" rIns="91440" bIns="45720" anchor="t"/>
          <a:p>
            <a:pPr marL="0" indent="0" algn="just" eaLnBrk="1" hangingPunct="1">
              <a:lnSpc>
                <a:spcPct val="200000"/>
              </a:lnSpc>
              <a:buNone/>
            </a:pPr>
            <a:r>
              <a:rPr lang="zh-CN" altLang="en-US" dirty="0">
                <a:solidFill>
                  <a:schemeClr val="hlink"/>
                </a:solidFill>
              </a:rPr>
              <a:t>       </a:t>
            </a:r>
            <a:r>
              <a:rPr lang="zh-CN" altLang="en-US" b="1" dirty="0">
                <a:solidFill>
                  <a:schemeClr val="hlink"/>
                </a:solidFill>
              </a:rPr>
              <a:t>建筑模数</a:t>
            </a:r>
            <a:r>
              <a:rPr lang="zh-CN" altLang="en-US" dirty="0">
                <a:solidFill>
                  <a:schemeClr val="hlink"/>
                </a:solidFill>
              </a:rPr>
              <a:t>：</a:t>
            </a:r>
            <a:r>
              <a:rPr lang="zh-CN" altLang="en-US" b="1" dirty="0"/>
              <a:t>建筑设计中选定的标准尺寸单位。它是建筑物、建筑构配件、建筑制品以及有关设备尺寸相互间协调的基础。</a:t>
            </a:r>
            <a:endParaRPr lang="zh-CN" altLang="en-US" b="1" dirty="0"/>
          </a:p>
        </p:txBody>
      </p:sp>
      <p:sp>
        <p:nvSpPr>
          <p:cNvPr id="31747" name="Rectangle 4"/>
          <p:cNvSpPr>
            <a:spLocks noGrp="1"/>
          </p:cNvSpPr>
          <p:nvPr>
            <p:ph type="title"/>
          </p:nvPr>
        </p:nvSpPr>
        <p:spPr>
          <a:xfrm>
            <a:off x="4646930" y="397510"/>
            <a:ext cx="7375525" cy="754380"/>
          </a:xfrm>
        </p:spPr>
        <p:txBody>
          <a:bodyPr vert="horz" wrap="square" lIns="91440" tIns="45720" rIns="91440" bIns="45720" anchor="b"/>
          <a:p>
            <a:pPr eaLnBrk="1" hangingPunct="1"/>
            <a:r>
              <a:rPr lang="zh-CN" altLang="en-US" sz="4000" b="1" dirty="0">
                <a:solidFill>
                  <a:srgbClr val="C00000"/>
                </a:solidFill>
                <a:latin typeface="楷体" panose="02010609060101010101" charset="-122"/>
                <a:ea typeface="楷体" panose="02010609060101010101" charset="-122"/>
              </a:rPr>
              <a:t>0.3  建筑模数协调统一标准</a:t>
            </a:r>
            <a:endParaRPr lang="zh-CN" altLang="en-US" sz="4000" b="1" dirty="0">
              <a:solidFill>
                <a:srgbClr val="C00000"/>
              </a:solidFill>
              <a:latin typeface="楷体" panose="02010609060101010101" charset="-122"/>
              <a:ea typeface="楷体" panose="02010609060101010101" charset="-122"/>
            </a:endParaRPr>
          </a:p>
        </p:txBody>
      </p:sp>
      <p:sp>
        <p:nvSpPr>
          <p:cNvPr id="31748" name="Text Box 5"/>
          <p:cNvSpPr txBox="1"/>
          <p:nvPr/>
        </p:nvSpPr>
        <p:spPr>
          <a:xfrm>
            <a:off x="2225993" y="1933575"/>
            <a:ext cx="3886200" cy="579120"/>
          </a:xfrm>
          <a:prstGeom prst="rect">
            <a:avLst/>
          </a:prstGeom>
          <a:noFill/>
          <a:ln w="9525">
            <a:noFill/>
          </a:ln>
        </p:spPr>
        <p:txBody>
          <a:bodyPr>
            <a:spAutoFit/>
          </a:bodyPr>
          <a:p>
            <a:pPr lvl="0" eaLnBrk="1" hangingPunct="1"/>
            <a:r>
              <a:rPr lang="en-US" altLang="zh-CN" sz="3200" b="1" dirty="0">
                <a:solidFill>
                  <a:srgbClr val="6666FF"/>
                </a:solidFill>
                <a:latin typeface="Times New Roman" panose="02020603050405020304" pitchFamily="18" charset="0"/>
                <a:ea typeface="楷体_GB2312" pitchFamily="49" charset="-122"/>
              </a:rPr>
              <a:t>0</a:t>
            </a:r>
            <a:r>
              <a:rPr lang="zh-CN" altLang="en-US" sz="3200" b="1" dirty="0">
                <a:solidFill>
                  <a:srgbClr val="6666FF"/>
                </a:solidFill>
                <a:latin typeface="Times New Roman" panose="02020603050405020304" pitchFamily="18" charset="0"/>
                <a:ea typeface="楷体_GB2312" pitchFamily="49" charset="-122"/>
              </a:rPr>
              <a:t>.</a:t>
            </a:r>
            <a:r>
              <a:rPr lang="en-US" altLang="zh-CN" sz="3200" b="1" dirty="0">
                <a:solidFill>
                  <a:srgbClr val="6666FF"/>
                </a:solidFill>
                <a:latin typeface="Times New Roman" panose="02020603050405020304" pitchFamily="18" charset="0"/>
                <a:ea typeface="楷体_GB2312" pitchFamily="49" charset="-122"/>
              </a:rPr>
              <a:t>3</a:t>
            </a:r>
            <a:r>
              <a:rPr lang="zh-CN" altLang="en-US" sz="3200" b="1" dirty="0">
                <a:solidFill>
                  <a:srgbClr val="6666FF"/>
                </a:solidFill>
                <a:latin typeface="Times New Roman" panose="02020603050405020304" pitchFamily="18" charset="0"/>
                <a:ea typeface="楷体_GB2312" pitchFamily="49" charset="-122"/>
              </a:rPr>
              <a:t>.1  建筑模数</a:t>
            </a:r>
            <a:endParaRPr lang="zh-CN" altLang="en-US" sz="3200" b="1" dirty="0">
              <a:solidFill>
                <a:srgbClr val="6666FF"/>
              </a:solidFill>
              <a:latin typeface="Times New Roman" panose="02020603050405020304" pitchFamily="18" charset="0"/>
              <a:ea typeface="楷体_GB2312"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3"/>
          <p:cNvSpPr>
            <a:spLocks noGrp="1"/>
          </p:cNvSpPr>
          <p:nvPr>
            <p:ph idx="1"/>
          </p:nvPr>
        </p:nvSpPr>
        <p:spPr>
          <a:xfrm>
            <a:off x="876935" y="1500505"/>
            <a:ext cx="10346055" cy="4428490"/>
          </a:xfrm>
        </p:spPr>
        <p:txBody>
          <a:bodyPr vert="horz" wrap="square" lIns="91440" tIns="45720" rIns="91440" bIns="45720" anchor="t"/>
          <a:p>
            <a:pPr eaLnBrk="1" hangingPunct="1"/>
            <a:r>
              <a:rPr lang="zh-CN" altLang="en-US" b="1" dirty="0">
                <a:solidFill>
                  <a:schemeClr val="folHlink"/>
                </a:solidFill>
                <a:latin typeface="宋体" panose="02010600030101010101" pitchFamily="2" charset="-122"/>
              </a:rPr>
              <a:t>基本模数：</a:t>
            </a:r>
            <a:r>
              <a:rPr lang="zh-CN" altLang="en-US" b="1" dirty="0"/>
              <a:t>数值规定为</a:t>
            </a:r>
            <a:r>
              <a:rPr lang="en-US" altLang="zh-CN" b="1" dirty="0"/>
              <a:t>100mm</a:t>
            </a:r>
            <a:r>
              <a:rPr lang="zh-CN" altLang="en-US" b="1" dirty="0"/>
              <a:t>，表示符号为</a:t>
            </a:r>
            <a:r>
              <a:rPr lang="en-US" altLang="zh-CN" b="1" dirty="0"/>
              <a:t>M</a:t>
            </a:r>
            <a:r>
              <a:rPr lang="zh-CN" altLang="en-US" b="1" dirty="0"/>
              <a:t>，即</a:t>
            </a:r>
            <a:r>
              <a:rPr lang="en-US" altLang="zh-CN" b="1" dirty="0"/>
              <a:t>1M</a:t>
            </a:r>
            <a:r>
              <a:rPr lang="zh-CN" altLang="en-US" b="1" dirty="0"/>
              <a:t>等于</a:t>
            </a:r>
            <a:r>
              <a:rPr lang="en-US" altLang="zh-CN" b="1" dirty="0"/>
              <a:t>100mm</a:t>
            </a:r>
            <a:r>
              <a:rPr lang="zh-CN" altLang="en-US" b="1" dirty="0"/>
              <a:t>，整个建筑物或其中一部分以及建筑组合件的模数化尺寸均应是基本模数的倍数。</a:t>
            </a:r>
            <a:endParaRPr lang="zh-CN" altLang="en-US" b="1" dirty="0">
              <a:latin typeface="宋体" panose="02010600030101010101" pitchFamily="2" charset="-122"/>
            </a:endParaRPr>
          </a:p>
          <a:p>
            <a:r>
              <a:rPr lang="zh-CN" altLang="en-US" b="1" dirty="0">
                <a:solidFill>
                  <a:schemeClr val="folHlink"/>
                </a:solidFill>
                <a:latin typeface="宋体" panose="02010600030101010101" pitchFamily="2" charset="-122"/>
              </a:rPr>
              <a:t>扩大模数</a:t>
            </a:r>
            <a:r>
              <a:rPr lang="zh-CN" altLang="en-US" b="1" dirty="0"/>
              <a:t>：指基本模数的整倍数。扩大模数的基数应符合下列规定：</a:t>
            </a:r>
            <a:endParaRPr lang="en-US" altLang="zh-CN" b="1" dirty="0"/>
          </a:p>
          <a:p>
            <a:pPr>
              <a:buNone/>
            </a:pPr>
            <a:r>
              <a:rPr lang="en-US" altLang="zh-CN" b="1" dirty="0"/>
              <a:t>1</a:t>
            </a:r>
            <a:r>
              <a:rPr lang="zh-CN" altLang="en-US" b="1" dirty="0"/>
              <a:t>）水平扩大模数为</a:t>
            </a:r>
            <a:r>
              <a:rPr lang="en-US" altLang="zh-CN" b="1" dirty="0"/>
              <a:t>3M</a:t>
            </a:r>
            <a:r>
              <a:rPr lang="zh-CN" altLang="en-US" b="1" dirty="0"/>
              <a:t>、</a:t>
            </a:r>
            <a:r>
              <a:rPr lang="en-US" altLang="zh-CN" b="1" dirty="0"/>
              <a:t>6M</a:t>
            </a:r>
            <a:r>
              <a:rPr lang="zh-CN" altLang="en-US" b="1" dirty="0"/>
              <a:t>、</a:t>
            </a:r>
            <a:r>
              <a:rPr lang="en-US" altLang="zh-CN" b="1" dirty="0"/>
              <a:t>12M</a:t>
            </a:r>
            <a:r>
              <a:rPr lang="zh-CN" altLang="en-US" b="1" dirty="0"/>
              <a:t>、</a:t>
            </a:r>
            <a:r>
              <a:rPr lang="en-US" altLang="zh-CN" b="1" dirty="0"/>
              <a:t>15M</a:t>
            </a:r>
            <a:r>
              <a:rPr lang="zh-CN" altLang="en-US" b="1" dirty="0"/>
              <a:t>、</a:t>
            </a:r>
            <a:r>
              <a:rPr lang="en-US" altLang="zh-CN" b="1" dirty="0"/>
              <a:t>30M</a:t>
            </a:r>
            <a:r>
              <a:rPr lang="zh-CN" altLang="en-US" b="1" dirty="0"/>
              <a:t>、</a:t>
            </a:r>
            <a:r>
              <a:rPr lang="en-US" altLang="zh-CN" b="1" dirty="0"/>
              <a:t>60M</a:t>
            </a:r>
            <a:r>
              <a:rPr lang="zh-CN" altLang="en-US" b="1" dirty="0"/>
              <a:t>等</a:t>
            </a:r>
            <a:r>
              <a:rPr lang="en-US" altLang="zh-CN" b="1" dirty="0"/>
              <a:t>6</a:t>
            </a:r>
            <a:r>
              <a:rPr lang="zh-CN" altLang="en-US" b="1" dirty="0"/>
              <a:t>个，其相应的尺寸分别为</a:t>
            </a:r>
            <a:r>
              <a:rPr lang="en-US" altLang="zh-CN" b="1" dirty="0"/>
              <a:t>300mm</a:t>
            </a:r>
            <a:r>
              <a:rPr lang="zh-CN" altLang="en-US" b="1" dirty="0"/>
              <a:t>、</a:t>
            </a:r>
            <a:r>
              <a:rPr lang="en-US" altLang="zh-CN" b="1" dirty="0"/>
              <a:t>600mm</a:t>
            </a:r>
            <a:r>
              <a:rPr lang="zh-CN" altLang="en-US" b="1" dirty="0"/>
              <a:t>、</a:t>
            </a:r>
            <a:r>
              <a:rPr lang="en-US" altLang="zh-CN" b="1" dirty="0"/>
              <a:t>1200mm</a:t>
            </a:r>
            <a:r>
              <a:rPr lang="zh-CN" altLang="en-US" b="1" dirty="0"/>
              <a:t>、</a:t>
            </a:r>
            <a:r>
              <a:rPr lang="en-US" altLang="zh-CN" b="1" dirty="0"/>
              <a:t>1500mm</a:t>
            </a:r>
            <a:r>
              <a:rPr lang="zh-CN" altLang="en-US" b="1" dirty="0"/>
              <a:t>、</a:t>
            </a:r>
            <a:r>
              <a:rPr lang="en-US" altLang="zh-CN" b="1" dirty="0"/>
              <a:t>3000mm</a:t>
            </a:r>
            <a:r>
              <a:rPr lang="zh-CN" altLang="en-US" b="1" dirty="0"/>
              <a:t>、</a:t>
            </a:r>
            <a:r>
              <a:rPr lang="en-US" altLang="zh-CN" b="1" dirty="0"/>
              <a:t>6000mm</a:t>
            </a:r>
            <a:r>
              <a:rPr lang="zh-CN" altLang="en-US" b="1" dirty="0"/>
              <a:t>。</a:t>
            </a:r>
            <a:endParaRPr lang="zh-CN" altLang="en-US" b="1" dirty="0"/>
          </a:p>
          <a:p>
            <a:pPr>
              <a:buNone/>
            </a:pPr>
            <a:r>
              <a:rPr lang="en-US" altLang="zh-CN" b="1" dirty="0"/>
              <a:t>2</a:t>
            </a:r>
            <a:r>
              <a:rPr lang="zh-CN" altLang="en-US" b="1" dirty="0"/>
              <a:t>）竖向扩大模数的基数为</a:t>
            </a:r>
            <a:r>
              <a:rPr lang="en-US" altLang="zh-CN" b="1" dirty="0"/>
              <a:t>3M</a:t>
            </a:r>
            <a:r>
              <a:rPr lang="zh-CN" altLang="en-US" b="1" dirty="0"/>
              <a:t>、</a:t>
            </a:r>
            <a:r>
              <a:rPr lang="en-US" altLang="zh-CN" b="1" dirty="0"/>
              <a:t>6M</a:t>
            </a:r>
            <a:r>
              <a:rPr lang="zh-CN" altLang="en-US" b="1" dirty="0"/>
              <a:t>两个，其相应的尺寸为</a:t>
            </a:r>
            <a:r>
              <a:rPr lang="en-US" altLang="zh-CN" b="1" dirty="0"/>
              <a:t>300mm</a:t>
            </a:r>
            <a:r>
              <a:rPr lang="zh-CN" altLang="en-US" b="1" dirty="0"/>
              <a:t>、</a:t>
            </a:r>
            <a:r>
              <a:rPr lang="en-US" altLang="zh-CN" b="1" dirty="0"/>
              <a:t>600mm</a:t>
            </a:r>
            <a:r>
              <a:rPr lang="zh-CN" altLang="en-US" b="1" dirty="0"/>
              <a:t>。</a:t>
            </a:r>
            <a:endParaRPr lang="zh-CN" altLang="en-US"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3"/>
          <p:cNvSpPr>
            <a:spLocks noGrp="1"/>
          </p:cNvSpPr>
          <p:nvPr>
            <p:ph idx="1"/>
          </p:nvPr>
        </p:nvSpPr>
        <p:spPr>
          <a:xfrm>
            <a:off x="878840" y="1447800"/>
            <a:ext cx="10165715" cy="4718050"/>
          </a:xfrm>
        </p:spPr>
        <p:txBody>
          <a:bodyPr vert="horz" wrap="square" lIns="91440" tIns="45720" rIns="91440" bIns="45720" anchor="t"/>
          <a:p>
            <a:pPr algn="just" eaLnBrk="1" hangingPunct="1">
              <a:lnSpc>
                <a:spcPct val="100000"/>
              </a:lnSpc>
            </a:pPr>
            <a:r>
              <a:rPr lang="zh-CN" altLang="en-US" b="1" dirty="0">
                <a:solidFill>
                  <a:schemeClr val="folHlink"/>
                </a:solidFill>
                <a:latin typeface="宋体" panose="02010600030101010101" pitchFamily="2" charset="-122"/>
              </a:rPr>
              <a:t>分模数</a:t>
            </a:r>
            <a:r>
              <a:rPr lang="zh-CN" altLang="en-US" b="1" dirty="0"/>
              <a:t>：指整数除基本模数的数值。分模数的基数为</a:t>
            </a:r>
            <a:r>
              <a:rPr lang="en-US" altLang="zh-CN" b="1" dirty="0"/>
              <a:t>M/10</a:t>
            </a:r>
            <a:r>
              <a:rPr lang="zh-CN" altLang="en-US" b="1" dirty="0"/>
              <a:t>、</a:t>
            </a:r>
            <a:r>
              <a:rPr lang="en-US" altLang="zh-CN" b="1" dirty="0"/>
              <a:t>M/5</a:t>
            </a:r>
            <a:r>
              <a:rPr lang="zh-CN" altLang="en-US" b="1" dirty="0"/>
              <a:t>、</a:t>
            </a:r>
            <a:r>
              <a:rPr lang="en-US" altLang="zh-CN" b="1" dirty="0"/>
              <a:t>M/2</a:t>
            </a:r>
            <a:r>
              <a:rPr lang="zh-CN" altLang="en-US" b="1" dirty="0"/>
              <a:t>等</a:t>
            </a:r>
            <a:r>
              <a:rPr lang="en-US" altLang="zh-CN" b="1" dirty="0"/>
              <a:t>3</a:t>
            </a:r>
            <a:r>
              <a:rPr lang="zh-CN" altLang="en-US" b="1" dirty="0"/>
              <a:t>个，其相应的尺寸为</a:t>
            </a:r>
            <a:r>
              <a:rPr lang="en-US" altLang="zh-CN" b="1" dirty="0"/>
              <a:t>10mm</a:t>
            </a:r>
            <a:r>
              <a:rPr lang="zh-CN" altLang="en-US" b="1" dirty="0"/>
              <a:t>、</a:t>
            </a:r>
            <a:r>
              <a:rPr lang="en-US" altLang="zh-CN" b="1" dirty="0"/>
              <a:t>20mm</a:t>
            </a:r>
            <a:r>
              <a:rPr lang="zh-CN" altLang="en-US" b="1" dirty="0"/>
              <a:t>、</a:t>
            </a:r>
            <a:r>
              <a:rPr lang="en-US" altLang="zh-CN" b="1" dirty="0"/>
              <a:t>50mm</a:t>
            </a:r>
            <a:r>
              <a:rPr lang="zh-CN" altLang="en-US" b="1" dirty="0"/>
              <a:t>。</a:t>
            </a:r>
            <a:endParaRPr lang="zh-CN" altLang="en-US" b="1" dirty="0">
              <a:solidFill>
                <a:schemeClr val="folHlink"/>
              </a:solidFill>
              <a:latin typeface="Times New Roman" panose="02020603050405020304" pitchFamily="18" charset="0"/>
            </a:endParaRPr>
          </a:p>
          <a:p>
            <a:pPr algn="just" eaLnBrk="1" hangingPunct="1">
              <a:lnSpc>
                <a:spcPct val="100000"/>
              </a:lnSpc>
            </a:pPr>
            <a:r>
              <a:rPr lang="zh-CN" altLang="en-US" b="1" dirty="0">
                <a:solidFill>
                  <a:schemeClr val="hlink"/>
                </a:solidFill>
                <a:latin typeface="Times New Roman" panose="02020603050405020304" pitchFamily="18" charset="0"/>
              </a:rPr>
              <a:t>模数数列及其应用：</a:t>
            </a:r>
            <a:endParaRPr lang="zh-CN" altLang="en-US" b="1" dirty="0">
              <a:solidFill>
                <a:schemeClr val="hlink"/>
              </a:solidFill>
              <a:latin typeface="Times New Roman" panose="02020603050405020304" pitchFamily="18" charset="0"/>
            </a:endParaRPr>
          </a:p>
          <a:p>
            <a:pPr lvl="1" algn="just" eaLnBrk="1" hangingPunct="1">
              <a:lnSpc>
                <a:spcPct val="100000"/>
              </a:lnSpc>
            </a:pPr>
            <a:r>
              <a:rPr lang="zh-CN" altLang="en-US" sz="2800" b="1" dirty="0">
                <a:solidFill>
                  <a:schemeClr val="folHlink"/>
                </a:solidFill>
                <a:latin typeface="Times New Roman" panose="02020603050405020304" pitchFamily="18" charset="0"/>
              </a:rPr>
              <a:t>模数数列</a:t>
            </a:r>
            <a:r>
              <a:rPr lang="zh-CN" altLang="en-US" sz="2800" b="1" dirty="0">
                <a:latin typeface="Times New Roman" panose="02020603050405020304" pitchFamily="18" charset="0"/>
              </a:rPr>
              <a:t>是以基本模数、扩大模数、分模数为基础扩展的数值系统。</a:t>
            </a:r>
            <a:endParaRPr lang="zh-CN" altLang="en-US" sz="2800" b="1" dirty="0">
              <a:latin typeface="Times New Roman" panose="02020603050405020304" pitchFamily="18" charset="0"/>
            </a:endParaRPr>
          </a:p>
          <a:p>
            <a:pPr lvl="1" algn="just" eaLnBrk="1" hangingPunct="1">
              <a:lnSpc>
                <a:spcPct val="100000"/>
              </a:lnSpc>
            </a:pPr>
            <a:r>
              <a:rPr lang="zh-CN" altLang="en-US" sz="2800" b="1" dirty="0">
                <a:latin typeface="Times New Roman" panose="02020603050405020304" pitchFamily="18" charset="0"/>
              </a:rPr>
              <a:t>模数数列根据建筑空间的具体情况拥有各自的适用范围，建筑物中的所有尺寸，除特殊情况外，一般都应符合模数数列的规定</a:t>
            </a:r>
            <a:r>
              <a:rPr lang="zh-CN" altLang="en-US" sz="2800" dirty="0">
                <a:latin typeface="Times New Roman" panose="02020603050405020304" pitchFamily="18" charset="0"/>
              </a:rPr>
              <a:t>。</a:t>
            </a:r>
            <a:endParaRPr lang="zh-CN" altLang="en-US" sz="2800" dirty="0">
              <a:latin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3"/>
          <p:cNvSpPr>
            <a:spLocks noGrp="1"/>
          </p:cNvSpPr>
          <p:nvPr>
            <p:ph idx="1"/>
          </p:nvPr>
        </p:nvSpPr>
        <p:spPr>
          <a:xfrm>
            <a:off x="619125" y="1264285"/>
            <a:ext cx="10700385" cy="4718050"/>
          </a:xfrm>
        </p:spPr>
        <p:txBody>
          <a:bodyPr vert="horz" wrap="square" lIns="91440" tIns="45720" rIns="91440" bIns="45720" anchor="t"/>
          <a:p>
            <a:pPr algn="just" eaLnBrk="1" hangingPunct="1"/>
            <a:r>
              <a:rPr lang="zh-CN" altLang="en-US" b="1" dirty="0">
                <a:solidFill>
                  <a:schemeClr val="folHlink"/>
                </a:solidFill>
                <a:latin typeface="宋体" panose="02010600030101010101" pitchFamily="2" charset="-122"/>
              </a:rPr>
              <a:t>幅度</a:t>
            </a:r>
            <a:r>
              <a:rPr lang="zh-CN" altLang="en-US" dirty="0"/>
              <a:t>：</a:t>
            </a:r>
            <a:endParaRPr lang="zh-CN" altLang="en-US" dirty="0"/>
          </a:p>
          <a:p>
            <a:pPr algn="just" eaLnBrk="1" hangingPunct="1"/>
            <a:r>
              <a:rPr lang="zh-CN" altLang="en-US" sz="2800" b="1" dirty="0">
                <a:latin typeface="Times New Roman" panose="02020603050405020304" pitchFamily="18" charset="0"/>
              </a:rPr>
              <a:t>（1）水平基本模数的数列幅度为1M～20M。</a:t>
            </a:r>
            <a:endParaRPr lang="zh-CN" altLang="en-US" sz="2800" b="1" dirty="0">
              <a:latin typeface="Times New Roman" panose="02020603050405020304" pitchFamily="18" charset="0"/>
            </a:endParaRPr>
          </a:p>
          <a:p>
            <a:pPr algn="just" eaLnBrk="1" hangingPunct="1"/>
            <a:r>
              <a:rPr lang="zh-CN" altLang="en-US" sz="2800" b="1" dirty="0">
                <a:latin typeface="Times New Roman" panose="02020603050405020304" pitchFamily="18" charset="0"/>
              </a:rPr>
              <a:t>（2）竖向基本模数的数列幅度为1M～36M。</a:t>
            </a:r>
            <a:endParaRPr lang="zh-CN" altLang="en-US" sz="2800" b="1" dirty="0">
              <a:latin typeface="Times New Roman" panose="02020603050405020304" pitchFamily="18" charset="0"/>
            </a:endParaRPr>
          </a:p>
          <a:p>
            <a:pPr algn="just" eaLnBrk="1" hangingPunct="1"/>
            <a:r>
              <a:rPr lang="zh-CN" altLang="en-US" sz="2800" b="1" dirty="0">
                <a:latin typeface="Times New Roman" panose="02020603050405020304" pitchFamily="18" charset="0"/>
              </a:rPr>
              <a:t>（3）水平扩大模数数列的幅度：3M为3M～75M；6M为6M～96M；12M为12M～120M；15M为15M～120M；30M为30M～360M；60M为60M～360M，必要 时幅度不限。</a:t>
            </a:r>
            <a:endParaRPr lang="zh-CN" altLang="en-US" sz="2800" b="1" dirty="0">
              <a:latin typeface="Times New Roman" panose="02020603050405020304" pitchFamily="18" charset="0"/>
            </a:endParaRPr>
          </a:p>
          <a:p>
            <a:pPr algn="just" eaLnBrk="1" hangingPunct="1"/>
            <a:r>
              <a:rPr lang="zh-CN" altLang="en-US" sz="2800" b="1" dirty="0">
                <a:latin typeface="Times New Roman" panose="02020603050405020304" pitchFamily="18" charset="0"/>
              </a:rPr>
              <a:t>（4）竖向扩大模数数列的幅度不受限制。</a:t>
            </a:r>
            <a:endParaRPr lang="zh-CN" altLang="en-US" sz="2800" b="1" dirty="0">
              <a:latin typeface="Times New Roman" panose="02020603050405020304" pitchFamily="18" charset="0"/>
            </a:endParaRPr>
          </a:p>
          <a:p>
            <a:pPr algn="just" eaLnBrk="1" hangingPunct="1"/>
            <a:r>
              <a:rPr lang="zh-CN" altLang="en-US" sz="2800" b="1" dirty="0">
                <a:latin typeface="Times New Roman" panose="02020603050405020304" pitchFamily="18" charset="0"/>
              </a:rPr>
              <a:t>（5）分模数数列的幅度：M/10为M/10～2M；M/5为M/5～4M；M/2为M/2～10M</a:t>
            </a:r>
            <a:endParaRPr lang="zh-CN" altLang="en-US" sz="2800" b="1" dirty="0">
              <a:latin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3"/>
          <p:cNvSpPr>
            <a:spLocks noGrp="1"/>
          </p:cNvSpPr>
          <p:nvPr>
            <p:ph idx="1"/>
          </p:nvPr>
        </p:nvSpPr>
        <p:spPr>
          <a:xfrm>
            <a:off x="619125" y="1264285"/>
            <a:ext cx="10700385" cy="4718050"/>
          </a:xfrm>
        </p:spPr>
        <p:txBody>
          <a:bodyPr vert="horz" wrap="square" lIns="91440" tIns="45720" rIns="91440" bIns="45720" anchor="t"/>
          <a:p>
            <a:pPr algn="just" eaLnBrk="1" hangingPunct="1"/>
            <a:r>
              <a:rPr lang="zh-CN" altLang="en-US" b="1" dirty="0">
                <a:solidFill>
                  <a:schemeClr val="folHlink"/>
                </a:solidFill>
                <a:latin typeface="宋体" panose="02010600030101010101" pitchFamily="2" charset="-122"/>
              </a:rPr>
              <a:t>适用范围</a:t>
            </a:r>
            <a:r>
              <a:rPr lang="zh-CN" altLang="en-US" dirty="0"/>
              <a:t>：</a:t>
            </a:r>
            <a:endParaRPr lang="zh-CN" altLang="en-US" dirty="0"/>
          </a:p>
          <a:p>
            <a:pPr algn="just" eaLnBrk="1" hangingPunct="1"/>
            <a:r>
              <a:rPr lang="zh-CN" altLang="en-US" sz="2800" b="1" dirty="0">
                <a:latin typeface="Times New Roman" panose="02020603050405020304" pitchFamily="18" charset="0"/>
              </a:rPr>
              <a:t>1、水平基本模数数列：主要用于门窗洞口和构配件断面尺寸。</a:t>
            </a:r>
            <a:endParaRPr lang="zh-CN" altLang="en-US" sz="2800" b="1" dirty="0">
              <a:latin typeface="Times New Roman" panose="02020603050405020304" pitchFamily="18" charset="0"/>
            </a:endParaRPr>
          </a:p>
          <a:p>
            <a:pPr algn="just" eaLnBrk="1" hangingPunct="1"/>
            <a:r>
              <a:rPr lang="zh-CN" altLang="en-US" sz="2800" b="1" dirty="0">
                <a:latin typeface="Times New Roman" panose="02020603050405020304" pitchFamily="18" charset="0"/>
              </a:rPr>
              <a:t>2、竖向基本模数数列：主要用于建筑物的层高、门窗洞口、构配件等尺寸。</a:t>
            </a:r>
            <a:endParaRPr lang="zh-CN" altLang="en-US" sz="2800" b="1" dirty="0">
              <a:latin typeface="Times New Roman" panose="02020603050405020304" pitchFamily="18" charset="0"/>
            </a:endParaRPr>
          </a:p>
          <a:p>
            <a:pPr algn="just" eaLnBrk="1" hangingPunct="1"/>
            <a:r>
              <a:rPr lang="zh-CN" altLang="en-US" sz="2800" b="1" dirty="0">
                <a:latin typeface="Times New Roman" panose="02020603050405020304" pitchFamily="18" charset="0"/>
              </a:rPr>
              <a:t>3、水平扩大模数数列：主要用于建筑物的开间或柱距、进深或跨度、构配件尺寸和门窗洞口尺寸。</a:t>
            </a:r>
            <a:endParaRPr lang="zh-CN" altLang="en-US" sz="2800" b="1" dirty="0">
              <a:latin typeface="Times New Roman" panose="02020603050405020304" pitchFamily="18" charset="0"/>
            </a:endParaRPr>
          </a:p>
          <a:p>
            <a:pPr algn="just" eaLnBrk="1" hangingPunct="1"/>
            <a:r>
              <a:rPr lang="zh-CN" altLang="en-US" sz="2800" b="1" dirty="0">
                <a:latin typeface="Times New Roman" panose="02020603050405020304" pitchFamily="18" charset="0"/>
              </a:rPr>
              <a:t>4、竖向扩大模数数列：主要用于建筑物的层高、门窗洞口尺寸。</a:t>
            </a:r>
            <a:endParaRPr lang="zh-CN" altLang="en-US" sz="2800" b="1" dirty="0">
              <a:latin typeface="Times New Roman" panose="02020603050405020304" pitchFamily="18" charset="0"/>
            </a:endParaRPr>
          </a:p>
          <a:p>
            <a:pPr algn="just" eaLnBrk="1" hangingPunct="1"/>
            <a:r>
              <a:rPr lang="zh-CN" altLang="en-US" sz="2800" b="1" dirty="0">
                <a:latin typeface="Times New Roman" panose="02020603050405020304" pitchFamily="18" charset="0"/>
              </a:rPr>
              <a:t>5、分模数数列：主要用于缝隙、构造节点、构配件断面尺寸。</a:t>
            </a:r>
            <a:endParaRPr lang="zh-CN" altLang="en-US" sz="2800" b="1" dirty="0">
              <a:latin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3"/>
          <p:cNvSpPr>
            <a:spLocks noGrp="1"/>
          </p:cNvSpPr>
          <p:nvPr>
            <p:ph idx="1"/>
          </p:nvPr>
        </p:nvSpPr>
        <p:spPr>
          <a:xfrm>
            <a:off x="1769745" y="1931035"/>
            <a:ext cx="8653145" cy="4089400"/>
          </a:xfrm>
        </p:spPr>
        <p:txBody>
          <a:bodyPr vert="horz" wrap="square" lIns="91440" tIns="45720" rIns="91440" bIns="45720" anchor="t"/>
          <a:p>
            <a:pPr marL="449580" indent="-449580" algn="just" defTabSz="246380" eaLnBrk="1" hangingPunct="1">
              <a:lnSpc>
                <a:spcPct val="150000"/>
              </a:lnSpc>
            </a:pPr>
            <a:r>
              <a:rPr lang="zh-CN" altLang="en-US" sz="3200" b="1" dirty="0">
                <a:solidFill>
                  <a:schemeClr val="hlink"/>
                </a:solidFill>
                <a:latin typeface="宋体" panose="02010600030101010101" pitchFamily="2" charset="-122"/>
              </a:rPr>
              <a:t>标志尺寸：</a:t>
            </a:r>
            <a:r>
              <a:rPr lang="zh-CN" altLang="en-US" b="1" dirty="0">
                <a:latin typeface="宋体" panose="02010600030101010101" pitchFamily="2" charset="-122"/>
              </a:rPr>
              <a:t>用以标注建筑物定位轴线之间的距离（跨度、柱距、层高等）以及建筑制品、建筑构配件、组合件、有关设备位置界限之间的尺寸。</a:t>
            </a:r>
            <a:endParaRPr lang="zh-CN" altLang="en-US" b="1" dirty="0">
              <a:latin typeface="宋体" panose="02010600030101010101" pitchFamily="2" charset="-122"/>
            </a:endParaRPr>
          </a:p>
          <a:p>
            <a:pPr marL="449580" indent="-449580" defTabSz="246380" eaLnBrk="1" hangingPunct="1">
              <a:lnSpc>
                <a:spcPct val="150000"/>
              </a:lnSpc>
            </a:pPr>
            <a:r>
              <a:rPr lang="zh-CN" altLang="en-US" sz="3200" b="1" dirty="0">
                <a:solidFill>
                  <a:schemeClr val="hlink"/>
                </a:solidFill>
                <a:latin typeface="宋体" panose="02010600030101010101" pitchFamily="2" charset="-122"/>
              </a:rPr>
              <a:t>构造尺寸：</a:t>
            </a:r>
            <a:r>
              <a:rPr lang="zh-CN" altLang="en-US" b="1" dirty="0">
                <a:latin typeface="宋体" panose="02010600030101010101" pitchFamily="2" charset="-122"/>
              </a:rPr>
              <a:t>是生产、制造建筑构配件、建筑组合件、建筑制品等的设计尺寸，一般情况下，构造尺寸为标志尺寸减去缝隙或加上支承尺寸。 </a:t>
            </a:r>
            <a:endParaRPr lang="zh-CN" altLang="en-US" b="1" dirty="0">
              <a:latin typeface="宋体" panose="02010600030101010101" pitchFamily="2" charset="-122"/>
            </a:endParaRPr>
          </a:p>
        </p:txBody>
      </p:sp>
      <p:sp>
        <p:nvSpPr>
          <p:cNvPr id="36867" name="Rectangle 4"/>
          <p:cNvSpPr>
            <a:spLocks noGrp="1"/>
          </p:cNvSpPr>
          <p:nvPr>
            <p:ph type="title"/>
          </p:nvPr>
        </p:nvSpPr>
        <p:spPr>
          <a:xfrm>
            <a:off x="4735195" y="290830"/>
            <a:ext cx="7285355" cy="754380"/>
          </a:xfrm>
        </p:spPr>
        <p:txBody>
          <a:bodyPr vert="horz" wrap="square" lIns="91440" tIns="45720" rIns="91440" bIns="45720" anchor="b"/>
          <a:p>
            <a:pPr algn="l" eaLnBrk="1" hangingPunct="1"/>
            <a:r>
              <a:rPr lang="zh-CN" altLang="en-US" sz="4000" b="1" dirty="0">
                <a:solidFill>
                  <a:srgbClr val="C00000"/>
                </a:solidFill>
                <a:latin typeface="楷体" panose="02010609060101010101" charset="-122"/>
                <a:ea typeface="楷体" panose="02010609060101010101" charset="-122"/>
              </a:rPr>
              <a:t>0.3.2  几种尺寸及其相互关系</a:t>
            </a:r>
            <a:endParaRPr lang="zh-CN" altLang="en-US" sz="4000" b="1" dirty="0">
              <a:solidFill>
                <a:srgbClr val="C00000"/>
              </a:solidFill>
              <a:latin typeface="楷体" panose="02010609060101010101" charset="-122"/>
              <a:ea typeface="楷体" panose="0201060906010101010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3"/>
          <p:cNvSpPr>
            <a:spLocks noGrp="1"/>
          </p:cNvSpPr>
          <p:nvPr>
            <p:ph idx="1"/>
          </p:nvPr>
        </p:nvSpPr>
        <p:spPr>
          <a:xfrm>
            <a:off x="2286000" y="1752600"/>
            <a:ext cx="8396605" cy="3189605"/>
          </a:xfrm>
        </p:spPr>
        <p:txBody>
          <a:bodyPr vert="horz" wrap="square" lIns="91440" tIns="45720" rIns="91440" bIns="45720" anchor="t"/>
          <a:p>
            <a:pPr marL="363855" indent="-363855" algn="just" eaLnBrk="1" hangingPunct="1">
              <a:lnSpc>
                <a:spcPct val="200000"/>
              </a:lnSpc>
            </a:pPr>
            <a:r>
              <a:rPr lang="zh-CN" altLang="en-US" sz="3200" b="1" dirty="0">
                <a:solidFill>
                  <a:schemeClr val="hlink"/>
                </a:solidFill>
                <a:latin typeface="宋体" panose="02010600030101010101" pitchFamily="2" charset="-122"/>
              </a:rPr>
              <a:t>实际尺寸：</a:t>
            </a:r>
            <a:r>
              <a:rPr lang="zh-CN" altLang="en-US" b="1" dirty="0">
                <a:latin typeface="宋体" panose="02010600030101010101" pitchFamily="2" charset="-122"/>
              </a:rPr>
              <a:t>是建筑构配件、建筑组合件、建筑制品等生产制作后的实有尺寸，实际尺寸与构造尺寸之间的差数应符合建筑公差的规定。 </a:t>
            </a:r>
            <a:endParaRPr lang="zh-CN" altLang="en-US" b="1" dirty="0">
              <a:latin typeface="宋体" panose="02010600030101010101" pitchFamily="2" charset="-122"/>
            </a:endParaRPr>
          </a:p>
          <a:p>
            <a:pPr marL="363855" indent="-363855" eaLnBrk="1" hangingPunct="1">
              <a:lnSpc>
                <a:spcPct val="200000"/>
              </a:lnSpc>
            </a:pPr>
            <a:r>
              <a:rPr lang="zh-CN" altLang="en-US" b="1" dirty="0">
                <a:solidFill>
                  <a:schemeClr val="folHlink"/>
                </a:solidFill>
                <a:latin typeface="宋体" panose="02010600030101010101" pitchFamily="2" charset="-122"/>
              </a:rPr>
              <a:t>几种尺寸间的相互关系</a:t>
            </a:r>
            <a:r>
              <a:rPr lang="zh-CN" altLang="en-US" b="1" dirty="0">
                <a:latin typeface="宋体" panose="02010600030101010101" pitchFamily="2" charset="-122"/>
              </a:rPr>
              <a:t>见</a:t>
            </a:r>
            <a:r>
              <a:rPr lang="zh-CN" altLang="en-US" b="1" u="sng" dirty="0">
                <a:solidFill>
                  <a:schemeClr val="hlink"/>
                </a:solidFill>
                <a:latin typeface="宋体" panose="02010600030101010101" pitchFamily="2" charset="-122"/>
                <a:hlinkClick r:id="rId1" action="ppaction://hlinksldjump"/>
              </a:rPr>
              <a:t>图1.2</a:t>
            </a:r>
            <a:r>
              <a:rPr lang="zh-CN" altLang="en-US" b="1" dirty="0">
                <a:latin typeface="宋体" panose="02010600030101010101" pitchFamily="2" charset="-122"/>
              </a:rPr>
              <a:t>。</a:t>
            </a:r>
            <a:endParaRPr lang="zh-CN" altLang="en-US" b="1" dirty="0">
              <a:latin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4" descr="2"/>
          <p:cNvPicPr>
            <a:picLocks noChangeAspect="1"/>
          </p:cNvPicPr>
          <p:nvPr/>
        </p:nvPicPr>
        <p:blipFill>
          <a:blip r:embed="rId1"/>
          <a:stretch>
            <a:fillRect/>
          </a:stretch>
        </p:blipFill>
        <p:spPr>
          <a:xfrm>
            <a:off x="1553845" y="1180465"/>
            <a:ext cx="9615805" cy="4577715"/>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3"/>
          <p:cNvSpPr>
            <a:spLocks noGrp="1"/>
          </p:cNvSpPr>
          <p:nvPr>
            <p:ph idx="1"/>
          </p:nvPr>
        </p:nvSpPr>
        <p:spPr>
          <a:xfrm>
            <a:off x="1207770" y="1358265"/>
            <a:ext cx="9776460" cy="2012315"/>
          </a:xfrm>
        </p:spPr>
        <p:txBody>
          <a:bodyPr vert="horz" wrap="square" lIns="91440" tIns="45720" rIns="91440" bIns="45720" anchor="t"/>
          <a:p>
            <a:pPr marL="0" indent="0" eaLnBrk="1" hangingPunct="1">
              <a:lnSpc>
                <a:spcPct val="140000"/>
              </a:lnSpc>
              <a:buNone/>
            </a:pPr>
            <a:r>
              <a:rPr lang="zh-CN" altLang="en-US" dirty="0">
                <a:solidFill>
                  <a:schemeClr val="hlink"/>
                </a:solidFill>
              </a:rPr>
              <a:t>     </a:t>
            </a:r>
            <a:r>
              <a:rPr lang="zh-CN" altLang="en-US" b="1" dirty="0">
                <a:solidFill>
                  <a:schemeClr val="hlink"/>
                </a:solidFill>
              </a:rPr>
              <a:t>  定位轴线：</a:t>
            </a:r>
            <a:r>
              <a:rPr lang="zh-CN" altLang="en-US" b="1" dirty="0"/>
              <a:t>用来确定建筑物主要结构构件</a:t>
            </a:r>
            <a:r>
              <a:rPr lang="zh-CN" altLang="en-US" b="1" dirty="0">
                <a:solidFill>
                  <a:srgbClr val="FF0000"/>
                </a:solidFill>
              </a:rPr>
              <a:t>位置</a:t>
            </a:r>
            <a:r>
              <a:rPr lang="zh-CN" altLang="en-US" b="1" dirty="0"/>
              <a:t>及其</a:t>
            </a:r>
            <a:r>
              <a:rPr lang="zh-CN" altLang="en-US" b="1" dirty="0">
                <a:solidFill>
                  <a:srgbClr val="FF0000"/>
                </a:solidFill>
              </a:rPr>
              <a:t>标志尺寸</a:t>
            </a:r>
            <a:r>
              <a:rPr lang="zh-CN" altLang="en-US" b="1" dirty="0"/>
              <a:t>的基准线，同时也是施工</a:t>
            </a:r>
            <a:r>
              <a:rPr lang="zh-CN" altLang="en-US" b="1" dirty="0">
                <a:solidFill>
                  <a:srgbClr val="FF0000"/>
                </a:solidFill>
              </a:rPr>
              <a:t>放线</a:t>
            </a:r>
            <a:r>
              <a:rPr lang="zh-CN" altLang="en-US" b="1" dirty="0"/>
              <a:t>的基线。用于平面时称</a:t>
            </a:r>
            <a:r>
              <a:rPr lang="zh-CN" altLang="en-US" b="1" dirty="0">
                <a:solidFill>
                  <a:srgbClr val="FF0000"/>
                </a:solidFill>
              </a:rPr>
              <a:t>平面定位轴线</a:t>
            </a:r>
            <a:r>
              <a:rPr lang="zh-CN" altLang="en-US" b="1" dirty="0"/>
              <a:t>；用于竖向时称为</a:t>
            </a:r>
            <a:r>
              <a:rPr lang="zh-CN" altLang="en-US" b="1" dirty="0">
                <a:solidFill>
                  <a:srgbClr val="FF0000"/>
                </a:solidFill>
              </a:rPr>
              <a:t>竖向定位轴线</a:t>
            </a:r>
            <a:r>
              <a:rPr lang="zh-CN" altLang="en-US" b="1" dirty="0"/>
              <a:t>。  </a:t>
            </a:r>
            <a:endParaRPr lang="zh-CN" altLang="en-US" b="1" dirty="0"/>
          </a:p>
        </p:txBody>
      </p:sp>
      <p:sp>
        <p:nvSpPr>
          <p:cNvPr id="39939" name="Rectangle 4"/>
          <p:cNvSpPr>
            <a:spLocks noGrp="1"/>
          </p:cNvSpPr>
          <p:nvPr>
            <p:ph type="title"/>
          </p:nvPr>
        </p:nvSpPr>
        <p:spPr>
          <a:xfrm>
            <a:off x="5133975" y="397510"/>
            <a:ext cx="4267200" cy="754063"/>
          </a:xfrm>
        </p:spPr>
        <p:txBody>
          <a:bodyPr vert="horz" wrap="square" lIns="91440" tIns="45720" rIns="91440" bIns="45720" anchor="b"/>
          <a:p>
            <a:pPr algn="l" eaLnBrk="1" hangingPunct="1"/>
            <a:r>
              <a:rPr lang="zh-CN" altLang="en-US" sz="4000" b="1" dirty="0">
                <a:solidFill>
                  <a:srgbClr val="C00000"/>
                </a:solidFill>
                <a:latin typeface="楷体" panose="02010609060101010101" charset="-122"/>
                <a:ea typeface="楷体" panose="02010609060101010101" charset="-122"/>
              </a:rPr>
              <a:t>0.3.3  定位轴线</a:t>
            </a:r>
            <a:endParaRPr lang="zh-CN" altLang="en-US" sz="4000" b="1" dirty="0">
              <a:solidFill>
                <a:srgbClr val="C00000"/>
              </a:solidFill>
              <a:latin typeface="楷体" panose="02010609060101010101" charset="-122"/>
              <a:ea typeface="楷体" panose="02010609060101010101" charset="-122"/>
            </a:endParaRPr>
          </a:p>
        </p:txBody>
      </p:sp>
      <p:sp>
        <p:nvSpPr>
          <p:cNvPr id="2" name="Rectangle 3"/>
          <p:cNvSpPr>
            <a:spLocks noGrp="1"/>
          </p:cNvSpPr>
          <p:nvPr/>
        </p:nvSpPr>
        <p:spPr>
          <a:xfrm>
            <a:off x="1207770" y="3749675"/>
            <a:ext cx="9776460" cy="2012315"/>
          </a:xfrm>
          <a:prstGeom prst="rect">
            <a:avLst/>
          </a:prstGeom>
          <a:noFill/>
          <a:ln w="9525">
            <a:noFill/>
          </a:ln>
        </p:spPr>
        <p:txBody>
          <a:bodyPr vert="horz" wrap="square" lIns="91440" tIns="45720" rIns="91440" bIns="45720"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a:lstStyle>
          <a:p>
            <a:pPr marL="0" indent="0" eaLnBrk="1" hangingPunct="1">
              <a:lnSpc>
                <a:spcPct val="140000"/>
              </a:lnSpc>
              <a:buNone/>
            </a:pPr>
            <a:r>
              <a:rPr lang="zh-CN" altLang="en-US" dirty="0">
                <a:solidFill>
                  <a:schemeClr val="hlink"/>
                </a:solidFill>
              </a:rPr>
              <a:t>   </a:t>
            </a:r>
            <a:r>
              <a:rPr lang="zh-CN" altLang="en-US" b="1" dirty="0">
                <a:latin typeface="楷体" panose="02010609060101010101" charset="-122"/>
                <a:ea typeface="楷体" panose="02010609060101010101" charset="-122"/>
                <a:sym typeface="宋体" panose="02010600030101010101" pitchFamily="2" charset="-122"/>
              </a:rPr>
              <a:t>定位轴线应用</a:t>
            </a:r>
            <a:r>
              <a:rPr lang="zh-CN" altLang="en-US" b="1" dirty="0">
                <a:solidFill>
                  <a:srgbClr val="C00000"/>
                </a:solidFill>
                <a:latin typeface="楷体" panose="02010609060101010101" charset="-122"/>
                <a:ea typeface="楷体" panose="02010609060101010101" charset="-122"/>
                <a:sym typeface="宋体" panose="02010600030101010101" pitchFamily="2" charset="-122"/>
              </a:rPr>
              <a:t>细点画线</a:t>
            </a:r>
            <a:r>
              <a:rPr lang="zh-CN" altLang="en-US" b="1" dirty="0">
                <a:latin typeface="楷体" panose="02010609060101010101" charset="-122"/>
                <a:ea typeface="楷体" panose="02010609060101010101" charset="-122"/>
                <a:sym typeface="宋体" panose="02010600030101010101" pitchFamily="2" charset="-122"/>
              </a:rPr>
              <a:t>绘制；定位轴线一般应编号，编号应注写在轴线端部的圆内。</a:t>
            </a:r>
            <a:r>
              <a:rPr lang="zh-CN" altLang="en-US" b="1" dirty="0">
                <a:solidFill>
                  <a:srgbClr val="C00000"/>
                </a:solidFill>
                <a:latin typeface="楷体" panose="02010609060101010101" charset="-122"/>
                <a:ea typeface="楷体" panose="02010609060101010101" charset="-122"/>
                <a:sym typeface="宋体" panose="02010600030101010101" pitchFamily="2" charset="-122"/>
              </a:rPr>
              <a:t>圆</a:t>
            </a:r>
            <a:r>
              <a:rPr lang="zh-CN" altLang="en-US" b="1" dirty="0">
                <a:latin typeface="楷体" panose="02010609060101010101" charset="-122"/>
                <a:ea typeface="楷体" panose="02010609060101010101" charset="-122"/>
                <a:sym typeface="宋体" panose="02010600030101010101" pitchFamily="2" charset="-122"/>
              </a:rPr>
              <a:t>应用</a:t>
            </a:r>
            <a:r>
              <a:rPr lang="zh-CN" altLang="en-US" b="1" dirty="0">
                <a:solidFill>
                  <a:srgbClr val="C00000"/>
                </a:solidFill>
                <a:latin typeface="楷体" panose="02010609060101010101" charset="-122"/>
                <a:ea typeface="楷体" panose="02010609060101010101" charset="-122"/>
                <a:sym typeface="宋体" panose="02010600030101010101" pitchFamily="2" charset="-122"/>
              </a:rPr>
              <a:t>细实线</a:t>
            </a:r>
            <a:r>
              <a:rPr lang="zh-CN" altLang="en-US" b="1" dirty="0">
                <a:latin typeface="楷体" panose="02010609060101010101" charset="-122"/>
                <a:ea typeface="楷体" panose="02010609060101010101" charset="-122"/>
                <a:sym typeface="宋体" panose="02010600030101010101" pitchFamily="2" charset="-122"/>
              </a:rPr>
              <a:t>绘制，直径为</a:t>
            </a:r>
            <a:r>
              <a:rPr lang="zh-CN" altLang="en-US" b="1" dirty="0">
                <a:solidFill>
                  <a:srgbClr val="C00000"/>
                </a:solidFill>
                <a:latin typeface="楷体" panose="02010609060101010101" charset="-122"/>
                <a:ea typeface="楷体" panose="02010609060101010101" charset="-122"/>
                <a:sym typeface="宋体" panose="02010600030101010101" pitchFamily="2" charset="-122"/>
              </a:rPr>
              <a:t>8~10</a:t>
            </a:r>
            <a:r>
              <a:rPr lang="zh-CN" altLang="en-US" b="1" dirty="0">
                <a:latin typeface="楷体" panose="02010609060101010101" charset="-122"/>
                <a:ea typeface="楷体" panose="02010609060101010101" charset="-122"/>
                <a:sym typeface="宋体" panose="02010600030101010101" pitchFamily="2" charset="-122"/>
              </a:rPr>
              <a:t>mm。定位轴线圆的圆心，应在定位轴线的延长线上或延长线的折线上。</a:t>
            </a:r>
            <a:r>
              <a:rPr lang="zh-CN" altLang="en-US" dirty="0"/>
              <a:t>  </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5795644" y="132712"/>
            <a:ext cx="3545841" cy="701040"/>
          </a:xfrm>
          <a:prstGeom prst="rect">
            <a:avLst/>
          </a:prstGeom>
          <a:noFill/>
        </p:spPr>
        <p:txBody>
          <a:bodyPr wrap="square" rtlCol="0">
            <a:spAutoFit/>
            <a:scene3d>
              <a:camera prst="orthographicFront"/>
              <a:lightRig rig="threePt" dir="t"/>
            </a:scene3d>
          </a:bodyPr>
          <a:p>
            <a:pPr fontAlgn="base"/>
            <a:r>
              <a:rPr lang="zh-CN" altLang="en-US" sz="4000" b="1" strike="noStrike" noProof="1">
                <a:solidFill>
                  <a:srgbClr val="00206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rPr>
              <a:t>定位轴线</a:t>
            </a:r>
            <a:endParaRPr lang="zh-CN" altLang="en-US" sz="4000" b="1" strike="noStrike" noProof="1">
              <a:solidFill>
                <a:srgbClr val="00206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endParaRPr>
          </a:p>
        </p:txBody>
      </p:sp>
      <p:sp>
        <p:nvSpPr>
          <p:cNvPr id="4" name="文本框 3"/>
          <p:cNvSpPr txBox="1"/>
          <p:nvPr/>
        </p:nvSpPr>
        <p:spPr>
          <a:xfrm>
            <a:off x="1047750" y="1116013"/>
            <a:ext cx="4149725" cy="579437"/>
          </a:xfrm>
          <a:prstGeom prst="rect">
            <a:avLst/>
          </a:prstGeom>
          <a:noFill/>
          <a:ln w="9525">
            <a:noFill/>
          </a:ln>
        </p:spPr>
        <p:txBody>
          <a:bodyPr wrap="square" anchor="t">
            <a:spAutoFit/>
          </a:bodyPr>
          <a:p>
            <a:pPr lvl="0" indent="0">
              <a:spcBef>
                <a:spcPct val="50000"/>
              </a:spcBef>
            </a:pPr>
            <a:r>
              <a:rPr lang="zh-CN" altLang="en-US" sz="3200" b="1" dirty="0">
                <a:solidFill>
                  <a:schemeClr val="hlink"/>
                </a:solidFill>
                <a:latin typeface="楷体" panose="02010609060101010101" charset="-122"/>
                <a:ea typeface="楷体" panose="02010609060101010101" charset="-122"/>
              </a:rPr>
              <a:t>平面定位轴线及编号</a:t>
            </a:r>
            <a:endParaRPr lang="zh-CN" altLang="en-US" sz="3200" b="1" dirty="0">
              <a:solidFill>
                <a:srgbClr val="0070C0"/>
              </a:solidFill>
              <a:latin typeface="楷体" panose="02010609060101010101" charset="-122"/>
              <a:ea typeface="楷体" panose="02010609060101010101" charset="-122"/>
            </a:endParaRPr>
          </a:p>
        </p:txBody>
      </p:sp>
      <p:sp>
        <p:nvSpPr>
          <p:cNvPr id="2" name="文本框 1"/>
          <p:cNvSpPr txBox="1"/>
          <p:nvPr/>
        </p:nvSpPr>
        <p:spPr>
          <a:xfrm>
            <a:off x="1047750" y="1695450"/>
            <a:ext cx="7918450" cy="517525"/>
          </a:xfrm>
          <a:prstGeom prst="rect">
            <a:avLst/>
          </a:prstGeom>
          <a:noFill/>
          <a:ln w="9525">
            <a:noFill/>
          </a:ln>
        </p:spPr>
        <p:txBody>
          <a:bodyPr wrap="square" anchor="t">
            <a:spAutoFit/>
          </a:bodyPr>
          <a:p>
            <a:pPr lvl="0" indent="0">
              <a:spcBef>
                <a:spcPct val="50000"/>
              </a:spcBef>
            </a:pPr>
            <a:r>
              <a:rPr lang="zh-CN" altLang="en-US" sz="2800" b="1" dirty="0">
                <a:latin typeface="楷体" panose="02010609060101010101" charset="-122"/>
                <a:ea typeface="楷体" panose="02010609060101010101" charset="-122"/>
              </a:rPr>
              <a:t>平面定位轴线应设</a:t>
            </a:r>
            <a:r>
              <a:rPr lang="zh-CN" altLang="en-US" sz="2800" b="1" dirty="0">
                <a:solidFill>
                  <a:schemeClr val="folHlink"/>
                </a:solidFill>
                <a:latin typeface="楷体" panose="02010609060101010101" charset="-122"/>
                <a:ea typeface="楷体" panose="02010609060101010101" charset="-122"/>
              </a:rPr>
              <a:t>横向定位轴线</a:t>
            </a:r>
            <a:r>
              <a:rPr lang="zh-CN" altLang="en-US" sz="2800" b="1" dirty="0">
                <a:latin typeface="楷体" panose="02010609060101010101" charset="-122"/>
                <a:ea typeface="楷体" panose="02010609060101010101" charset="-122"/>
              </a:rPr>
              <a:t>和</a:t>
            </a:r>
            <a:r>
              <a:rPr lang="zh-CN" altLang="en-US" sz="2800" b="1" dirty="0">
                <a:solidFill>
                  <a:schemeClr val="folHlink"/>
                </a:solidFill>
                <a:latin typeface="楷体" panose="02010609060101010101" charset="-122"/>
                <a:ea typeface="楷体" panose="02010609060101010101" charset="-122"/>
              </a:rPr>
              <a:t>纵向定位轴线</a:t>
            </a:r>
            <a:r>
              <a:rPr lang="zh-CN" altLang="en-US" sz="2800" dirty="0">
                <a:latin typeface="宋体" panose="02010600030101010101" pitchFamily="2" charset="-122"/>
                <a:ea typeface="宋体" panose="02010600030101010101" pitchFamily="2" charset="-122"/>
              </a:rPr>
              <a:t>。</a:t>
            </a:r>
            <a:endParaRPr lang="zh-CN" altLang="en-US" sz="2800" b="1" dirty="0">
              <a:solidFill>
                <a:srgbClr val="0070C0"/>
              </a:solidFill>
              <a:latin typeface="楷体" panose="02010609060101010101" charset="-122"/>
              <a:ea typeface="楷体" panose="02010609060101010101" charset="-122"/>
            </a:endParaRPr>
          </a:p>
        </p:txBody>
      </p:sp>
      <p:sp>
        <p:nvSpPr>
          <p:cNvPr id="3" name="文本框 2"/>
          <p:cNvSpPr txBox="1"/>
          <p:nvPr/>
        </p:nvSpPr>
        <p:spPr>
          <a:xfrm>
            <a:off x="765175" y="2328863"/>
            <a:ext cx="6170613" cy="3290887"/>
          </a:xfrm>
          <a:prstGeom prst="rect">
            <a:avLst/>
          </a:prstGeom>
          <a:noFill/>
          <a:ln w="9525">
            <a:noFill/>
          </a:ln>
        </p:spPr>
        <p:txBody>
          <a:bodyPr wrap="square" anchor="t">
            <a:spAutoFit/>
          </a:bodyPr>
          <a:p>
            <a:pPr lvl="0" indent="0">
              <a:lnSpc>
                <a:spcPct val="150000"/>
              </a:lnSpc>
              <a:spcBef>
                <a:spcPct val="50000"/>
              </a:spcBef>
            </a:pPr>
            <a:r>
              <a:rPr lang="zh-CN" altLang="en-US" sz="2800" b="1" dirty="0">
                <a:solidFill>
                  <a:schemeClr val="folHlink"/>
                </a:solidFill>
                <a:latin typeface="楷体" panose="02010609060101010101" charset="-122"/>
                <a:ea typeface="楷体" panose="02010609060101010101" charset="-122"/>
                <a:sym typeface="宋体" panose="02010600030101010101" pitchFamily="2" charset="-122"/>
              </a:rPr>
              <a:t>横向定位轴线</a:t>
            </a:r>
            <a:r>
              <a:rPr lang="zh-CN" altLang="en-US" sz="2800" b="1" dirty="0">
                <a:latin typeface="楷体" panose="02010609060101010101" charset="-122"/>
                <a:ea typeface="楷体" panose="02010609060101010101" charset="-122"/>
                <a:sym typeface="宋体" panose="02010600030101010101" pitchFamily="2" charset="-122"/>
              </a:rPr>
              <a:t>的编号用</a:t>
            </a:r>
            <a:r>
              <a:rPr lang="zh-CN" altLang="en-US" sz="2800" b="1" dirty="0">
                <a:solidFill>
                  <a:srgbClr val="C00000"/>
                </a:solidFill>
                <a:latin typeface="楷体" panose="02010609060101010101" charset="-122"/>
                <a:ea typeface="楷体" panose="02010609060101010101" charset="-122"/>
                <a:sym typeface="宋体" panose="02010600030101010101" pitchFamily="2" charset="-122"/>
              </a:rPr>
              <a:t>阿拉伯数字从左至右</a:t>
            </a:r>
            <a:r>
              <a:rPr lang="zh-CN" altLang="en-US" sz="2800" b="1" dirty="0">
                <a:latin typeface="楷体" panose="02010609060101010101" charset="-122"/>
                <a:ea typeface="楷体" panose="02010609060101010101" charset="-122"/>
                <a:sym typeface="宋体" panose="02010600030101010101" pitchFamily="2" charset="-122"/>
              </a:rPr>
              <a:t>顺序编写；</a:t>
            </a:r>
            <a:r>
              <a:rPr lang="zh-CN" altLang="en-US" sz="2800" b="1" dirty="0">
                <a:solidFill>
                  <a:schemeClr val="folHlink"/>
                </a:solidFill>
                <a:latin typeface="楷体" panose="02010609060101010101" charset="-122"/>
                <a:ea typeface="楷体" panose="02010609060101010101" charset="-122"/>
                <a:sym typeface="宋体" panose="02010600030101010101" pitchFamily="2" charset="-122"/>
              </a:rPr>
              <a:t>纵向定位轴线</a:t>
            </a:r>
            <a:r>
              <a:rPr lang="zh-CN" altLang="en-US" sz="2800" b="1" dirty="0">
                <a:latin typeface="楷体" panose="02010609060101010101" charset="-122"/>
                <a:ea typeface="楷体" panose="02010609060101010101" charset="-122"/>
                <a:sym typeface="宋体" panose="02010600030101010101" pitchFamily="2" charset="-122"/>
              </a:rPr>
              <a:t>的编号用大写的</a:t>
            </a:r>
            <a:r>
              <a:rPr lang="zh-CN" altLang="en-US" sz="2800" b="1" dirty="0">
                <a:solidFill>
                  <a:srgbClr val="C00000"/>
                </a:solidFill>
                <a:latin typeface="楷体" panose="02010609060101010101" charset="-122"/>
                <a:ea typeface="楷体" panose="02010609060101010101" charset="-122"/>
                <a:sym typeface="宋体" panose="02010600030101010101" pitchFamily="2" charset="-122"/>
              </a:rPr>
              <a:t>拉丁字母从下至上</a:t>
            </a:r>
            <a:r>
              <a:rPr lang="zh-CN" altLang="en-US" sz="2800" b="1" dirty="0">
                <a:latin typeface="楷体" panose="02010609060101010101" charset="-122"/>
                <a:ea typeface="楷体" panose="02010609060101010101" charset="-122"/>
                <a:sym typeface="宋体" panose="02010600030101010101" pitchFamily="2" charset="-122"/>
              </a:rPr>
              <a:t>顺序编写。其中O、I、Z不用，复杂图形可分区编号。</a:t>
            </a:r>
            <a:endParaRPr lang="zh-CN" altLang="en-US" sz="2800" b="1" dirty="0">
              <a:latin typeface="楷体" panose="02010609060101010101" charset="-122"/>
              <a:ea typeface="楷体" panose="02010609060101010101" charset="-122"/>
              <a:sym typeface="宋体" panose="02010600030101010101" pitchFamily="2" charset="-122"/>
            </a:endParaRPr>
          </a:p>
        </p:txBody>
      </p:sp>
      <p:pic>
        <p:nvPicPr>
          <p:cNvPr id="80900" name="Picture 4" descr="3"/>
          <p:cNvPicPr>
            <a:picLocks noChangeAspect="1"/>
          </p:cNvPicPr>
          <p:nvPr/>
        </p:nvPicPr>
        <p:blipFill>
          <a:blip r:embed="rId1"/>
          <a:srcRect l="5894" t="-812" r="7597" b="13914"/>
          <a:stretch>
            <a:fillRect/>
          </a:stretch>
        </p:blipFill>
        <p:spPr>
          <a:xfrm>
            <a:off x="7245350" y="2413000"/>
            <a:ext cx="4549775" cy="37274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
                                        </p:tgtEl>
                                        <p:attrNameLst>
                                          <p:attrName>style.visibility</p:attrName>
                                        </p:attrNameLst>
                                      </p:cBhvr>
                                      <p:to>
                                        <p:strVal val="visible"/>
                                      </p:to>
                                    </p:set>
                                    <p:anim calcmode="discrete" valueType="clr">
                                      <p:cBhvr override="childStyle">
                                        <p:cTn id="19"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
                                        </p:tgtEl>
                                        <p:attrNameLst>
                                          <p:attrName>fillcolor</p:attrName>
                                        </p:attrNameLst>
                                      </p:cBhvr>
                                      <p:tavLst>
                                        <p:tav tm="0">
                                          <p:val>
                                            <p:clrVal>
                                              <a:schemeClr val="accent2"/>
                                            </p:clrVal>
                                          </p:val>
                                        </p:tav>
                                        <p:tav tm="50000">
                                          <p:val>
                                            <p:clrVal>
                                              <a:schemeClr val="hlink"/>
                                            </p:clrVal>
                                          </p:val>
                                        </p:tav>
                                      </p:tavLst>
                                    </p:anim>
                                    <p:set>
                                      <p:cBhvr>
                                        <p:cTn id="21" dur="80"/>
                                        <p:tgtEl>
                                          <p:spTgt spid="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
                                        </p:tgtEl>
                                        <p:attrNameLst>
                                          <p:attrName>style.visibility</p:attrName>
                                        </p:attrNameLst>
                                      </p:cBhvr>
                                      <p:to>
                                        <p:strVal val="visible"/>
                                      </p:to>
                                    </p:set>
                                    <p:anim calcmode="discrete" valueType="clr">
                                      <p:cBhvr override="childStyle">
                                        <p:cTn id="26"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gtEl>
                                        <p:attrNameLst>
                                          <p:attrName>fillcolor</p:attrName>
                                        </p:attrNameLst>
                                      </p:cBhvr>
                                      <p:tavLst>
                                        <p:tav tm="0">
                                          <p:val>
                                            <p:clrVal>
                                              <a:schemeClr val="accent2"/>
                                            </p:clrVal>
                                          </p:val>
                                        </p:tav>
                                        <p:tav tm="50000">
                                          <p:val>
                                            <p:clrVal>
                                              <a:schemeClr val="hlink"/>
                                            </p:clrVal>
                                          </p:val>
                                        </p:tav>
                                      </p:tavLst>
                                    </p:anim>
                                    <p:set>
                                      <p:cBhvr>
                                        <p:cTn id="28" dur="80"/>
                                        <p:tgtEl>
                                          <p:spTgt spid="3"/>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80900"/>
                                        </p:tgtEl>
                                        <p:attrNameLst>
                                          <p:attrName>style.visibility</p:attrName>
                                        </p:attrNameLst>
                                      </p:cBhvr>
                                      <p:to>
                                        <p:strVal val="visible"/>
                                      </p:to>
                                    </p:set>
                                    <p:animEffect transition="in" filter="box(in)">
                                      <p:cBhvr>
                                        <p:cTn id="33" dur="20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title"/>
          </p:nvPr>
        </p:nvSpPr>
        <p:spPr>
          <a:xfrm>
            <a:off x="5700395" y="170180"/>
            <a:ext cx="4169410" cy="786130"/>
          </a:xfrm>
        </p:spPr>
        <p:txBody>
          <a:bodyPr vert="horz" wrap="square" lIns="91440" tIns="45720" rIns="91440" bIns="45720" anchor="b"/>
          <a:p>
            <a:r>
              <a:rPr kumimoji="1" lang="zh-CN" altLang="en-US" sz="4000" b="1" kern="0" noProof="0" dirty="0">
                <a:ln>
                  <a:noFill/>
                </a:ln>
                <a:solidFill>
                  <a:schemeClr val="tx2"/>
                </a:solidFill>
                <a:effectLst/>
                <a:uLnTx/>
                <a:uFillTx/>
                <a:latin typeface="楷体" panose="02010609060101010101" charset="-122"/>
                <a:ea typeface="楷体" panose="02010609060101010101" charset="-122"/>
              </a:rPr>
              <a:t>世界高楼排名</a:t>
            </a:r>
            <a:endParaRPr kumimoji="1" lang="zh-CN" altLang="en-US" sz="4000" b="1" kern="0" noProof="0" dirty="0">
              <a:ln>
                <a:noFill/>
              </a:ln>
              <a:solidFill>
                <a:schemeClr val="tx2"/>
              </a:solidFill>
              <a:effectLst/>
              <a:uLnTx/>
              <a:uFillTx/>
              <a:latin typeface="楷体" panose="02010609060101010101" charset="-122"/>
              <a:ea typeface="楷体" panose="02010609060101010101" charset="-122"/>
            </a:endParaRPr>
          </a:p>
        </p:txBody>
      </p:sp>
      <p:pic>
        <p:nvPicPr>
          <p:cNvPr id="2" name="图片 1"/>
          <p:cNvPicPr>
            <a:picLocks noChangeAspect="1"/>
          </p:cNvPicPr>
          <p:nvPr/>
        </p:nvPicPr>
        <p:blipFill>
          <a:blip r:embed="rId1"/>
          <a:srcRect l="5555" t="-31" r="7853"/>
          <a:stretch>
            <a:fillRect/>
          </a:stretch>
        </p:blipFill>
        <p:spPr>
          <a:xfrm>
            <a:off x="1304925" y="1157605"/>
            <a:ext cx="9582150" cy="510794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006475" y="1155700"/>
            <a:ext cx="10356850" cy="1462088"/>
          </a:xfrm>
          <a:prstGeom prst="rect">
            <a:avLst/>
          </a:prstGeom>
          <a:noFill/>
          <a:ln w="9525">
            <a:noFill/>
          </a:ln>
        </p:spPr>
        <p:txBody>
          <a:bodyPr wrap="square" anchor="t">
            <a:spAutoFit/>
          </a:bodyPr>
          <a:p>
            <a:pPr lvl="0" indent="0">
              <a:lnSpc>
                <a:spcPct val="150000"/>
              </a:lnSpc>
              <a:spcBef>
                <a:spcPct val="50000"/>
              </a:spcBef>
            </a:pPr>
            <a:r>
              <a:rPr lang="zh-CN" altLang="en-US" sz="2800" b="1" dirty="0">
                <a:latin typeface="楷体" panose="02010609060101010101" charset="-122"/>
                <a:ea typeface="楷体" panose="02010609060101010101" charset="-122"/>
                <a:sym typeface="宋体" panose="02010600030101010101" pitchFamily="2" charset="-122"/>
              </a:rPr>
              <a:t>如字母数量不够使用，可增用双字母或单字母加数字注脚，如AA、BA…YA或A1、B1…Y1。</a:t>
            </a:r>
            <a:r>
              <a:rPr lang="zh-CN" altLang="en-US" sz="3200" b="1" dirty="0">
                <a:solidFill>
                  <a:srgbClr val="0070C0"/>
                </a:solidFill>
                <a:latin typeface="楷体" panose="02010609060101010101" charset="-122"/>
                <a:ea typeface="楷体" panose="02010609060101010101" charset="-122"/>
                <a:sym typeface="宋体" panose="02010600030101010101" pitchFamily="2" charset="-122"/>
              </a:rPr>
              <a:t>  </a:t>
            </a:r>
            <a:endParaRPr lang="zh-CN" altLang="en-US" sz="3200" b="1" dirty="0">
              <a:solidFill>
                <a:srgbClr val="0070C0"/>
              </a:solidFill>
              <a:latin typeface="楷体" panose="02010609060101010101" charset="-122"/>
              <a:ea typeface="楷体" panose="02010609060101010101" charset="-122"/>
            </a:endParaRPr>
          </a:p>
        </p:txBody>
      </p:sp>
      <p:sp>
        <p:nvSpPr>
          <p:cNvPr id="7" name="文本框 6"/>
          <p:cNvSpPr txBox="1"/>
          <p:nvPr/>
        </p:nvSpPr>
        <p:spPr>
          <a:xfrm>
            <a:off x="5795644" y="271778"/>
            <a:ext cx="3545841" cy="701042"/>
          </a:xfrm>
          <a:prstGeom prst="rect">
            <a:avLst/>
          </a:prstGeom>
          <a:noFill/>
        </p:spPr>
        <p:txBody>
          <a:bodyPr wrap="square" rtlCol="0">
            <a:spAutoFit/>
            <a:scene3d>
              <a:camera prst="orthographicFront"/>
              <a:lightRig rig="threePt" dir="t"/>
            </a:scene3d>
          </a:bodyPr>
          <a:p>
            <a:pPr fontAlgn="base"/>
            <a:r>
              <a:rPr lang="zh-CN" altLang="en-US" sz="4000" b="1" strike="noStrike" noProof="1">
                <a:solidFill>
                  <a:srgbClr val="00206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rPr>
              <a:t>定位轴线</a:t>
            </a:r>
            <a:endParaRPr lang="zh-CN" altLang="en-US" sz="4000" b="1" strike="noStrike" noProof="1">
              <a:solidFill>
                <a:srgbClr val="00206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endParaRPr>
          </a:p>
        </p:txBody>
      </p:sp>
      <p:sp>
        <p:nvSpPr>
          <p:cNvPr id="2" name="文本框 1"/>
          <p:cNvSpPr txBox="1"/>
          <p:nvPr/>
        </p:nvSpPr>
        <p:spPr>
          <a:xfrm>
            <a:off x="1006475" y="2617788"/>
            <a:ext cx="10356850" cy="579437"/>
          </a:xfrm>
          <a:prstGeom prst="rect">
            <a:avLst/>
          </a:prstGeom>
          <a:noFill/>
          <a:ln w="9525">
            <a:noFill/>
          </a:ln>
        </p:spPr>
        <p:txBody>
          <a:bodyPr wrap="square" anchor="t">
            <a:spAutoFit/>
          </a:bodyPr>
          <a:p>
            <a:pPr lvl="0" indent="0">
              <a:spcBef>
                <a:spcPct val="50000"/>
              </a:spcBef>
            </a:pPr>
            <a:r>
              <a:rPr lang="zh-CN" altLang="en-US" sz="2800" b="1" dirty="0">
                <a:solidFill>
                  <a:srgbClr val="C00000"/>
                </a:solidFill>
                <a:latin typeface="楷体" panose="02010609060101010101" charset="-122"/>
                <a:ea typeface="楷体" panose="02010609060101010101" charset="-122"/>
                <a:sym typeface="宋体" panose="02010600030101010101" pitchFamily="2" charset="-122"/>
              </a:rPr>
              <a:t>附加定位轴线</a:t>
            </a:r>
            <a:r>
              <a:rPr lang="zh-CN" altLang="en-US" sz="2800" b="1" dirty="0">
                <a:latin typeface="楷体" panose="02010609060101010101" charset="-122"/>
                <a:ea typeface="楷体" panose="02010609060101010101" charset="-122"/>
                <a:sym typeface="宋体" panose="02010600030101010101" pitchFamily="2" charset="-122"/>
              </a:rPr>
              <a:t>的编号，应以分数形式表示，并应按下列规定编写:</a:t>
            </a:r>
            <a:r>
              <a:rPr lang="zh-CN" altLang="en-US" sz="3200" b="1" dirty="0">
                <a:solidFill>
                  <a:srgbClr val="0070C0"/>
                </a:solidFill>
                <a:latin typeface="楷体" panose="02010609060101010101" charset="-122"/>
                <a:ea typeface="楷体" panose="02010609060101010101" charset="-122"/>
                <a:sym typeface="宋体" panose="02010600030101010101" pitchFamily="2" charset="-122"/>
              </a:rPr>
              <a:t>  </a:t>
            </a:r>
            <a:endParaRPr lang="zh-CN" altLang="en-US" sz="3200" b="1" dirty="0">
              <a:solidFill>
                <a:srgbClr val="0070C0"/>
              </a:solidFill>
              <a:latin typeface="楷体" panose="02010609060101010101" charset="-122"/>
              <a:ea typeface="楷体" panose="02010609060101010101" charset="-122"/>
            </a:endParaRPr>
          </a:p>
        </p:txBody>
      </p:sp>
      <p:sp>
        <p:nvSpPr>
          <p:cNvPr id="8" name="文本框 7"/>
          <p:cNvSpPr txBox="1"/>
          <p:nvPr/>
        </p:nvSpPr>
        <p:spPr>
          <a:xfrm>
            <a:off x="1006475" y="3197225"/>
            <a:ext cx="10121900" cy="1463675"/>
          </a:xfrm>
          <a:prstGeom prst="rect">
            <a:avLst/>
          </a:prstGeom>
          <a:noFill/>
          <a:ln w="9525">
            <a:noFill/>
          </a:ln>
        </p:spPr>
        <p:txBody>
          <a:bodyPr wrap="square" anchor="t">
            <a:spAutoFit/>
          </a:bodyPr>
          <a:p>
            <a:pPr lvl="0" indent="0">
              <a:lnSpc>
                <a:spcPct val="150000"/>
              </a:lnSpc>
              <a:spcBef>
                <a:spcPct val="50000"/>
              </a:spcBef>
            </a:pPr>
            <a:r>
              <a:rPr lang="zh-CN" altLang="en-US" sz="2800" b="1" dirty="0">
                <a:latin typeface="楷体" panose="02010609060101010101" charset="-122"/>
                <a:ea typeface="楷体" panose="02010609060101010101" charset="-122"/>
                <a:sym typeface="宋体" panose="02010600030101010101" pitchFamily="2" charset="-122"/>
              </a:rPr>
              <a:t>两根轴线间的附加轴线，应以分母表示前一轴线的编号，分子表示附加轴线的编号，编号宜用阿拉伯数字顺序编写</a:t>
            </a:r>
            <a:r>
              <a:rPr lang="zh-CN" altLang="en-US" sz="3200" b="1" dirty="0">
                <a:solidFill>
                  <a:srgbClr val="0070C0"/>
                </a:solidFill>
                <a:latin typeface="楷体" panose="02010609060101010101" charset="-122"/>
                <a:ea typeface="楷体" panose="02010609060101010101" charset="-122"/>
                <a:sym typeface="宋体" panose="02010600030101010101" pitchFamily="2" charset="-122"/>
              </a:rPr>
              <a:t>  </a:t>
            </a:r>
            <a:endParaRPr lang="zh-CN" altLang="en-US" sz="3200" b="1" dirty="0">
              <a:solidFill>
                <a:srgbClr val="0070C0"/>
              </a:solidFill>
              <a:latin typeface="楷体" panose="02010609060101010101" charset="-122"/>
              <a:ea typeface="楷体" panose="02010609060101010101" charset="-122"/>
            </a:endParaRPr>
          </a:p>
        </p:txBody>
      </p:sp>
      <p:grpSp>
        <p:nvGrpSpPr>
          <p:cNvPr id="14" name="组合 13"/>
          <p:cNvGrpSpPr/>
          <p:nvPr/>
        </p:nvGrpSpPr>
        <p:grpSpPr>
          <a:xfrm>
            <a:off x="1833563" y="5000625"/>
            <a:ext cx="1141412" cy="917575"/>
            <a:chOff x="2888" y="7874"/>
            <a:chExt cx="1796" cy="1446"/>
          </a:xfrm>
        </p:grpSpPr>
        <p:sp>
          <p:nvSpPr>
            <p:cNvPr id="3" name="椭圆 2"/>
            <p:cNvSpPr/>
            <p:nvPr/>
          </p:nvSpPr>
          <p:spPr>
            <a:xfrm>
              <a:off x="2888" y="7874"/>
              <a:ext cx="1797" cy="1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5" name="直接连接符 4"/>
            <p:cNvCxnSpPr/>
            <p:nvPr/>
          </p:nvCxnSpPr>
          <p:spPr>
            <a:xfrm flipV="1">
              <a:off x="3064" y="8166"/>
              <a:ext cx="1446" cy="861"/>
            </a:xfrm>
            <a:prstGeom prst="line">
              <a:avLst/>
            </a:prstGeom>
          </p:spPr>
          <p:style>
            <a:lnRef idx="2">
              <a:schemeClr val="dk1"/>
            </a:lnRef>
            <a:fillRef idx="0">
              <a:schemeClr val="dk1"/>
            </a:fillRef>
            <a:effectRef idx="1">
              <a:schemeClr val="dk1"/>
            </a:effectRef>
            <a:fontRef idx="minor">
              <a:schemeClr val="tx1"/>
            </a:fontRef>
          </p:style>
        </p:cxnSp>
        <p:sp>
          <p:nvSpPr>
            <p:cNvPr id="7176" name="文本框 5"/>
            <p:cNvSpPr txBox="1"/>
            <p:nvPr/>
          </p:nvSpPr>
          <p:spPr>
            <a:xfrm>
              <a:off x="3700" y="8504"/>
              <a:ext cx="590" cy="816"/>
            </a:xfrm>
            <a:prstGeom prst="rect">
              <a:avLst/>
            </a:prstGeom>
            <a:noFill/>
            <a:ln w="9525">
              <a:noFill/>
            </a:ln>
          </p:spPr>
          <p:txBody>
            <a:bodyPr wrap="square" anchor="t">
              <a:spAutoFit/>
            </a:bodyPr>
            <a:p>
              <a:pPr lvl="0" indent="0"/>
              <a:r>
                <a:rPr lang="en-US" altLang="zh-CN" sz="2800" b="1">
                  <a:latin typeface="Arial" panose="020B0604020202020204" pitchFamily="34" charset="0"/>
                  <a:ea typeface="宋体" panose="02010600030101010101" pitchFamily="2" charset="-122"/>
                </a:rPr>
                <a:t>2</a:t>
              </a:r>
              <a:endParaRPr lang="en-US" altLang="zh-CN" sz="2800" b="1">
                <a:latin typeface="Arial" panose="020B0604020202020204" pitchFamily="34" charset="0"/>
                <a:ea typeface="宋体" panose="02010600030101010101" pitchFamily="2" charset="-122"/>
              </a:endParaRPr>
            </a:p>
          </p:txBody>
        </p:sp>
        <p:sp>
          <p:nvSpPr>
            <p:cNvPr id="7177" name="文本框 8"/>
            <p:cNvSpPr txBox="1"/>
            <p:nvPr/>
          </p:nvSpPr>
          <p:spPr>
            <a:xfrm>
              <a:off x="3110" y="7874"/>
              <a:ext cx="590" cy="816"/>
            </a:xfrm>
            <a:prstGeom prst="rect">
              <a:avLst/>
            </a:prstGeom>
            <a:noFill/>
            <a:ln w="9525">
              <a:noFill/>
            </a:ln>
          </p:spPr>
          <p:txBody>
            <a:bodyPr wrap="square" anchor="t">
              <a:spAutoFit/>
            </a:bodyPr>
            <a:p>
              <a:pPr lvl="0" indent="0"/>
              <a:r>
                <a:rPr lang="en-US" altLang="zh-CN" sz="2800" b="1">
                  <a:latin typeface="Arial" panose="020B0604020202020204" pitchFamily="34" charset="0"/>
                  <a:ea typeface="宋体" panose="02010600030101010101" pitchFamily="2" charset="-122"/>
                </a:rPr>
                <a:t>1</a:t>
              </a:r>
              <a:endParaRPr lang="en-US" altLang="zh-CN" sz="2800" b="1">
                <a:latin typeface="Arial" panose="020B0604020202020204" pitchFamily="34" charset="0"/>
                <a:ea typeface="宋体" panose="02010600030101010101" pitchFamily="2" charset="-122"/>
              </a:endParaRPr>
            </a:p>
          </p:txBody>
        </p:sp>
      </p:grpSp>
      <p:grpSp>
        <p:nvGrpSpPr>
          <p:cNvPr id="15" name="组合 14"/>
          <p:cNvGrpSpPr/>
          <p:nvPr/>
        </p:nvGrpSpPr>
        <p:grpSpPr>
          <a:xfrm>
            <a:off x="5397500" y="5000625"/>
            <a:ext cx="1139825" cy="917575"/>
            <a:chOff x="8499" y="7874"/>
            <a:chExt cx="1796" cy="1446"/>
          </a:xfrm>
        </p:grpSpPr>
        <p:sp>
          <p:nvSpPr>
            <p:cNvPr id="10" name="椭圆 9"/>
            <p:cNvSpPr/>
            <p:nvPr/>
          </p:nvSpPr>
          <p:spPr>
            <a:xfrm>
              <a:off x="8499" y="7874"/>
              <a:ext cx="1797" cy="1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11" name="直接连接符 10"/>
            <p:cNvCxnSpPr/>
            <p:nvPr/>
          </p:nvCxnSpPr>
          <p:spPr>
            <a:xfrm flipV="1">
              <a:off x="8675" y="8166"/>
              <a:ext cx="1446" cy="861"/>
            </a:xfrm>
            <a:prstGeom prst="line">
              <a:avLst/>
            </a:prstGeom>
          </p:spPr>
          <p:style>
            <a:lnRef idx="2">
              <a:schemeClr val="dk1"/>
            </a:lnRef>
            <a:fillRef idx="0">
              <a:schemeClr val="dk1"/>
            </a:fillRef>
            <a:effectRef idx="1">
              <a:schemeClr val="dk1"/>
            </a:effectRef>
            <a:fontRef idx="minor">
              <a:schemeClr val="tx1"/>
            </a:fontRef>
          </p:style>
        </p:cxnSp>
        <p:sp>
          <p:nvSpPr>
            <p:cNvPr id="7181" name="文本框 11"/>
            <p:cNvSpPr txBox="1"/>
            <p:nvPr/>
          </p:nvSpPr>
          <p:spPr>
            <a:xfrm>
              <a:off x="9311" y="8504"/>
              <a:ext cx="590" cy="816"/>
            </a:xfrm>
            <a:prstGeom prst="rect">
              <a:avLst/>
            </a:prstGeom>
            <a:noFill/>
            <a:ln w="9525">
              <a:noFill/>
            </a:ln>
          </p:spPr>
          <p:txBody>
            <a:bodyPr wrap="square" anchor="t">
              <a:spAutoFit/>
            </a:bodyPr>
            <a:p>
              <a:pPr lvl="0" indent="0"/>
              <a:r>
                <a:rPr lang="en-US" altLang="zh-CN" sz="2800" b="1">
                  <a:latin typeface="Arial" panose="020B0604020202020204" pitchFamily="34" charset="0"/>
                  <a:ea typeface="宋体" panose="02010600030101010101" pitchFamily="2" charset="-122"/>
                </a:rPr>
                <a:t>C</a:t>
              </a:r>
              <a:endParaRPr lang="en-US" altLang="zh-CN" sz="2800" b="1">
                <a:latin typeface="Arial" panose="020B0604020202020204" pitchFamily="34" charset="0"/>
                <a:ea typeface="宋体" panose="02010600030101010101" pitchFamily="2" charset="-122"/>
              </a:endParaRPr>
            </a:p>
          </p:txBody>
        </p:sp>
        <p:sp>
          <p:nvSpPr>
            <p:cNvPr id="7182" name="文本框 12"/>
            <p:cNvSpPr txBox="1"/>
            <p:nvPr/>
          </p:nvSpPr>
          <p:spPr>
            <a:xfrm>
              <a:off x="8721" y="7874"/>
              <a:ext cx="590" cy="816"/>
            </a:xfrm>
            <a:prstGeom prst="rect">
              <a:avLst/>
            </a:prstGeom>
            <a:noFill/>
            <a:ln w="9525">
              <a:noFill/>
            </a:ln>
          </p:spPr>
          <p:txBody>
            <a:bodyPr wrap="square" anchor="t">
              <a:spAutoFit/>
            </a:bodyPr>
            <a:p>
              <a:pPr lvl="0" indent="0"/>
              <a:r>
                <a:rPr lang="en-US" altLang="zh-CN" sz="2800" b="1">
                  <a:latin typeface="Arial" panose="020B0604020202020204" pitchFamily="34" charset="0"/>
                  <a:ea typeface="宋体" panose="02010600030101010101" pitchFamily="2" charset="-122"/>
                </a:rPr>
                <a:t>3</a:t>
              </a:r>
              <a:endParaRPr lang="en-US" altLang="zh-CN" sz="2800" b="1">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
                                        </p:tgtEl>
                                        <p:attrNameLst>
                                          <p:attrName>style.visibility</p:attrName>
                                        </p:attrNameLst>
                                      </p:cBhvr>
                                      <p:to>
                                        <p:strVal val="visible"/>
                                      </p:to>
                                    </p:set>
                                    <p:anim calcmode="discrete" valueType="clr">
                                      <p:cBhvr override="childStyle">
                                        <p:cTn id="20"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
                                        </p:tgtEl>
                                        <p:attrNameLst>
                                          <p:attrName>fillcolor</p:attrName>
                                        </p:attrNameLst>
                                      </p:cBhvr>
                                      <p:tavLst>
                                        <p:tav tm="0">
                                          <p:val>
                                            <p:clrVal>
                                              <a:schemeClr val="accent2"/>
                                            </p:clrVal>
                                          </p:val>
                                        </p:tav>
                                        <p:tav tm="50000">
                                          <p:val>
                                            <p:clrVal>
                                              <a:schemeClr val="hlink"/>
                                            </p:clrVal>
                                          </p:val>
                                        </p:tav>
                                      </p:tavLst>
                                    </p:anim>
                                    <p:set>
                                      <p:cBhvr>
                                        <p:cTn id="22" dur="80"/>
                                        <p:tgtEl>
                                          <p:spTgt spid="2"/>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8"/>
                                        </p:tgtEl>
                                        <p:attrNameLst>
                                          <p:attrName>style.visibility</p:attrName>
                                        </p:attrNameLst>
                                      </p:cBhvr>
                                      <p:to>
                                        <p:strVal val="visible"/>
                                      </p:to>
                                    </p:set>
                                    <p:anim calcmode="discrete" valueType="clr">
                                      <p:cBhvr override="childStyle">
                                        <p:cTn id="2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8"/>
                                        </p:tgtEl>
                                        <p:attrNameLst>
                                          <p:attrName>fillcolor</p:attrName>
                                        </p:attrNameLst>
                                      </p:cBhvr>
                                      <p:tavLst>
                                        <p:tav tm="0">
                                          <p:val>
                                            <p:clrVal>
                                              <a:schemeClr val="accent2"/>
                                            </p:clrVal>
                                          </p:val>
                                        </p:tav>
                                        <p:tav tm="50000">
                                          <p:val>
                                            <p:clrVal>
                                              <a:schemeClr val="hlink"/>
                                            </p:clrVal>
                                          </p:val>
                                        </p:tav>
                                      </p:tavLst>
                                    </p:anim>
                                    <p:set>
                                      <p:cBhvr>
                                        <p:cTn id="29" dur="80"/>
                                        <p:tgtEl>
                                          <p:spTgt spid="8"/>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ox(in)">
                                      <p:cBhvr>
                                        <p:cTn id="34" dur="2000"/>
                                        <p:tgtEl>
                                          <p:spTgt spid="14"/>
                                        </p:tgtEl>
                                      </p:cBhvr>
                                    </p:animEffect>
                                  </p:childTnLst>
                                </p:cTn>
                              </p:par>
                              <p:par>
                                <p:cTn id="35" presetID="4" presetClass="entr" presetSubtype="16"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2"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0238" y="1262063"/>
            <a:ext cx="5300662" cy="1004887"/>
          </a:xfrm>
          <a:prstGeom prst="rect">
            <a:avLst/>
          </a:prstGeom>
          <a:noFill/>
          <a:ln w="9525">
            <a:noFill/>
          </a:ln>
        </p:spPr>
        <p:txBody>
          <a:bodyPr wrap="square" anchor="t">
            <a:spAutoFit/>
          </a:bodyPr>
          <a:p>
            <a:pPr lvl="0" indent="0">
              <a:spcBef>
                <a:spcPct val="50000"/>
              </a:spcBef>
            </a:pPr>
            <a:r>
              <a:rPr lang="zh-CN" altLang="en-US" sz="2800" b="1" dirty="0">
                <a:latin typeface="楷体" panose="02010609060101010101" charset="-122"/>
                <a:ea typeface="楷体" panose="02010609060101010101" charset="-122"/>
                <a:sym typeface="宋体" panose="02010600030101010101" pitchFamily="2" charset="-122"/>
              </a:rPr>
              <a:t>1号轴线或A号轴线之前的附加轴线的分母应以01或0A表示，如 </a:t>
            </a:r>
            <a:r>
              <a:rPr lang="zh-CN" altLang="en-US" sz="3200" b="1" dirty="0">
                <a:solidFill>
                  <a:srgbClr val="0070C0"/>
                </a:solidFill>
                <a:latin typeface="楷体" panose="02010609060101010101" charset="-122"/>
                <a:ea typeface="楷体" panose="02010609060101010101" charset="-122"/>
                <a:sym typeface="宋体" panose="02010600030101010101" pitchFamily="2" charset="-122"/>
              </a:rPr>
              <a:t>  </a:t>
            </a:r>
            <a:endParaRPr lang="zh-CN" altLang="en-US" sz="3200" b="1" dirty="0">
              <a:solidFill>
                <a:srgbClr val="0070C0"/>
              </a:solidFill>
              <a:latin typeface="楷体" panose="02010609060101010101" charset="-122"/>
              <a:ea typeface="楷体" panose="02010609060101010101" charset="-122"/>
            </a:endParaRPr>
          </a:p>
        </p:txBody>
      </p:sp>
      <p:sp>
        <p:nvSpPr>
          <p:cNvPr id="7" name="文本框 6"/>
          <p:cNvSpPr txBox="1"/>
          <p:nvPr/>
        </p:nvSpPr>
        <p:spPr>
          <a:xfrm>
            <a:off x="5795644" y="271778"/>
            <a:ext cx="3545841" cy="701042"/>
          </a:xfrm>
          <a:prstGeom prst="rect">
            <a:avLst/>
          </a:prstGeom>
          <a:noFill/>
        </p:spPr>
        <p:txBody>
          <a:bodyPr wrap="square" rtlCol="0">
            <a:spAutoFit/>
            <a:scene3d>
              <a:camera prst="orthographicFront"/>
              <a:lightRig rig="threePt" dir="t"/>
            </a:scene3d>
          </a:bodyPr>
          <a:p>
            <a:pPr fontAlgn="base"/>
            <a:r>
              <a:rPr lang="zh-CN" altLang="en-US" sz="4000" b="1" strike="noStrike" noProof="1">
                <a:solidFill>
                  <a:srgbClr val="00206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rPr>
              <a:t>定位轴线</a:t>
            </a:r>
            <a:endParaRPr lang="zh-CN" altLang="en-US" sz="4000" b="1" strike="noStrike" noProof="1">
              <a:solidFill>
                <a:srgbClr val="00206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endParaRPr>
          </a:p>
        </p:txBody>
      </p:sp>
      <p:grpSp>
        <p:nvGrpSpPr>
          <p:cNvPr id="15" name="组合 14"/>
          <p:cNvGrpSpPr/>
          <p:nvPr/>
        </p:nvGrpSpPr>
        <p:grpSpPr>
          <a:xfrm>
            <a:off x="1225550" y="2847975"/>
            <a:ext cx="1139825" cy="917575"/>
            <a:chOff x="1929" y="4484"/>
            <a:chExt cx="1796" cy="1446"/>
          </a:xfrm>
        </p:grpSpPr>
        <p:sp>
          <p:nvSpPr>
            <p:cNvPr id="3" name="椭圆 2"/>
            <p:cNvSpPr/>
            <p:nvPr/>
          </p:nvSpPr>
          <p:spPr>
            <a:xfrm>
              <a:off x="1929" y="4484"/>
              <a:ext cx="1797" cy="1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5" name="直接连接符 4"/>
            <p:cNvCxnSpPr/>
            <p:nvPr/>
          </p:nvCxnSpPr>
          <p:spPr>
            <a:xfrm flipV="1">
              <a:off x="2105" y="4776"/>
              <a:ext cx="1446" cy="861"/>
            </a:xfrm>
            <a:prstGeom prst="line">
              <a:avLst/>
            </a:prstGeom>
          </p:spPr>
          <p:style>
            <a:lnRef idx="2">
              <a:schemeClr val="dk1"/>
            </a:lnRef>
            <a:fillRef idx="0">
              <a:schemeClr val="dk1"/>
            </a:fillRef>
            <a:effectRef idx="1">
              <a:schemeClr val="dk1"/>
            </a:effectRef>
            <a:fontRef idx="minor">
              <a:schemeClr val="tx1"/>
            </a:fontRef>
          </p:style>
        </p:cxnSp>
        <p:sp>
          <p:nvSpPr>
            <p:cNvPr id="8198" name="文本框 5"/>
            <p:cNvSpPr txBox="1"/>
            <p:nvPr/>
          </p:nvSpPr>
          <p:spPr>
            <a:xfrm>
              <a:off x="2741" y="5114"/>
              <a:ext cx="985" cy="816"/>
            </a:xfrm>
            <a:prstGeom prst="rect">
              <a:avLst/>
            </a:prstGeom>
            <a:noFill/>
            <a:ln w="9525">
              <a:noFill/>
            </a:ln>
          </p:spPr>
          <p:txBody>
            <a:bodyPr wrap="square" anchor="t">
              <a:spAutoFit/>
            </a:bodyPr>
            <a:p>
              <a:pPr lvl="0" indent="0"/>
              <a:r>
                <a:rPr lang="en-US" altLang="zh-CN" sz="2800" b="1">
                  <a:latin typeface="Arial" panose="020B0604020202020204" pitchFamily="34" charset="0"/>
                  <a:ea typeface="宋体" panose="02010600030101010101" pitchFamily="2" charset="-122"/>
                </a:rPr>
                <a:t>01</a:t>
              </a:r>
              <a:endParaRPr lang="en-US" altLang="zh-CN" sz="2800" b="1">
                <a:latin typeface="Arial" panose="020B0604020202020204" pitchFamily="34" charset="0"/>
                <a:ea typeface="宋体" panose="02010600030101010101" pitchFamily="2" charset="-122"/>
              </a:endParaRPr>
            </a:p>
          </p:txBody>
        </p:sp>
        <p:sp>
          <p:nvSpPr>
            <p:cNvPr id="8199" name="文本框 8"/>
            <p:cNvSpPr txBox="1"/>
            <p:nvPr/>
          </p:nvSpPr>
          <p:spPr>
            <a:xfrm>
              <a:off x="2151" y="4484"/>
              <a:ext cx="590" cy="816"/>
            </a:xfrm>
            <a:prstGeom prst="rect">
              <a:avLst/>
            </a:prstGeom>
            <a:noFill/>
            <a:ln w="9525">
              <a:noFill/>
            </a:ln>
          </p:spPr>
          <p:txBody>
            <a:bodyPr wrap="square" anchor="t">
              <a:spAutoFit/>
            </a:bodyPr>
            <a:p>
              <a:pPr lvl="0" indent="0"/>
              <a:r>
                <a:rPr lang="en-US" altLang="zh-CN" sz="2800" b="1">
                  <a:latin typeface="Arial" panose="020B0604020202020204" pitchFamily="34" charset="0"/>
                  <a:ea typeface="宋体" panose="02010600030101010101" pitchFamily="2" charset="-122"/>
                </a:rPr>
                <a:t>1</a:t>
              </a:r>
              <a:endParaRPr lang="en-US" altLang="zh-CN" sz="2800" b="1">
                <a:latin typeface="Arial" panose="020B0604020202020204" pitchFamily="34" charset="0"/>
                <a:ea typeface="宋体" panose="02010600030101010101" pitchFamily="2" charset="-122"/>
              </a:endParaRPr>
            </a:p>
          </p:txBody>
        </p:sp>
      </p:grpSp>
      <p:grpSp>
        <p:nvGrpSpPr>
          <p:cNvPr id="16" name="组合 15"/>
          <p:cNvGrpSpPr/>
          <p:nvPr/>
        </p:nvGrpSpPr>
        <p:grpSpPr>
          <a:xfrm>
            <a:off x="3432175" y="2847975"/>
            <a:ext cx="1339850" cy="917575"/>
            <a:chOff x="5404" y="4484"/>
            <a:chExt cx="2110" cy="1446"/>
          </a:xfrm>
        </p:grpSpPr>
        <p:sp>
          <p:nvSpPr>
            <p:cNvPr id="10" name="椭圆 9"/>
            <p:cNvSpPr/>
            <p:nvPr/>
          </p:nvSpPr>
          <p:spPr>
            <a:xfrm>
              <a:off x="5404" y="4484"/>
              <a:ext cx="1797" cy="1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11" name="直接连接符 10"/>
            <p:cNvCxnSpPr/>
            <p:nvPr/>
          </p:nvCxnSpPr>
          <p:spPr>
            <a:xfrm flipV="1">
              <a:off x="5580" y="4776"/>
              <a:ext cx="1446" cy="861"/>
            </a:xfrm>
            <a:prstGeom prst="line">
              <a:avLst/>
            </a:prstGeom>
          </p:spPr>
          <p:style>
            <a:lnRef idx="2">
              <a:schemeClr val="dk1"/>
            </a:lnRef>
            <a:fillRef idx="0">
              <a:schemeClr val="dk1"/>
            </a:fillRef>
            <a:effectRef idx="1">
              <a:schemeClr val="dk1"/>
            </a:effectRef>
            <a:fontRef idx="minor">
              <a:schemeClr val="tx1"/>
            </a:fontRef>
          </p:style>
        </p:cxnSp>
        <p:sp>
          <p:nvSpPr>
            <p:cNvPr id="8203" name="文本框 11"/>
            <p:cNvSpPr txBox="1"/>
            <p:nvPr/>
          </p:nvSpPr>
          <p:spPr>
            <a:xfrm>
              <a:off x="6216" y="5114"/>
              <a:ext cx="1298" cy="816"/>
            </a:xfrm>
            <a:prstGeom prst="rect">
              <a:avLst/>
            </a:prstGeom>
            <a:noFill/>
            <a:ln w="9525">
              <a:noFill/>
            </a:ln>
          </p:spPr>
          <p:txBody>
            <a:bodyPr wrap="square" anchor="t">
              <a:spAutoFit/>
            </a:bodyPr>
            <a:p>
              <a:pPr lvl="0" indent="0"/>
              <a:r>
                <a:rPr lang="en-US" altLang="zh-CN" sz="2800" b="1">
                  <a:latin typeface="Arial" panose="020B0604020202020204" pitchFamily="34" charset="0"/>
                  <a:ea typeface="宋体" panose="02010600030101010101" pitchFamily="2" charset="-122"/>
                </a:rPr>
                <a:t>0A</a:t>
              </a:r>
              <a:endParaRPr lang="en-US" altLang="zh-CN" sz="2800" b="1">
                <a:latin typeface="Arial" panose="020B0604020202020204" pitchFamily="34" charset="0"/>
                <a:ea typeface="宋体" panose="02010600030101010101" pitchFamily="2" charset="-122"/>
              </a:endParaRPr>
            </a:p>
          </p:txBody>
        </p:sp>
        <p:sp>
          <p:nvSpPr>
            <p:cNvPr id="8204" name="文本框 12"/>
            <p:cNvSpPr txBox="1"/>
            <p:nvPr/>
          </p:nvSpPr>
          <p:spPr>
            <a:xfrm>
              <a:off x="5626" y="4484"/>
              <a:ext cx="590" cy="816"/>
            </a:xfrm>
            <a:prstGeom prst="rect">
              <a:avLst/>
            </a:prstGeom>
            <a:noFill/>
            <a:ln w="9525">
              <a:noFill/>
            </a:ln>
          </p:spPr>
          <p:txBody>
            <a:bodyPr wrap="square" anchor="t">
              <a:spAutoFit/>
            </a:bodyPr>
            <a:p>
              <a:pPr lvl="0" indent="0"/>
              <a:r>
                <a:rPr lang="en-US" altLang="zh-CN" sz="2800" b="1">
                  <a:latin typeface="Arial" panose="020B0604020202020204" pitchFamily="34" charset="0"/>
                  <a:ea typeface="宋体" panose="02010600030101010101" pitchFamily="2" charset="-122"/>
                </a:rPr>
                <a:t>3</a:t>
              </a:r>
              <a:endParaRPr lang="en-US" altLang="zh-CN" sz="2800" b="1">
                <a:latin typeface="Arial" panose="020B0604020202020204" pitchFamily="34" charset="0"/>
                <a:ea typeface="宋体" panose="02010600030101010101" pitchFamily="2" charset="-122"/>
              </a:endParaRPr>
            </a:p>
          </p:txBody>
        </p:sp>
      </p:grpSp>
      <p:sp>
        <p:nvSpPr>
          <p:cNvPr id="14" name="文本框 13"/>
          <p:cNvSpPr txBox="1"/>
          <p:nvPr/>
        </p:nvSpPr>
        <p:spPr>
          <a:xfrm>
            <a:off x="365125" y="4035425"/>
            <a:ext cx="5238750" cy="1371600"/>
          </a:xfrm>
          <a:prstGeom prst="rect">
            <a:avLst/>
          </a:prstGeom>
          <a:noFill/>
          <a:ln w="9525">
            <a:noFill/>
          </a:ln>
        </p:spPr>
        <p:txBody>
          <a:bodyPr wrap="square" anchor="t">
            <a:spAutoFit/>
          </a:bodyPr>
          <a:p>
            <a:pPr lvl="0" indent="0">
              <a:lnSpc>
                <a:spcPct val="150000"/>
              </a:lnSpc>
              <a:spcBef>
                <a:spcPct val="50000"/>
              </a:spcBef>
            </a:pPr>
            <a:r>
              <a:rPr lang="zh-CN" altLang="en-US" sz="2800" b="1" dirty="0">
                <a:latin typeface="楷体" panose="02010609060101010101" charset="-122"/>
                <a:ea typeface="楷体" panose="02010609060101010101" charset="-122"/>
                <a:sym typeface="宋体" panose="02010600030101010101" pitchFamily="2" charset="-122"/>
              </a:rPr>
              <a:t>定位轴线也可</a:t>
            </a:r>
            <a:r>
              <a:rPr lang="zh-CN" altLang="en-US" sz="2800" b="1" dirty="0">
                <a:solidFill>
                  <a:srgbClr val="C00000"/>
                </a:solidFill>
                <a:latin typeface="楷体" panose="02010609060101010101" charset="-122"/>
                <a:ea typeface="楷体" panose="02010609060101010101" charset="-122"/>
                <a:sym typeface="宋体" panose="02010600030101010101" pitchFamily="2" charset="-122"/>
              </a:rPr>
              <a:t>分区</a:t>
            </a:r>
            <a:r>
              <a:rPr lang="zh-CN" altLang="en-US" sz="2800" b="1" dirty="0">
                <a:latin typeface="楷体" panose="02010609060101010101" charset="-122"/>
                <a:ea typeface="楷体" panose="02010609060101010101" charset="-122"/>
                <a:sym typeface="宋体" panose="02010600030101010101" pitchFamily="2" charset="-122"/>
              </a:rPr>
              <a:t>编号，注写形式为“</a:t>
            </a:r>
            <a:r>
              <a:rPr lang="zh-CN" altLang="en-US" sz="2800" b="1" dirty="0">
                <a:solidFill>
                  <a:srgbClr val="C00000"/>
                </a:solidFill>
                <a:latin typeface="楷体" panose="02010609060101010101" charset="-122"/>
                <a:ea typeface="楷体" panose="02010609060101010101" charset="-122"/>
                <a:sym typeface="宋体" panose="02010600030101010101" pitchFamily="2" charset="-122"/>
              </a:rPr>
              <a:t>分区号-该区轴线号</a:t>
            </a:r>
            <a:r>
              <a:rPr lang="zh-CN" altLang="en-US" sz="2800" b="1" dirty="0">
                <a:latin typeface="楷体" panose="02010609060101010101" charset="-122"/>
                <a:ea typeface="楷体" panose="02010609060101010101" charset="-122"/>
                <a:sym typeface="宋体" panose="02010600030101010101" pitchFamily="2" charset="-122"/>
              </a:rPr>
              <a:t>”</a:t>
            </a:r>
            <a:endParaRPr lang="zh-CN" altLang="en-US" sz="2800" b="1" dirty="0">
              <a:latin typeface="楷体" panose="02010609060101010101" charset="-122"/>
              <a:ea typeface="楷体" panose="02010609060101010101" charset="-122"/>
              <a:sym typeface="宋体" panose="02010600030101010101" pitchFamily="2" charset="-122"/>
            </a:endParaRPr>
          </a:p>
        </p:txBody>
      </p:sp>
      <p:pic>
        <p:nvPicPr>
          <p:cNvPr id="82947" name="Picture 3" descr="4"/>
          <p:cNvPicPr>
            <a:picLocks noChangeAspect="1"/>
          </p:cNvPicPr>
          <p:nvPr/>
        </p:nvPicPr>
        <p:blipFill>
          <a:blip r:embed="rId1"/>
          <a:srcRect l="7573" t="1407" r="3079" b="7910"/>
          <a:stretch>
            <a:fillRect/>
          </a:stretch>
        </p:blipFill>
        <p:spPr>
          <a:xfrm>
            <a:off x="5795963" y="973138"/>
            <a:ext cx="6262687" cy="51133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2000"/>
                                        <p:tgtEl>
                                          <p:spTgt spid="15"/>
                                        </p:tgtEl>
                                      </p:cBhvr>
                                    </p:animEffect>
                                  </p:childTnLst>
                                </p:cTn>
                              </p:par>
                              <p:par>
                                <p:cTn id="21" presetID="4" presetClass="entr" presetSubtype="1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4"/>
                                        </p:tgtEl>
                                        <p:attrNameLst>
                                          <p:attrName>style.visibility</p:attrName>
                                        </p:attrNameLst>
                                      </p:cBhvr>
                                      <p:to>
                                        <p:strVal val="visible"/>
                                      </p:to>
                                    </p:set>
                                    <p:anim calcmode="discrete" valueType="clr">
                                      <p:cBhvr override="childStyle">
                                        <p:cTn id="28"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4"/>
                                        </p:tgtEl>
                                        <p:attrNameLst>
                                          <p:attrName>fillcolor</p:attrName>
                                        </p:attrNameLst>
                                      </p:cBhvr>
                                      <p:tavLst>
                                        <p:tav tm="0">
                                          <p:val>
                                            <p:clrVal>
                                              <a:schemeClr val="accent2"/>
                                            </p:clrVal>
                                          </p:val>
                                        </p:tav>
                                        <p:tav tm="50000">
                                          <p:val>
                                            <p:clrVal>
                                              <a:schemeClr val="hlink"/>
                                            </p:clrVal>
                                          </p:val>
                                        </p:tav>
                                      </p:tavLst>
                                    </p:anim>
                                    <p:set>
                                      <p:cBhvr>
                                        <p:cTn id="30" dur="80"/>
                                        <p:tgtEl>
                                          <p:spTgt spid="14"/>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82947"/>
                                        </p:tgtEl>
                                        <p:attrNameLst>
                                          <p:attrName>style.visibility</p:attrName>
                                        </p:attrNameLst>
                                      </p:cBhvr>
                                      <p:to>
                                        <p:strVal val="visible"/>
                                      </p:to>
                                    </p:set>
                                    <p:animEffect transition="in" filter="box(in)">
                                      <p:cBhvr>
                                        <p:cTn id="35" dur="20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587238" y="88263"/>
            <a:ext cx="3545841" cy="701040"/>
          </a:xfrm>
          <a:prstGeom prst="rect">
            <a:avLst/>
          </a:prstGeom>
          <a:noFill/>
        </p:spPr>
        <p:txBody>
          <a:bodyPr wrap="square" rtlCol="0">
            <a:spAutoFit/>
            <a:scene3d>
              <a:camera prst="orthographicFront"/>
              <a:lightRig rig="threePt" dir="t"/>
            </a:scene3d>
          </a:bodyPr>
          <a:p>
            <a:pPr fontAlgn="base"/>
            <a:r>
              <a:rPr lang="zh-CN" altLang="en-US" sz="4000" b="1" strike="noStrike" noProof="1">
                <a:solidFill>
                  <a:srgbClr val="00206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rPr>
              <a:t>定位轴线</a:t>
            </a:r>
            <a:endParaRPr lang="zh-CN" altLang="en-US" sz="4000" b="1" strike="noStrike" noProof="1">
              <a:solidFill>
                <a:srgbClr val="00206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endParaRPr>
          </a:p>
        </p:txBody>
      </p:sp>
      <p:pic>
        <p:nvPicPr>
          <p:cNvPr id="83972" name="Picture 4" descr="5"/>
          <p:cNvPicPr>
            <a:picLocks noChangeAspect="1"/>
          </p:cNvPicPr>
          <p:nvPr/>
        </p:nvPicPr>
        <p:blipFill>
          <a:blip r:embed="rId1"/>
          <a:srcRect l="8716" t="7397" r="16391" b="17662"/>
          <a:stretch>
            <a:fillRect/>
          </a:stretch>
        </p:blipFill>
        <p:spPr>
          <a:xfrm>
            <a:off x="731838" y="1158875"/>
            <a:ext cx="3489325" cy="3736975"/>
          </a:xfrm>
          <a:prstGeom prst="rect">
            <a:avLst/>
          </a:prstGeom>
          <a:noFill/>
          <a:ln w="9525">
            <a:noFill/>
          </a:ln>
        </p:spPr>
      </p:pic>
      <p:sp>
        <p:nvSpPr>
          <p:cNvPr id="7170" name="Text Box 2"/>
          <p:cNvSpPr txBox="1"/>
          <p:nvPr/>
        </p:nvSpPr>
        <p:spPr>
          <a:xfrm>
            <a:off x="549275" y="4895850"/>
            <a:ext cx="4249738" cy="517525"/>
          </a:xfrm>
          <a:prstGeom prst="rect">
            <a:avLst/>
          </a:prstGeom>
          <a:noFill/>
          <a:ln w="9525">
            <a:noFill/>
          </a:ln>
        </p:spPr>
        <p:txBody>
          <a:bodyPr anchor="t">
            <a:spAutoFit/>
          </a:bodyPr>
          <a:p>
            <a:pPr lvl="0" indent="0">
              <a:spcBef>
                <a:spcPct val="50000"/>
              </a:spcBef>
            </a:pPr>
            <a:r>
              <a:rPr lang="zh-CN" altLang="en-US" sz="2800" b="1" dirty="0">
                <a:solidFill>
                  <a:srgbClr val="0066FF"/>
                </a:solidFill>
                <a:latin typeface="楷体" panose="02010609060101010101" charset="-122"/>
                <a:ea typeface="楷体" panose="02010609060101010101" charset="-122"/>
              </a:rPr>
              <a:t>圆形平面定位轴线的编号</a:t>
            </a:r>
            <a:endParaRPr lang="zh-CN" altLang="en-US" sz="2800" b="1" dirty="0">
              <a:solidFill>
                <a:srgbClr val="0066FF"/>
              </a:solidFill>
              <a:latin typeface="楷体" panose="02010609060101010101" charset="-122"/>
              <a:ea typeface="楷体" panose="02010609060101010101" charset="-122"/>
            </a:endParaRPr>
          </a:p>
        </p:txBody>
      </p:sp>
      <p:pic>
        <p:nvPicPr>
          <p:cNvPr id="83973" name="Picture 5" descr="6"/>
          <p:cNvPicPr>
            <a:picLocks noChangeAspect="1"/>
          </p:cNvPicPr>
          <p:nvPr/>
        </p:nvPicPr>
        <p:blipFill>
          <a:blip r:embed="rId2"/>
          <a:srcRect r="2527" b="14484"/>
          <a:stretch>
            <a:fillRect/>
          </a:stretch>
        </p:blipFill>
        <p:spPr>
          <a:xfrm>
            <a:off x="5811838" y="1262063"/>
            <a:ext cx="6030912" cy="4037012"/>
          </a:xfrm>
          <a:prstGeom prst="rect">
            <a:avLst/>
          </a:prstGeom>
          <a:noFill/>
          <a:ln w="9525">
            <a:noFill/>
          </a:ln>
        </p:spPr>
      </p:pic>
      <p:sp>
        <p:nvSpPr>
          <p:cNvPr id="7171" name="Text Box 3"/>
          <p:cNvSpPr txBox="1"/>
          <p:nvPr/>
        </p:nvSpPr>
        <p:spPr>
          <a:xfrm>
            <a:off x="5978525" y="941388"/>
            <a:ext cx="5226050" cy="474662"/>
          </a:xfrm>
          <a:prstGeom prst="rect">
            <a:avLst/>
          </a:prstGeom>
          <a:noFill/>
          <a:ln w="9525">
            <a:noFill/>
          </a:ln>
        </p:spPr>
        <p:txBody>
          <a:bodyPr wrap="square" anchor="t">
            <a:spAutoFit/>
          </a:bodyPr>
          <a:p>
            <a:pPr lvl="0" indent="0">
              <a:lnSpc>
                <a:spcPct val="80000"/>
              </a:lnSpc>
              <a:spcBef>
                <a:spcPct val="50000"/>
              </a:spcBef>
            </a:pPr>
            <a:r>
              <a:rPr lang="zh-CN" altLang="en-US" sz="2800" b="1" dirty="0">
                <a:solidFill>
                  <a:srgbClr val="433BE9"/>
                </a:solidFill>
                <a:latin typeface="楷体" panose="02010609060101010101" charset="-122"/>
                <a:ea typeface="楷体" panose="02010609060101010101" charset="-122"/>
              </a:rPr>
              <a:t>折线形平面定位轴线的编号</a:t>
            </a:r>
            <a:endParaRPr lang="zh-CN" altLang="en-US" sz="2800" b="1" dirty="0">
              <a:solidFill>
                <a:srgbClr val="433BE9"/>
              </a:solidFill>
              <a:latin typeface="楷体" panose="02010609060101010101" charset="-122"/>
              <a:ea typeface="楷体" panose="02010609060101010101" charset="-122"/>
            </a:endParaRPr>
          </a:p>
        </p:txBody>
      </p:sp>
      <p:sp>
        <p:nvSpPr>
          <p:cNvPr id="2" name="Text Box 2"/>
          <p:cNvSpPr txBox="1"/>
          <p:nvPr/>
        </p:nvSpPr>
        <p:spPr>
          <a:xfrm>
            <a:off x="352425" y="5413375"/>
            <a:ext cx="8804275" cy="823913"/>
          </a:xfrm>
          <a:prstGeom prst="rect">
            <a:avLst/>
          </a:prstGeom>
          <a:noFill/>
          <a:ln w="9525">
            <a:noFill/>
          </a:ln>
        </p:spPr>
        <p:txBody>
          <a:bodyPr wrap="square" anchor="t">
            <a:spAutoFit/>
          </a:bodyPr>
          <a:p>
            <a:pPr lvl="0" indent="0">
              <a:spcBef>
                <a:spcPct val="50000"/>
              </a:spcBef>
            </a:pPr>
            <a:r>
              <a:rPr lang="zh-CN" altLang="en-US" sz="2400" b="1" dirty="0">
                <a:latin typeface="楷体" panose="02010609060101010101" charset="-122"/>
                <a:ea typeface="楷体" panose="02010609060101010101" charset="-122"/>
              </a:rPr>
              <a:t>其</a:t>
            </a:r>
            <a:r>
              <a:rPr lang="zh-CN" altLang="en-US" sz="2400" b="1" dirty="0">
                <a:solidFill>
                  <a:srgbClr val="C00000"/>
                </a:solidFill>
                <a:latin typeface="楷体" panose="02010609060101010101" charset="-122"/>
                <a:ea typeface="楷体" panose="02010609060101010101" charset="-122"/>
              </a:rPr>
              <a:t>径向</a:t>
            </a:r>
            <a:r>
              <a:rPr lang="zh-CN" altLang="en-US" sz="2400" b="1" dirty="0">
                <a:latin typeface="楷体" panose="02010609060101010101" charset="-122"/>
                <a:ea typeface="楷体" panose="02010609060101010101" charset="-122"/>
              </a:rPr>
              <a:t>轴线宜用阿拉伯</a:t>
            </a:r>
            <a:r>
              <a:rPr lang="zh-CN" altLang="en-US" sz="2400" b="1" dirty="0">
                <a:solidFill>
                  <a:srgbClr val="C00000"/>
                </a:solidFill>
                <a:latin typeface="楷体" panose="02010609060101010101" charset="-122"/>
                <a:ea typeface="楷体" panose="02010609060101010101" charset="-122"/>
              </a:rPr>
              <a:t>数字</a:t>
            </a:r>
            <a:r>
              <a:rPr lang="zh-CN" altLang="en-US" sz="2400" b="1" dirty="0">
                <a:latin typeface="楷体" panose="02010609060101010101" charset="-122"/>
                <a:ea typeface="楷体" panose="02010609060101010101" charset="-122"/>
              </a:rPr>
              <a:t>表示，从左下角开始，按逆时针顺序编写；其</a:t>
            </a:r>
            <a:r>
              <a:rPr lang="zh-CN" altLang="en-US" sz="2400" b="1" dirty="0">
                <a:solidFill>
                  <a:srgbClr val="C00000"/>
                </a:solidFill>
                <a:latin typeface="楷体" panose="02010609060101010101" charset="-122"/>
                <a:ea typeface="楷体" panose="02010609060101010101" charset="-122"/>
              </a:rPr>
              <a:t>圆周</a:t>
            </a:r>
            <a:r>
              <a:rPr lang="zh-CN" altLang="en-US" sz="2400" b="1" dirty="0">
                <a:latin typeface="楷体" panose="02010609060101010101" charset="-122"/>
                <a:ea typeface="楷体" panose="02010609060101010101" charset="-122"/>
              </a:rPr>
              <a:t>轴线宜用大写拉丁</a:t>
            </a:r>
            <a:r>
              <a:rPr lang="zh-CN" altLang="en-US" sz="2400" b="1" dirty="0">
                <a:solidFill>
                  <a:srgbClr val="C00000"/>
                </a:solidFill>
                <a:latin typeface="楷体" panose="02010609060101010101" charset="-122"/>
                <a:ea typeface="楷体" panose="02010609060101010101" charset="-122"/>
              </a:rPr>
              <a:t>字母</a:t>
            </a:r>
            <a:r>
              <a:rPr lang="zh-CN" altLang="en-US" sz="2400" b="1" dirty="0">
                <a:latin typeface="楷体" panose="02010609060101010101" charset="-122"/>
                <a:ea typeface="楷体" panose="02010609060101010101" charset="-122"/>
              </a:rPr>
              <a:t>表示，从外向内顺序编写</a:t>
            </a:r>
            <a:endParaRPr lang="zh-CN" altLang="en-US" sz="2400" b="1" dirty="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7170"/>
                                        </p:tgtEl>
                                        <p:attrNameLst>
                                          <p:attrName>style.visibility</p:attrName>
                                        </p:attrNameLst>
                                      </p:cBhvr>
                                      <p:to>
                                        <p:strVal val="visible"/>
                                      </p:to>
                                    </p:set>
                                    <p:anim calcmode="discrete" valueType="clr">
                                      <p:cBhvr override="childStyle">
                                        <p:cTn id="13" dur="80"/>
                                        <p:tgtEl>
                                          <p:spTgt spid="717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170"/>
                                        </p:tgtEl>
                                        <p:attrNameLst>
                                          <p:attrName>fillcolor</p:attrName>
                                        </p:attrNameLst>
                                      </p:cBhvr>
                                      <p:tavLst>
                                        <p:tav tm="0">
                                          <p:val>
                                            <p:clrVal>
                                              <a:schemeClr val="accent2"/>
                                            </p:clrVal>
                                          </p:val>
                                        </p:tav>
                                        <p:tav tm="50000">
                                          <p:val>
                                            <p:clrVal>
                                              <a:schemeClr val="hlink"/>
                                            </p:clrVal>
                                          </p:val>
                                        </p:tav>
                                      </p:tavLst>
                                    </p:anim>
                                    <p:set>
                                      <p:cBhvr>
                                        <p:cTn id="15" dur="80"/>
                                        <p:tgtEl>
                                          <p:spTgt spid="7170"/>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
                                        </p:tgtEl>
                                        <p:attrNameLst>
                                          <p:attrName>style.visibility</p:attrName>
                                        </p:attrNameLst>
                                      </p:cBhvr>
                                      <p:to>
                                        <p:strVal val="visible"/>
                                      </p:to>
                                    </p:set>
                                    <p:anim calcmode="discrete" valueType="clr">
                                      <p:cBhvr override="childStyle">
                                        <p:cTn id="20"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
                                        </p:tgtEl>
                                        <p:attrNameLst>
                                          <p:attrName>fillcolor</p:attrName>
                                        </p:attrNameLst>
                                      </p:cBhvr>
                                      <p:tavLst>
                                        <p:tav tm="0">
                                          <p:val>
                                            <p:clrVal>
                                              <a:schemeClr val="accent2"/>
                                            </p:clrVal>
                                          </p:val>
                                        </p:tav>
                                        <p:tav tm="50000">
                                          <p:val>
                                            <p:clrVal>
                                              <a:schemeClr val="hlink"/>
                                            </p:clrVal>
                                          </p:val>
                                        </p:tav>
                                      </p:tavLst>
                                    </p:anim>
                                    <p:set>
                                      <p:cBhvr>
                                        <p:cTn id="22" dur="80"/>
                                        <p:tgtEl>
                                          <p:spTgt spid="2"/>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3972"/>
                                        </p:tgtEl>
                                        <p:attrNameLst>
                                          <p:attrName>style.visibility</p:attrName>
                                        </p:attrNameLst>
                                      </p:cBhvr>
                                      <p:to>
                                        <p:strVal val="visible"/>
                                      </p:to>
                                    </p:set>
                                    <p:animEffect transition="in" filter="box(in)">
                                      <p:cBhvr>
                                        <p:cTn id="27" dur="2000"/>
                                        <p:tgtEl>
                                          <p:spTgt spid="83972"/>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7171"/>
                                        </p:tgtEl>
                                        <p:attrNameLst>
                                          <p:attrName>style.visibility</p:attrName>
                                        </p:attrNameLst>
                                      </p:cBhvr>
                                      <p:to>
                                        <p:strVal val="visible"/>
                                      </p:to>
                                    </p:set>
                                    <p:anim calcmode="discrete" valueType="clr">
                                      <p:cBhvr override="childStyle">
                                        <p:cTn id="32" dur="80"/>
                                        <p:tgtEl>
                                          <p:spTgt spid="7171"/>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7171"/>
                                        </p:tgtEl>
                                        <p:attrNameLst>
                                          <p:attrName>fillcolor</p:attrName>
                                        </p:attrNameLst>
                                      </p:cBhvr>
                                      <p:tavLst>
                                        <p:tav tm="0">
                                          <p:val>
                                            <p:clrVal>
                                              <a:schemeClr val="accent2"/>
                                            </p:clrVal>
                                          </p:val>
                                        </p:tav>
                                        <p:tav tm="50000">
                                          <p:val>
                                            <p:clrVal>
                                              <a:schemeClr val="hlink"/>
                                            </p:clrVal>
                                          </p:val>
                                        </p:tav>
                                      </p:tavLst>
                                    </p:anim>
                                    <p:set>
                                      <p:cBhvr>
                                        <p:cTn id="34" dur="80"/>
                                        <p:tgtEl>
                                          <p:spTgt spid="7171"/>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83973"/>
                                        </p:tgtEl>
                                        <p:attrNameLst>
                                          <p:attrName>style.visibility</p:attrName>
                                        </p:attrNameLst>
                                      </p:cBhvr>
                                      <p:to>
                                        <p:strVal val="visible"/>
                                      </p:to>
                                    </p:set>
                                    <p:animEffect transition="in" filter="box(in)">
                                      <p:cBhvr>
                                        <p:cTn id="39" dur="20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170" grpId="0"/>
      <p:bldP spid="7171"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3"/>
          <p:cNvSpPr>
            <a:spLocks noGrp="1"/>
          </p:cNvSpPr>
          <p:nvPr>
            <p:ph idx="1"/>
          </p:nvPr>
        </p:nvSpPr>
        <p:spPr>
          <a:xfrm>
            <a:off x="605155" y="1188085"/>
            <a:ext cx="11333480" cy="5105400"/>
          </a:xfrm>
        </p:spPr>
        <p:txBody>
          <a:bodyPr vert="horz" wrap="square" lIns="91440" tIns="45720" rIns="91440" bIns="45720" anchor="t"/>
          <a:p>
            <a:pPr eaLnBrk="1" hangingPunct="1">
              <a:lnSpc>
                <a:spcPct val="120000"/>
              </a:lnSpc>
            </a:pPr>
            <a:r>
              <a:rPr lang="zh-CN" altLang="en-US" sz="3200" b="1" dirty="0">
                <a:solidFill>
                  <a:schemeClr val="hlink"/>
                </a:solidFill>
                <a:latin typeface="宋体" panose="02010600030101010101" pitchFamily="2" charset="-122"/>
              </a:rPr>
              <a:t>平面定位轴线的标定</a:t>
            </a:r>
            <a:r>
              <a:rPr lang="zh-CN" altLang="en-US" sz="2400" dirty="0">
                <a:latin typeface="宋体" panose="02010600030101010101" pitchFamily="2" charset="-122"/>
              </a:rPr>
              <a:t> </a:t>
            </a:r>
            <a:endParaRPr lang="zh-CN" altLang="en-US" sz="2400" dirty="0">
              <a:latin typeface="宋体" panose="02010600030101010101" pitchFamily="2" charset="-122"/>
            </a:endParaRPr>
          </a:p>
          <a:p>
            <a:pPr lvl="1" eaLnBrk="1" hangingPunct="1">
              <a:lnSpc>
                <a:spcPct val="120000"/>
              </a:lnSpc>
            </a:pPr>
            <a:r>
              <a:rPr lang="zh-CN" altLang="en-US" sz="2800" b="1" dirty="0">
                <a:solidFill>
                  <a:schemeClr val="folHlink"/>
                </a:solidFill>
                <a:latin typeface="宋体" panose="02010600030101010101" pitchFamily="2" charset="-122"/>
              </a:rPr>
              <a:t>混合结构建筑 </a:t>
            </a:r>
            <a:r>
              <a:rPr lang="zh-CN" altLang="en-US" dirty="0">
                <a:solidFill>
                  <a:schemeClr val="folHlink"/>
                </a:solidFill>
                <a:latin typeface="宋体" panose="02010600030101010101" pitchFamily="2" charset="-122"/>
              </a:rPr>
              <a:t> </a:t>
            </a:r>
            <a:endParaRPr lang="zh-CN" altLang="en-US" dirty="0">
              <a:solidFill>
                <a:schemeClr val="folHlink"/>
              </a:solidFill>
              <a:latin typeface="宋体" panose="02010600030101010101" pitchFamily="2" charset="-122"/>
            </a:endParaRPr>
          </a:p>
          <a:p>
            <a:pPr lvl="2" eaLnBrk="1" hangingPunct="1">
              <a:lnSpc>
                <a:spcPct val="120000"/>
              </a:lnSpc>
            </a:pPr>
            <a:r>
              <a:rPr lang="zh-CN" altLang="en-US" sz="2800" b="1" dirty="0">
                <a:latin typeface="楷体" panose="02010609060101010101" charset="-122"/>
                <a:ea typeface="楷体" panose="02010609060101010101" charset="-122"/>
              </a:rPr>
              <a:t>承重外墙顶层墙身内缘与定位轴线的距离应为120</a:t>
            </a:r>
            <a:r>
              <a:rPr lang="en-US" altLang="zh-CN" sz="2800" b="1" dirty="0">
                <a:latin typeface="楷体" panose="02010609060101010101" charset="-122"/>
                <a:ea typeface="楷体" panose="02010609060101010101" charset="-122"/>
              </a:rPr>
              <a:t>mm</a:t>
            </a:r>
            <a:r>
              <a:rPr lang="en-US" altLang="zh-CN" sz="2800" b="1" u="sng" dirty="0">
                <a:solidFill>
                  <a:schemeClr val="hlink"/>
                </a:solidFill>
                <a:latin typeface="楷体" panose="02010609060101010101" charset="-122"/>
                <a:ea typeface="楷体" panose="02010609060101010101" charset="-122"/>
                <a:hlinkClick r:id="rId1" action="ppaction://hlinksldjump"/>
              </a:rPr>
              <a:t>(</a:t>
            </a:r>
            <a:r>
              <a:rPr lang="zh-CN" altLang="en-US" sz="2800" b="1" u="sng" dirty="0">
                <a:solidFill>
                  <a:schemeClr val="hlink"/>
                </a:solidFill>
                <a:latin typeface="楷体" panose="02010609060101010101" charset="-122"/>
                <a:ea typeface="楷体" panose="02010609060101010101" charset="-122"/>
                <a:hlinkClick r:id="rId1" action="ppaction://hlinksldjump"/>
              </a:rPr>
              <a:t>图1.7(</a:t>
            </a:r>
            <a:r>
              <a:rPr lang="en-US" altLang="zh-CN" sz="2800" b="1" u="sng" dirty="0">
                <a:solidFill>
                  <a:schemeClr val="hlink"/>
                </a:solidFill>
                <a:latin typeface="楷体" panose="02010609060101010101" charset="-122"/>
                <a:ea typeface="楷体" panose="02010609060101010101" charset="-122"/>
                <a:hlinkClick r:id="rId1" action="ppaction://hlinksldjump"/>
              </a:rPr>
              <a:t>a))</a:t>
            </a:r>
            <a:r>
              <a:rPr lang="en-US" altLang="zh-CN" sz="2800" b="1" dirty="0">
                <a:latin typeface="楷体" panose="02010609060101010101" charset="-122"/>
                <a:ea typeface="楷体" panose="02010609060101010101" charset="-122"/>
                <a:hlinkClick r:id="rId1" action="ppaction://hlinksldjump"/>
              </a:rPr>
              <a:t>；</a:t>
            </a:r>
            <a:r>
              <a:rPr lang="zh-CN" altLang="en-US" sz="2800" b="1" dirty="0">
                <a:latin typeface="楷体" panose="02010609060101010101" charset="-122"/>
                <a:ea typeface="楷体" panose="02010609060101010101" charset="-122"/>
              </a:rPr>
              <a:t>承重内墙顶层墙身中心线应与定位轴线相重合</a:t>
            </a:r>
            <a:r>
              <a:rPr lang="en-US" altLang="zh-CN" sz="2800" b="1" u="sng" dirty="0">
                <a:solidFill>
                  <a:schemeClr val="hlink"/>
                </a:solidFill>
                <a:latin typeface="楷体" panose="02010609060101010101" charset="-122"/>
                <a:ea typeface="楷体" panose="02010609060101010101" charset="-122"/>
                <a:hlinkClick r:id="rId1" action="ppaction://hlinksldjump"/>
              </a:rPr>
              <a:t>(</a:t>
            </a:r>
            <a:r>
              <a:rPr lang="zh-CN" altLang="en-US" sz="2800" b="1" u="sng" dirty="0">
                <a:solidFill>
                  <a:schemeClr val="hlink"/>
                </a:solidFill>
                <a:latin typeface="楷体" panose="02010609060101010101" charset="-122"/>
                <a:ea typeface="楷体" panose="02010609060101010101" charset="-122"/>
                <a:hlinkClick r:id="rId1" action="ppaction://hlinksldjump"/>
              </a:rPr>
              <a:t>图1.7(</a:t>
            </a:r>
            <a:r>
              <a:rPr lang="en-US" altLang="zh-CN" sz="2800" b="1" u="sng" dirty="0">
                <a:solidFill>
                  <a:schemeClr val="hlink"/>
                </a:solidFill>
                <a:latin typeface="楷体" panose="02010609060101010101" charset="-122"/>
                <a:ea typeface="楷体" panose="02010609060101010101" charset="-122"/>
                <a:hlinkClick r:id="rId1" action="ppaction://hlinksldjump"/>
              </a:rPr>
              <a:t>b))</a:t>
            </a:r>
            <a:r>
              <a:rPr lang="en-US" altLang="zh-CN" sz="2800" b="1" dirty="0">
                <a:latin typeface="楷体" panose="02010609060101010101" charset="-122"/>
                <a:ea typeface="楷体" panose="02010609060101010101" charset="-122"/>
                <a:hlinkClick r:id="rId1" action="ppaction://hlinksldjump"/>
              </a:rPr>
              <a:t> </a:t>
            </a:r>
            <a:r>
              <a:rPr lang="en-US" altLang="zh-CN" sz="2800" b="1" dirty="0">
                <a:latin typeface="楷体" panose="02010609060101010101" charset="-122"/>
                <a:ea typeface="楷体" panose="02010609060101010101" charset="-122"/>
              </a:rPr>
              <a:t>。</a:t>
            </a:r>
            <a:endParaRPr lang="en-US" altLang="zh-CN" sz="2800" b="1" dirty="0">
              <a:latin typeface="楷体" panose="02010609060101010101" charset="-122"/>
              <a:ea typeface="楷体" panose="02010609060101010101" charset="-122"/>
            </a:endParaRPr>
          </a:p>
          <a:p>
            <a:pPr lvl="2" eaLnBrk="1" hangingPunct="1">
              <a:lnSpc>
                <a:spcPct val="120000"/>
              </a:lnSpc>
            </a:pPr>
            <a:r>
              <a:rPr lang="zh-CN" altLang="en-US" sz="2800" b="1" dirty="0">
                <a:latin typeface="楷体" panose="02010609060101010101" charset="-122"/>
                <a:ea typeface="楷体" panose="02010609060101010101" charset="-122"/>
              </a:rPr>
              <a:t>楼梯间墙的定位轴线与楼梯的梯段净宽、平台净宽有关，可有</a:t>
            </a:r>
            <a:r>
              <a:rPr lang="zh-CN" altLang="en-US" sz="2800" b="1" dirty="0">
                <a:solidFill>
                  <a:schemeClr val="folHlink"/>
                </a:solidFill>
                <a:latin typeface="楷体" panose="02010609060101010101" charset="-122"/>
                <a:ea typeface="楷体" panose="02010609060101010101" charset="-122"/>
              </a:rPr>
              <a:t>三种标定方法</a:t>
            </a:r>
            <a:r>
              <a:rPr lang="zh-CN" altLang="en-US" sz="2800" b="1" dirty="0">
                <a:latin typeface="楷体" panose="02010609060101010101" charset="-122"/>
                <a:ea typeface="楷体" panose="02010609060101010101" charset="-122"/>
              </a:rPr>
              <a:t>：楼梯间墙内缘与定位轴线的距离为120</a:t>
            </a:r>
            <a:r>
              <a:rPr lang="en-US" altLang="zh-CN" sz="2800" b="1" dirty="0">
                <a:latin typeface="楷体" panose="02010609060101010101" charset="-122"/>
                <a:ea typeface="楷体" panose="02010609060101010101" charset="-122"/>
              </a:rPr>
              <a:t>mm </a:t>
            </a:r>
            <a:r>
              <a:rPr lang="en-US" altLang="zh-CN" sz="2800" b="1" u="sng" dirty="0">
                <a:solidFill>
                  <a:schemeClr val="hlink"/>
                </a:solidFill>
                <a:latin typeface="楷体" panose="02010609060101010101" charset="-122"/>
                <a:ea typeface="楷体" panose="02010609060101010101" charset="-122"/>
                <a:hlinkClick r:id="rId1" action="ppaction://hlinksldjump"/>
              </a:rPr>
              <a:t>(</a:t>
            </a:r>
            <a:r>
              <a:rPr lang="zh-CN" altLang="en-US" sz="2800" b="1" u="sng" dirty="0">
                <a:solidFill>
                  <a:schemeClr val="hlink"/>
                </a:solidFill>
                <a:latin typeface="楷体" panose="02010609060101010101" charset="-122"/>
                <a:ea typeface="楷体" panose="02010609060101010101" charset="-122"/>
                <a:hlinkClick r:id="rId1" action="ppaction://hlinksldjump"/>
              </a:rPr>
              <a:t>图1.7(</a:t>
            </a:r>
            <a:r>
              <a:rPr lang="en-US" altLang="zh-CN" sz="2800" b="1" u="sng" dirty="0">
                <a:solidFill>
                  <a:schemeClr val="hlink"/>
                </a:solidFill>
                <a:latin typeface="楷体" panose="02010609060101010101" charset="-122"/>
                <a:ea typeface="楷体" panose="02010609060101010101" charset="-122"/>
                <a:hlinkClick r:id="rId1" action="ppaction://hlinksldjump"/>
              </a:rPr>
              <a:t>c))</a:t>
            </a:r>
            <a:r>
              <a:rPr lang="en-US" altLang="zh-CN" sz="2800" b="1" dirty="0">
                <a:latin typeface="楷体" panose="02010609060101010101" charset="-122"/>
                <a:ea typeface="楷体" panose="02010609060101010101" charset="-122"/>
                <a:hlinkClick r:id="rId1" action="ppaction://hlinksldjump"/>
              </a:rPr>
              <a:t> </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楼梯间墙外缘与定位轴线的距离为120</a:t>
            </a:r>
            <a:r>
              <a:rPr lang="en-US" altLang="zh-CN" sz="2800" b="1" dirty="0">
                <a:latin typeface="楷体" panose="02010609060101010101" charset="-122"/>
                <a:ea typeface="楷体" panose="02010609060101010101" charset="-122"/>
              </a:rPr>
              <a:t>mm；</a:t>
            </a:r>
            <a:r>
              <a:rPr lang="zh-CN" altLang="en-US" sz="2800" b="1" dirty="0">
                <a:latin typeface="楷体" panose="02010609060101010101" charset="-122"/>
                <a:ea typeface="楷体" panose="02010609060101010101" charset="-122"/>
              </a:rPr>
              <a:t>楼梯间墙的中心线与定位轴线相重合。</a:t>
            </a:r>
            <a:r>
              <a:rPr lang="zh-CN" altLang="en-US" sz="2400" b="1" dirty="0">
                <a:latin typeface="楷体" panose="02010609060101010101" charset="-122"/>
                <a:ea typeface="楷体" panose="02010609060101010101" charset="-122"/>
              </a:rPr>
              <a:t> </a:t>
            </a:r>
            <a:endParaRPr lang="zh-CN" altLang="en-US" sz="2400" b="1" dirty="0">
              <a:latin typeface="楷体" panose="02010609060101010101" charset="-122"/>
              <a:ea typeface="楷体" panose="02010609060101010101"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Picture 4" descr="7"/>
          <p:cNvPicPr>
            <a:picLocks noChangeAspect="1"/>
          </p:cNvPicPr>
          <p:nvPr/>
        </p:nvPicPr>
        <p:blipFill>
          <a:blip r:embed="rId1"/>
          <a:stretch>
            <a:fillRect/>
          </a:stretch>
        </p:blipFill>
        <p:spPr>
          <a:xfrm>
            <a:off x="1847850" y="1412875"/>
            <a:ext cx="9121140" cy="4802505"/>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3"/>
          <p:cNvSpPr>
            <a:spLocks noGrp="1"/>
          </p:cNvSpPr>
          <p:nvPr>
            <p:ph idx="1"/>
          </p:nvPr>
        </p:nvSpPr>
        <p:spPr>
          <a:xfrm>
            <a:off x="224790" y="1187450"/>
            <a:ext cx="11388090" cy="5074285"/>
          </a:xfrm>
        </p:spPr>
        <p:txBody>
          <a:bodyPr vert="horz" wrap="square" lIns="91440" tIns="45720" rIns="91440" bIns="45720" anchor="t"/>
          <a:p>
            <a:pPr lvl="1" algn="just" eaLnBrk="1" hangingPunct="1"/>
            <a:r>
              <a:rPr lang="zh-CN" altLang="en-US" sz="2800" b="1" dirty="0">
                <a:solidFill>
                  <a:schemeClr val="folHlink"/>
                </a:solidFill>
                <a:latin typeface="宋体" panose="02010600030101010101" pitchFamily="2" charset="-122"/>
              </a:rPr>
              <a:t>框架结构建筑</a:t>
            </a:r>
            <a:r>
              <a:rPr lang="zh-CN" altLang="en-US" sz="2800" b="1" dirty="0">
                <a:latin typeface="宋体" panose="02010600030101010101" pitchFamily="2" charset="-122"/>
              </a:rPr>
              <a:t> </a:t>
            </a:r>
            <a:r>
              <a:rPr lang="zh-CN" altLang="en-US" dirty="0">
                <a:latin typeface="宋体" panose="02010600030101010101" pitchFamily="2" charset="-122"/>
              </a:rPr>
              <a:t> </a:t>
            </a:r>
            <a:endParaRPr lang="zh-CN" altLang="en-US" dirty="0">
              <a:latin typeface="宋体" panose="02010600030101010101" pitchFamily="2" charset="-122"/>
            </a:endParaRPr>
          </a:p>
          <a:p>
            <a:pPr lvl="1" algn="just" eaLnBrk="1" hangingPunct="1">
              <a:lnSpc>
                <a:spcPct val="200000"/>
              </a:lnSpc>
              <a:buNone/>
            </a:pPr>
            <a:r>
              <a:rPr lang="zh-CN" altLang="en-US" sz="2800" b="1" dirty="0">
                <a:solidFill>
                  <a:schemeClr val="folHlink"/>
                </a:solidFill>
                <a:latin typeface="宋体" panose="02010600030101010101" pitchFamily="2" charset="-122"/>
              </a:rPr>
              <a:t>中柱定位轴线：</a:t>
            </a:r>
            <a:r>
              <a:rPr lang="zh-CN" altLang="en-US" sz="2800" b="1" dirty="0">
                <a:latin typeface="宋体" panose="02010600030101010101" pitchFamily="2" charset="-122"/>
              </a:rPr>
              <a:t>一般与顶层柱截面中心线相重合</a:t>
            </a:r>
            <a:r>
              <a:rPr lang="en-US" altLang="zh-CN" sz="2800" b="1" u="sng" dirty="0">
                <a:solidFill>
                  <a:schemeClr val="hlink"/>
                </a:solidFill>
                <a:latin typeface="宋体" panose="02010600030101010101" pitchFamily="2" charset="-122"/>
                <a:hlinkClick r:id="rId1" action="ppaction://hlinksldjump"/>
              </a:rPr>
              <a:t>(</a:t>
            </a:r>
            <a:r>
              <a:rPr lang="zh-CN" altLang="en-US" sz="2800" b="1" u="sng" dirty="0">
                <a:solidFill>
                  <a:schemeClr val="hlink"/>
                </a:solidFill>
                <a:latin typeface="宋体" panose="02010600030101010101" pitchFamily="2" charset="-122"/>
                <a:hlinkClick r:id="rId1" action="ppaction://hlinksldjump"/>
              </a:rPr>
              <a:t>图1.8(</a:t>
            </a:r>
            <a:r>
              <a:rPr lang="en-US" altLang="zh-CN" sz="2800" b="1" u="sng" dirty="0">
                <a:solidFill>
                  <a:schemeClr val="hlink"/>
                </a:solidFill>
                <a:latin typeface="宋体" panose="02010600030101010101" pitchFamily="2" charset="-122"/>
                <a:hlinkClick r:id="rId1" action="ppaction://hlinksldjump"/>
              </a:rPr>
              <a:t>a))</a:t>
            </a:r>
            <a:r>
              <a:rPr lang="en-US" altLang="zh-CN" sz="2800" b="1" dirty="0">
                <a:latin typeface="宋体" panose="02010600030101010101" pitchFamily="2" charset="-122"/>
                <a:hlinkClick r:id="rId1" action="ppaction://hlinksldjump"/>
              </a:rPr>
              <a:t> </a:t>
            </a:r>
            <a:r>
              <a:rPr lang="en-US" altLang="zh-CN" sz="2800" b="1" dirty="0">
                <a:latin typeface="宋体" panose="02010600030101010101" pitchFamily="2" charset="-122"/>
              </a:rPr>
              <a:t>。</a:t>
            </a:r>
            <a:endParaRPr lang="en-US" altLang="zh-CN" sz="2800" b="1" dirty="0">
              <a:latin typeface="宋体" panose="02010600030101010101" pitchFamily="2" charset="-122"/>
            </a:endParaRPr>
          </a:p>
          <a:p>
            <a:pPr lvl="1" algn="just" eaLnBrk="1" hangingPunct="1">
              <a:lnSpc>
                <a:spcPct val="200000"/>
              </a:lnSpc>
              <a:buNone/>
            </a:pPr>
            <a:r>
              <a:rPr lang="zh-CN" altLang="en-US" sz="2800" b="1" dirty="0">
                <a:solidFill>
                  <a:schemeClr val="folHlink"/>
                </a:solidFill>
                <a:latin typeface="宋体" panose="02010600030101010101" pitchFamily="2" charset="-122"/>
              </a:rPr>
              <a:t>边柱定位轴线：</a:t>
            </a:r>
            <a:r>
              <a:rPr lang="zh-CN" altLang="en-US" sz="2800" b="1" dirty="0">
                <a:latin typeface="宋体" panose="02010600030101010101" pitchFamily="2" charset="-122"/>
              </a:rPr>
              <a:t>一般与顶层柱截面中心线相重合或距柱外缘250</a:t>
            </a:r>
            <a:r>
              <a:rPr lang="en-US" altLang="zh-CN" sz="2800" b="1" dirty="0">
                <a:latin typeface="宋体" panose="02010600030101010101" pitchFamily="2" charset="-122"/>
              </a:rPr>
              <a:t>mm</a:t>
            </a:r>
            <a:r>
              <a:rPr lang="zh-CN" altLang="en-US" sz="2800" b="1" dirty="0">
                <a:latin typeface="宋体" panose="02010600030101010101" pitchFamily="2" charset="-122"/>
              </a:rPr>
              <a:t>处</a:t>
            </a:r>
            <a:r>
              <a:rPr lang="en-US" altLang="zh-CN" sz="2800" b="1" u="sng" dirty="0">
                <a:solidFill>
                  <a:schemeClr val="hlink"/>
                </a:solidFill>
                <a:latin typeface="宋体" panose="02010600030101010101" pitchFamily="2" charset="-122"/>
                <a:hlinkClick r:id="rId1" action="ppaction://hlinksldjump"/>
              </a:rPr>
              <a:t>(</a:t>
            </a:r>
            <a:r>
              <a:rPr lang="zh-CN" altLang="en-US" sz="2800" b="1" u="sng" dirty="0">
                <a:solidFill>
                  <a:schemeClr val="hlink"/>
                </a:solidFill>
                <a:latin typeface="宋体" panose="02010600030101010101" pitchFamily="2" charset="-122"/>
                <a:hlinkClick r:id="rId1" action="ppaction://hlinksldjump"/>
              </a:rPr>
              <a:t>图1.8(</a:t>
            </a:r>
            <a:r>
              <a:rPr lang="en-US" altLang="zh-CN" sz="2800" b="1" u="sng" dirty="0">
                <a:solidFill>
                  <a:schemeClr val="hlink"/>
                </a:solidFill>
                <a:latin typeface="宋体" panose="02010600030101010101" pitchFamily="2" charset="-122"/>
                <a:hlinkClick r:id="rId1" action="ppaction://hlinksldjump"/>
              </a:rPr>
              <a:t>b))</a:t>
            </a:r>
            <a:r>
              <a:rPr lang="en-US" altLang="zh-CN" sz="2800" b="1" dirty="0">
                <a:latin typeface="宋体" panose="02010600030101010101" pitchFamily="2" charset="-122"/>
                <a:hlinkClick r:id="rId1" action="ppaction://hlinksldjump"/>
              </a:rPr>
              <a:t> </a:t>
            </a:r>
            <a:r>
              <a:rPr lang="en-US" altLang="zh-CN" sz="2800" b="1" dirty="0">
                <a:latin typeface="宋体" panose="02010600030101010101" pitchFamily="2" charset="-122"/>
              </a:rPr>
              <a:t>。</a:t>
            </a:r>
            <a:endParaRPr lang="en-US" altLang="zh-CN" sz="2800" b="1" dirty="0">
              <a:latin typeface="宋体" panose="02010600030101010101" pitchFamily="2" charset="-122"/>
            </a:endParaRPr>
          </a:p>
          <a:p>
            <a:pPr lvl="1" algn="just" eaLnBrk="1" hangingPunct="1">
              <a:lnSpc>
                <a:spcPct val="200000"/>
              </a:lnSpc>
              <a:buNone/>
            </a:pPr>
            <a:r>
              <a:rPr lang="zh-CN" altLang="en-US" sz="2800" b="1" dirty="0">
                <a:solidFill>
                  <a:schemeClr val="folHlink"/>
                </a:solidFill>
                <a:latin typeface="宋体" panose="02010600030101010101" pitchFamily="2" charset="-122"/>
              </a:rPr>
              <a:t>非承重墙 ：</a:t>
            </a:r>
            <a:r>
              <a:rPr lang="zh-CN" altLang="en-US" sz="2800" b="1" dirty="0">
                <a:latin typeface="宋体" panose="02010600030101010101" pitchFamily="2" charset="-122"/>
              </a:rPr>
              <a:t> 除了可按承重墙定位轴线的规定定位之外，还可以使墙身内缘与平面定位轴线相重合。 </a:t>
            </a:r>
            <a:r>
              <a:rPr lang="en-US" altLang="zh-CN" sz="2800" dirty="0">
                <a:latin typeface="宋体" panose="02010600030101010101" pitchFamily="2" charset="-122"/>
              </a:rPr>
              <a:t> </a:t>
            </a:r>
            <a:endParaRPr lang="zh-CN" altLang="en-US" sz="2800" dirty="0">
              <a:latin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Picture 6" descr="8"/>
          <p:cNvPicPr>
            <a:picLocks noChangeAspect="1"/>
          </p:cNvPicPr>
          <p:nvPr/>
        </p:nvPicPr>
        <p:blipFill>
          <a:blip r:embed="rId1"/>
          <a:stretch>
            <a:fillRect/>
          </a:stretch>
        </p:blipFill>
        <p:spPr>
          <a:xfrm>
            <a:off x="1524000" y="1265555"/>
            <a:ext cx="10287000" cy="4707890"/>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3"/>
          <p:cNvSpPr>
            <a:spLocks noGrp="1"/>
          </p:cNvSpPr>
          <p:nvPr>
            <p:ph idx="1"/>
          </p:nvPr>
        </p:nvSpPr>
        <p:spPr>
          <a:xfrm>
            <a:off x="1313815" y="1266190"/>
            <a:ext cx="8867140" cy="4325620"/>
          </a:xfrm>
        </p:spPr>
        <p:txBody>
          <a:bodyPr vert="horz" wrap="square" lIns="91440" tIns="45720" rIns="91440" bIns="45720" anchor="t"/>
          <a:p>
            <a:pPr eaLnBrk="1" hangingPunct="1">
              <a:lnSpc>
                <a:spcPct val="200000"/>
              </a:lnSpc>
            </a:pPr>
            <a:r>
              <a:rPr lang="zh-CN" altLang="en-US" b="1" dirty="0">
                <a:solidFill>
                  <a:schemeClr val="hlink"/>
                </a:solidFill>
                <a:latin typeface="宋体" panose="02010600030101010101" pitchFamily="2" charset="-122"/>
              </a:rPr>
              <a:t>标高的种类及关系</a:t>
            </a:r>
            <a:r>
              <a:rPr lang="zh-CN" altLang="en-US" b="1" dirty="0">
                <a:latin typeface="宋体" panose="02010600030101010101" pitchFamily="2" charset="-122"/>
              </a:rPr>
              <a:t> </a:t>
            </a:r>
            <a:endParaRPr lang="zh-CN" altLang="en-US" b="1" dirty="0">
              <a:latin typeface="宋体" panose="02010600030101010101" pitchFamily="2" charset="-122"/>
            </a:endParaRPr>
          </a:p>
          <a:p>
            <a:pPr lvl="1" eaLnBrk="1" hangingPunct="1">
              <a:lnSpc>
                <a:spcPct val="200000"/>
              </a:lnSpc>
            </a:pPr>
            <a:r>
              <a:rPr lang="zh-CN" altLang="en-US" sz="2800" b="1" dirty="0">
                <a:solidFill>
                  <a:schemeClr val="folHlink"/>
                </a:solidFill>
                <a:latin typeface="宋体" panose="02010600030101010101" pitchFamily="2" charset="-122"/>
              </a:rPr>
              <a:t>绝对标高：</a:t>
            </a:r>
            <a:r>
              <a:rPr lang="zh-CN" altLang="en-US" sz="2800" b="1" dirty="0">
                <a:latin typeface="宋体" panose="02010600030101010101" pitchFamily="2" charset="-122"/>
              </a:rPr>
              <a:t>又称绝对高程或海拔高度 </a:t>
            </a:r>
            <a:endParaRPr lang="zh-CN" altLang="en-US" sz="2800" b="1" dirty="0">
              <a:latin typeface="宋体" panose="02010600030101010101" pitchFamily="2" charset="-122"/>
            </a:endParaRPr>
          </a:p>
          <a:p>
            <a:pPr lvl="1" eaLnBrk="1" hangingPunct="1">
              <a:lnSpc>
                <a:spcPct val="200000"/>
              </a:lnSpc>
            </a:pPr>
            <a:r>
              <a:rPr lang="zh-CN" altLang="en-US" sz="2800" b="1" dirty="0">
                <a:solidFill>
                  <a:schemeClr val="folHlink"/>
                </a:solidFill>
                <a:latin typeface="宋体" panose="02010600030101010101" pitchFamily="2" charset="-122"/>
              </a:rPr>
              <a:t>相对标高：</a:t>
            </a:r>
            <a:r>
              <a:rPr lang="zh-CN" altLang="en-US" sz="2800" b="1" dirty="0">
                <a:latin typeface="宋体" panose="02010600030101010101" pitchFamily="2" charset="-122"/>
              </a:rPr>
              <a:t>根据工程需要而自行选定的基准面</a:t>
            </a:r>
            <a:endParaRPr lang="zh-CN" altLang="en-US" sz="2800" b="1" dirty="0">
              <a:latin typeface="宋体" panose="02010600030101010101" pitchFamily="2" charset="-122"/>
            </a:endParaRPr>
          </a:p>
          <a:p>
            <a:pPr lvl="1" eaLnBrk="1" hangingPunct="1">
              <a:lnSpc>
                <a:spcPct val="200000"/>
              </a:lnSpc>
            </a:pPr>
            <a:r>
              <a:rPr lang="zh-CN" altLang="en-US" sz="2800" b="1" dirty="0">
                <a:solidFill>
                  <a:schemeClr val="folHlink"/>
                </a:solidFill>
                <a:latin typeface="宋体" panose="02010600030101010101" pitchFamily="2" charset="-122"/>
              </a:rPr>
              <a:t>建筑标高：</a:t>
            </a:r>
            <a:r>
              <a:rPr lang="zh-CN" altLang="en-US" sz="2800" b="1" dirty="0">
                <a:latin typeface="宋体" panose="02010600030101010101" pitchFamily="2" charset="-122"/>
              </a:rPr>
              <a:t>楼地层装修面层的标高 </a:t>
            </a:r>
            <a:endParaRPr lang="zh-CN" altLang="en-US" sz="2800" b="1" dirty="0">
              <a:latin typeface="宋体" panose="02010600030101010101" pitchFamily="2" charset="-122"/>
            </a:endParaRPr>
          </a:p>
          <a:p>
            <a:pPr lvl="1" eaLnBrk="1" hangingPunct="1">
              <a:lnSpc>
                <a:spcPct val="200000"/>
              </a:lnSpc>
            </a:pPr>
            <a:r>
              <a:rPr lang="zh-CN" altLang="en-US" sz="2800" b="1" dirty="0">
                <a:solidFill>
                  <a:schemeClr val="folHlink"/>
                </a:solidFill>
                <a:latin typeface="宋体" panose="02010600030101010101" pitchFamily="2" charset="-122"/>
              </a:rPr>
              <a:t>结构标高：</a:t>
            </a:r>
            <a:r>
              <a:rPr lang="zh-CN" altLang="en-US" sz="2800" b="1" dirty="0">
                <a:latin typeface="宋体" panose="02010600030101010101" pitchFamily="2" charset="-122"/>
              </a:rPr>
              <a:t>楼地层结构表面的标高  </a:t>
            </a:r>
            <a:endParaRPr lang="zh-CN" altLang="en-US" sz="2800" b="1" dirty="0">
              <a:latin typeface="宋体" panose="02010600030101010101" pitchFamily="2" charset="-122"/>
            </a:endParaRPr>
          </a:p>
        </p:txBody>
      </p:sp>
      <p:sp>
        <p:nvSpPr>
          <p:cNvPr id="50179" name="Rectangle 4"/>
          <p:cNvSpPr>
            <a:spLocks noGrp="1"/>
          </p:cNvSpPr>
          <p:nvPr>
            <p:ph type="title"/>
          </p:nvPr>
        </p:nvSpPr>
        <p:spPr>
          <a:xfrm>
            <a:off x="4543425" y="250190"/>
            <a:ext cx="7451090" cy="753745"/>
          </a:xfrm>
        </p:spPr>
        <p:txBody>
          <a:bodyPr vert="horz" wrap="square" lIns="91440" tIns="45720" rIns="91440" bIns="45720" anchor="b"/>
          <a:p>
            <a:pPr eaLnBrk="1" hangingPunct="1"/>
            <a:r>
              <a:rPr lang="zh-CN" altLang="en-US" sz="4000" b="1" dirty="0">
                <a:solidFill>
                  <a:srgbClr val="C00000"/>
                </a:solidFill>
                <a:latin typeface="楷体" panose="02010609060101010101" charset="-122"/>
                <a:ea typeface="楷体" panose="02010609060101010101" charset="-122"/>
              </a:rPr>
              <a:t>0.3.3.2 标高及构件的竖向定位</a:t>
            </a:r>
            <a:endParaRPr lang="zh-CN" altLang="en-US" sz="4000" b="1" dirty="0">
              <a:solidFill>
                <a:srgbClr val="C00000"/>
              </a:solidFill>
              <a:latin typeface="楷体" panose="02010609060101010101" charset="-122"/>
              <a:ea typeface="楷体" panose="02010609060101010101"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200650" y="438150"/>
            <a:ext cx="5201285" cy="518160"/>
          </a:xfrm>
          <a:prstGeom prst="rect">
            <a:avLst/>
          </a:prstGeom>
          <a:noFill/>
        </p:spPr>
        <p:txBody>
          <a:bodyPr wrap="square" rtlCol="0">
            <a:spAutoFit/>
          </a:bodyPr>
          <a:p>
            <a:r>
              <a:rPr lang="zh-CN" altLang="en-US" sz="2800" b="1" dirty="0">
                <a:solidFill>
                  <a:schemeClr val="hlink"/>
                </a:solidFill>
                <a:latin typeface="Times New Roman" panose="02020603050405020304" pitchFamily="18" charset="0"/>
                <a:ea typeface="+mn-ea"/>
                <a:cs typeface="+mn-cs"/>
                <a:sym typeface="+mn-ea"/>
              </a:rPr>
              <a:t>建筑构件的竖向定位</a:t>
            </a:r>
            <a:endParaRPr lang="zh-CN" altLang="en-US" sz="2800" b="1" dirty="0">
              <a:solidFill>
                <a:schemeClr val="hlink"/>
              </a:solidFill>
              <a:latin typeface="Times New Roman" panose="02020603050405020304" pitchFamily="18" charset="0"/>
              <a:ea typeface="+mn-ea"/>
              <a:cs typeface="+mn-cs"/>
            </a:endParaRPr>
          </a:p>
        </p:txBody>
      </p:sp>
      <p:sp>
        <p:nvSpPr>
          <p:cNvPr id="5" name="文本框 4"/>
          <p:cNvSpPr txBox="1"/>
          <p:nvPr/>
        </p:nvSpPr>
        <p:spPr>
          <a:xfrm>
            <a:off x="371475" y="1406525"/>
            <a:ext cx="2458085" cy="4572000"/>
          </a:xfrm>
          <a:prstGeom prst="rect">
            <a:avLst/>
          </a:prstGeom>
          <a:noFill/>
        </p:spPr>
        <p:txBody>
          <a:bodyPr wrap="square" rtlCol="0">
            <a:spAutoFit/>
          </a:bodyPr>
          <a:p>
            <a:pPr>
              <a:lnSpc>
                <a:spcPct val="150000"/>
              </a:lnSpc>
            </a:pPr>
            <a:r>
              <a:rPr lang="zh-CN" altLang="en-US" sz="2800" b="1" dirty="0">
                <a:solidFill>
                  <a:schemeClr val="folHlink"/>
                </a:solidFill>
                <a:latin typeface="Times New Roman" panose="02020603050405020304" pitchFamily="18" charset="0"/>
                <a:sym typeface="+mn-ea"/>
              </a:rPr>
              <a:t>楼地面的竖向定位</a:t>
            </a:r>
            <a:r>
              <a:rPr lang="zh-CN" altLang="en-US" sz="2800" b="1" dirty="0">
                <a:latin typeface="Times New Roman" panose="02020603050405020304" pitchFamily="18" charset="0"/>
                <a:sym typeface="+mn-ea"/>
              </a:rPr>
              <a:t>  ：楼地面的竖向定位应与楼地面的上表面重合，即用</a:t>
            </a:r>
            <a:r>
              <a:rPr lang="zh-CN" altLang="en-US" sz="2800" b="1" dirty="0">
                <a:solidFill>
                  <a:schemeClr val="folHlink"/>
                </a:solidFill>
                <a:latin typeface="Times New Roman" panose="02020603050405020304" pitchFamily="18" charset="0"/>
                <a:sym typeface="+mn-ea"/>
              </a:rPr>
              <a:t>建筑标高标注；</a:t>
            </a:r>
            <a:endParaRPr lang="zh-CN" altLang="en-US" sz="2800" b="1" dirty="0">
              <a:solidFill>
                <a:schemeClr val="hlink"/>
              </a:solidFill>
              <a:latin typeface="Times New Roman" panose="02020603050405020304" pitchFamily="18" charset="0"/>
              <a:ea typeface="+mn-ea"/>
              <a:cs typeface="+mn-cs"/>
            </a:endParaRPr>
          </a:p>
        </p:txBody>
      </p:sp>
      <p:pic>
        <p:nvPicPr>
          <p:cNvPr id="52226" name="Picture 4" descr="9"/>
          <p:cNvPicPr>
            <a:picLocks noChangeAspect="1"/>
          </p:cNvPicPr>
          <p:nvPr/>
        </p:nvPicPr>
        <p:blipFill>
          <a:blip r:embed="rId1"/>
          <a:srcRect l="3257" t="5835" r="2978" b="929"/>
          <a:stretch>
            <a:fillRect/>
          </a:stretch>
        </p:blipFill>
        <p:spPr>
          <a:xfrm>
            <a:off x="2982595" y="1126490"/>
            <a:ext cx="9178290" cy="4972050"/>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377180" y="361950"/>
            <a:ext cx="5201285" cy="518160"/>
          </a:xfrm>
          <a:prstGeom prst="rect">
            <a:avLst/>
          </a:prstGeom>
          <a:noFill/>
        </p:spPr>
        <p:txBody>
          <a:bodyPr wrap="square" rtlCol="0">
            <a:spAutoFit/>
          </a:bodyPr>
          <a:p>
            <a:r>
              <a:rPr lang="zh-CN" altLang="en-US" sz="2800" b="1" dirty="0">
                <a:solidFill>
                  <a:schemeClr val="hlink"/>
                </a:solidFill>
                <a:latin typeface="Times New Roman" panose="02020603050405020304" pitchFamily="18" charset="0"/>
                <a:ea typeface="+mn-ea"/>
                <a:cs typeface="+mn-cs"/>
                <a:sym typeface="+mn-ea"/>
              </a:rPr>
              <a:t>建筑构件的竖向定位</a:t>
            </a:r>
            <a:endParaRPr lang="zh-CN" altLang="en-US" sz="2800" b="1" dirty="0">
              <a:solidFill>
                <a:schemeClr val="hlink"/>
              </a:solidFill>
              <a:latin typeface="Times New Roman" panose="02020603050405020304" pitchFamily="18" charset="0"/>
              <a:ea typeface="+mn-ea"/>
              <a:cs typeface="+mn-cs"/>
            </a:endParaRPr>
          </a:p>
        </p:txBody>
      </p:sp>
      <p:sp>
        <p:nvSpPr>
          <p:cNvPr id="5" name="文本框 4"/>
          <p:cNvSpPr txBox="1"/>
          <p:nvPr/>
        </p:nvSpPr>
        <p:spPr>
          <a:xfrm>
            <a:off x="432435" y="1116330"/>
            <a:ext cx="3238500" cy="5212080"/>
          </a:xfrm>
          <a:prstGeom prst="rect">
            <a:avLst/>
          </a:prstGeom>
          <a:noFill/>
        </p:spPr>
        <p:txBody>
          <a:bodyPr wrap="square" rtlCol="0">
            <a:spAutoFit/>
          </a:bodyPr>
          <a:p>
            <a:pPr>
              <a:lnSpc>
                <a:spcPct val="150000"/>
              </a:lnSpc>
            </a:pPr>
            <a:r>
              <a:rPr lang="zh-CN" altLang="en-US" sz="2800" b="1" dirty="0">
                <a:solidFill>
                  <a:schemeClr val="folHlink"/>
                </a:solidFill>
                <a:latin typeface="Times New Roman" panose="02020603050405020304" pitchFamily="18" charset="0"/>
                <a:sym typeface="+mn-ea"/>
              </a:rPr>
              <a:t>屋面的竖向定位：</a:t>
            </a:r>
            <a:r>
              <a:rPr lang="zh-CN" altLang="en-US" sz="2800" b="1" dirty="0">
                <a:latin typeface="Times New Roman" panose="02020603050405020304" pitchFamily="18" charset="0"/>
                <a:sym typeface="+mn-ea"/>
              </a:rPr>
              <a:t>  屋面的竖向定位应为屋面结构层的上表面与距墙内缘120</a:t>
            </a:r>
            <a:r>
              <a:rPr lang="en-US" altLang="zh-CN" sz="2800" b="1" dirty="0">
                <a:latin typeface="Times New Roman" panose="02020603050405020304" pitchFamily="18" charset="0"/>
                <a:sym typeface="+mn-ea"/>
              </a:rPr>
              <a:t>mm</a:t>
            </a:r>
            <a:r>
              <a:rPr lang="zh-CN" altLang="en-US" sz="2800" b="1" dirty="0">
                <a:latin typeface="Times New Roman" panose="02020603050405020304" pitchFamily="18" charset="0"/>
                <a:sym typeface="+mn-ea"/>
              </a:rPr>
              <a:t>处或与墙内缘重合处的外墙定位轴线的相交处，即用</a:t>
            </a:r>
            <a:r>
              <a:rPr lang="zh-CN" altLang="en-US" sz="2800" b="1" dirty="0">
                <a:solidFill>
                  <a:schemeClr val="folHlink"/>
                </a:solidFill>
                <a:latin typeface="Times New Roman" panose="02020603050405020304" pitchFamily="18" charset="0"/>
                <a:sym typeface="+mn-ea"/>
              </a:rPr>
              <a:t>结构标高标注</a:t>
            </a:r>
            <a:endParaRPr lang="zh-CN" altLang="en-US" sz="2800" b="1" dirty="0">
              <a:solidFill>
                <a:schemeClr val="hlink"/>
              </a:solidFill>
              <a:latin typeface="Times New Roman" panose="02020603050405020304" pitchFamily="18" charset="0"/>
              <a:ea typeface="+mn-ea"/>
              <a:cs typeface="+mn-cs"/>
            </a:endParaRPr>
          </a:p>
        </p:txBody>
      </p:sp>
      <p:pic>
        <p:nvPicPr>
          <p:cNvPr id="53250" name="Picture 4" descr="10"/>
          <p:cNvPicPr>
            <a:picLocks noChangeAspect="1"/>
          </p:cNvPicPr>
          <p:nvPr/>
        </p:nvPicPr>
        <p:blipFill>
          <a:blip r:embed="rId1"/>
          <a:srcRect l="5762" t="283"/>
          <a:stretch>
            <a:fillRect/>
          </a:stretch>
        </p:blipFill>
        <p:spPr>
          <a:xfrm>
            <a:off x="4151630" y="1116330"/>
            <a:ext cx="7652385" cy="536765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title"/>
          </p:nvPr>
        </p:nvSpPr>
        <p:spPr>
          <a:xfrm>
            <a:off x="5471795" y="154940"/>
            <a:ext cx="4276090" cy="786130"/>
          </a:xfrm>
        </p:spPr>
        <p:txBody>
          <a:bodyPr vert="horz" wrap="square" lIns="91440" tIns="45720" rIns="91440" bIns="45720" anchor="b"/>
          <a:p>
            <a:r>
              <a:rPr kumimoji="1" lang="zh-CN" altLang="en-US" sz="4000" b="1" kern="0" noProof="0" dirty="0">
                <a:ln>
                  <a:noFill/>
                </a:ln>
                <a:solidFill>
                  <a:schemeClr val="tx2"/>
                </a:solidFill>
                <a:effectLst/>
                <a:uLnTx/>
                <a:uFillTx/>
                <a:latin typeface="楷体" panose="02010609060101010101" charset="-122"/>
                <a:ea typeface="楷体" panose="02010609060101010101" charset="-122"/>
              </a:rPr>
              <a:t>世界高楼排名</a:t>
            </a:r>
            <a:endParaRPr kumimoji="1" lang="zh-CN" altLang="en-US" sz="4000" b="1" kern="0" noProof="0" dirty="0">
              <a:ln>
                <a:noFill/>
              </a:ln>
              <a:solidFill>
                <a:schemeClr val="tx2"/>
              </a:solidFill>
              <a:effectLst/>
              <a:uLnTx/>
              <a:uFillTx/>
              <a:latin typeface="楷体" panose="02010609060101010101" charset="-122"/>
              <a:ea typeface="楷体" panose="02010609060101010101" charset="-122"/>
            </a:endParaRPr>
          </a:p>
        </p:txBody>
      </p:sp>
      <p:sp>
        <p:nvSpPr>
          <p:cNvPr id="5123" name="矩形 3"/>
          <p:cNvSpPr/>
          <p:nvPr/>
        </p:nvSpPr>
        <p:spPr>
          <a:xfrm>
            <a:off x="493395" y="1072515"/>
            <a:ext cx="11205845" cy="4663440"/>
          </a:xfrm>
          <a:prstGeom prst="rect">
            <a:avLst/>
          </a:prstGeom>
          <a:noFill/>
          <a:ln w="9525">
            <a:noFill/>
          </a:ln>
        </p:spPr>
        <p:txBody>
          <a:bodyPr wrap="square">
            <a:spAutoFit/>
          </a:bodyPr>
          <a:p>
            <a:pPr lvl="0" eaLnBrk="1" hangingPunct="1">
              <a:lnSpc>
                <a:spcPct val="150000"/>
              </a:lnSpc>
            </a:pPr>
            <a:r>
              <a:rPr lang="zh-CN" altLang="en-US" sz="2800" b="1" dirty="0">
                <a:latin typeface="Tahoma" panose="020B0604030504040204" pitchFamily="34" charset="0"/>
                <a:ea typeface="宋体" panose="02010600030101010101" pitchFamily="2" charset="-122"/>
              </a:rPr>
              <a:t>阿联酋建世界第一高楼</a:t>
            </a:r>
            <a:br>
              <a:rPr lang="zh-CN" altLang="en-US" dirty="0">
                <a:latin typeface="Tahoma" panose="020B0604030504040204" pitchFamily="34" charset="0"/>
                <a:ea typeface="宋体" panose="02010600030101010101" pitchFamily="2" charset="-122"/>
              </a:rPr>
            </a:br>
            <a:r>
              <a:rPr lang="zh-CN" altLang="en-US" dirty="0">
                <a:latin typeface="Tahoma" panose="020B0604030504040204" pitchFamily="34" charset="0"/>
                <a:ea typeface="宋体" panose="02010600030101010101" pitchFamily="2" charset="-122"/>
              </a:rPr>
              <a:t>   </a:t>
            </a:r>
            <a:r>
              <a:rPr lang="zh-CN" altLang="en-US" sz="2800" dirty="0">
                <a:latin typeface="Tahoma" panose="020B0604030504040204" pitchFamily="34" charset="0"/>
                <a:ea typeface="宋体" panose="02010600030101010101" pitchFamily="2" charset="-122"/>
              </a:rPr>
              <a:t> </a:t>
            </a:r>
            <a:r>
              <a:rPr lang="zh-CN" altLang="en-US" sz="2400" dirty="0">
                <a:latin typeface="Tahoma" panose="020B0604030504040204" pitchFamily="34" charset="0"/>
                <a:ea typeface="宋体" panose="02010600030101010101" pitchFamily="2" charset="-122"/>
              </a:rPr>
              <a:t> </a:t>
            </a:r>
            <a:r>
              <a:rPr lang="zh-CN" altLang="en-US" sz="2400" b="1" dirty="0">
                <a:solidFill>
                  <a:srgbClr val="002060"/>
                </a:solidFill>
                <a:latin typeface="Tahoma" panose="020B0604030504040204" pitchFamily="34" charset="0"/>
                <a:ea typeface="宋体" panose="02010600030101010101" pitchFamily="2" charset="-122"/>
              </a:rPr>
              <a:t>有</a:t>
            </a:r>
            <a:r>
              <a:rPr lang="en-US" altLang="zh-CN" sz="2400" b="1" dirty="0">
                <a:solidFill>
                  <a:srgbClr val="FF0000"/>
                </a:solidFill>
                <a:latin typeface="Tahoma" panose="020B0604030504040204" pitchFamily="34" charset="0"/>
                <a:ea typeface="宋体" panose="02010600030101010101" pitchFamily="2" charset="-122"/>
              </a:rPr>
              <a:t>160</a:t>
            </a:r>
            <a:r>
              <a:rPr lang="zh-CN" altLang="en-US" sz="2400" b="1" dirty="0">
                <a:solidFill>
                  <a:srgbClr val="002060"/>
                </a:solidFill>
                <a:latin typeface="Tahoma" panose="020B0604030504040204" pitchFamily="34" charset="0"/>
                <a:ea typeface="宋体" panose="02010600030101010101" pitchFamily="2" charset="-122"/>
              </a:rPr>
              <a:t>层，总高</a:t>
            </a:r>
            <a:r>
              <a:rPr lang="en-US" altLang="zh-CN" sz="2400" b="1" dirty="0">
                <a:solidFill>
                  <a:srgbClr val="FF0000"/>
                </a:solidFill>
                <a:latin typeface="Tahoma" panose="020B0604030504040204" pitchFamily="34" charset="0"/>
                <a:ea typeface="宋体" panose="02010600030101010101" pitchFamily="2" charset="-122"/>
                <a:cs typeface="+mn-ea"/>
              </a:rPr>
              <a:t>828</a:t>
            </a:r>
            <a:r>
              <a:rPr lang="zh-CN" altLang="en-US" sz="2400" b="1" dirty="0">
                <a:solidFill>
                  <a:srgbClr val="002060"/>
                </a:solidFill>
                <a:latin typeface="Tahoma" panose="020B0604030504040204" pitchFamily="34" charset="0"/>
                <a:ea typeface="宋体" panose="02010600030101010101" pitchFamily="2" charset="-122"/>
              </a:rPr>
              <a:t>米，比台北</a:t>
            </a:r>
            <a:r>
              <a:rPr lang="en-US" altLang="zh-CN" sz="2400" b="1" dirty="0">
                <a:solidFill>
                  <a:srgbClr val="002060"/>
                </a:solidFill>
                <a:latin typeface="Tahoma" panose="020B0604030504040204" pitchFamily="34" charset="0"/>
                <a:ea typeface="宋体" panose="02010600030101010101" pitchFamily="2" charset="-122"/>
              </a:rPr>
              <a:t>101</a:t>
            </a:r>
            <a:r>
              <a:rPr lang="zh-CN" altLang="en-US" sz="2400" b="1" dirty="0">
                <a:solidFill>
                  <a:srgbClr val="002060"/>
                </a:solidFill>
                <a:latin typeface="Tahoma" panose="020B0604030504040204" pitchFamily="34" charset="0"/>
                <a:ea typeface="宋体" panose="02010600030101010101" pitchFamily="2" charset="-122"/>
              </a:rPr>
              <a:t>足足高出</a:t>
            </a:r>
            <a:r>
              <a:rPr lang="en-US" altLang="zh-CN" sz="2400" b="1" dirty="0">
                <a:solidFill>
                  <a:srgbClr val="FF0000"/>
                </a:solidFill>
                <a:latin typeface="Tahoma" panose="020B0604030504040204" pitchFamily="34" charset="0"/>
                <a:ea typeface="宋体" panose="02010600030101010101" pitchFamily="2" charset="-122"/>
              </a:rPr>
              <a:t>3</a:t>
            </a:r>
            <a:r>
              <a:rPr lang="en-US" altLang="zh-CN" sz="2400" b="1" dirty="0">
                <a:solidFill>
                  <a:srgbClr val="FF0000"/>
                </a:solidFill>
                <a:latin typeface="Tahoma" panose="020B0604030504040204" pitchFamily="34" charset="0"/>
                <a:ea typeface="宋体" panose="02010600030101010101" pitchFamily="2" charset="-122"/>
                <a:cs typeface="+mn-ea"/>
              </a:rPr>
              <a:t>2</a:t>
            </a:r>
            <a:r>
              <a:rPr lang="en-US" altLang="zh-CN" sz="2400" b="1" dirty="0">
                <a:solidFill>
                  <a:srgbClr val="FF0000"/>
                </a:solidFill>
                <a:latin typeface="Tahoma" panose="020B0604030504040204" pitchFamily="34" charset="0"/>
                <a:ea typeface="宋体" panose="02010600030101010101" pitchFamily="2" charset="-122"/>
              </a:rPr>
              <a:t>0</a:t>
            </a:r>
            <a:r>
              <a:rPr lang="zh-CN" altLang="en-US" sz="2400" b="1" dirty="0">
                <a:solidFill>
                  <a:srgbClr val="002060"/>
                </a:solidFill>
                <a:latin typeface="Tahoma" panose="020B0604030504040204" pitchFamily="34" charset="0"/>
                <a:ea typeface="宋体" panose="02010600030101010101" pitchFamily="2" charset="-122"/>
              </a:rPr>
              <a:t>米。迪拜塔由韩国三星公司负责营造，</a:t>
            </a:r>
            <a:r>
              <a:rPr lang="en-US" altLang="zh-CN" sz="2400" b="1" dirty="0">
                <a:solidFill>
                  <a:srgbClr val="002060"/>
                </a:solidFill>
                <a:latin typeface="Tahoma" panose="020B0604030504040204" pitchFamily="34" charset="0"/>
                <a:ea typeface="宋体" panose="02010600030101010101" pitchFamily="2" charset="-122"/>
              </a:rPr>
              <a:t>2004</a:t>
            </a:r>
            <a:r>
              <a:rPr lang="zh-CN" altLang="en-US" sz="2400" b="1" dirty="0">
                <a:solidFill>
                  <a:srgbClr val="002060"/>
                </a:solidFill>
                <a:latin typeface="Tahoma" panose="020B0604030504040204" pitchFamily="34" charset="0"/>
                <a:ea typeface="宋体" panose="02010600030101010101" pitchFamily="2" charset="-122"/>
              </a:rPr>
              <a:t>年</a:t>
            </a:r>
            <a:r>
              <a:rPr lang="en-US" altLang="zh-CN" sz="2400" b="1" dirty="0">
                <a:solidFill>
                  <a:srgbClr val="002060"/>
                </a:solidFill>
                <a:latin typeface="Tahoma" panose="020B0604030504040204" pitchFamily="34" charset="0"/>
                <a:ea typeface="宋体" panose="02010600030101010101" pitchFamily="2" charset="-122"/>
              </a:rPr>
              <a:t>9</a:t>
            </a:r>
            <a:r>
              <a:rPr lang="zh-CN" altLang="en-US" sz="2400" b="1" dirty="0">
                <a:solidFill>
                  <a:srgbClr val="002060"/>
                </a:solidFill>
                <a:latin typeface="Tahoma" panose="020B0604030504040204" pitchFamily="34" charset="0"/>
                <a:ea typeface="宋体" panose="02010600030101010101" pitchFamily="2" charset="-122"/>
              </a:rPr>
              <a:t>月</a:t>
            </a:r>
            <a:r>
              <a:rPr lang="en-US" altLang="zh-CN" sz="2400" b="1" dirty="0">
                <a:solidFill>
                  <a:srgbClr val="002060"/>
                </a:solidFill>
                <a:latin typeface="Tahoma" panose="020B0604030504040204" pitchFamily="34" charset="0"/>
                <a:ea typeface="宋体" panose="02010600030101010101" pitchFamily="2" charset="-122"/>
              </a:rPr>
              <a:t>21</a:t>
            </a:r>
            <a:r>
              <a:rPr lang="zh-CN" altLang="en-US" sz="2400" b="1" dirty="0">
                <a:solidFill>
                  <a:srgbClr val="002060"/>
                </a:solidFill>
                <a:latin typeface="Tahoma" panose="020B0604030504040204" pitchFamily="34" charset="0"/>
                <a:ea typeface="宋体" panose="02010600030101010101" pitchFamily="2" charset="-122"/>
              </a:rPr>
              <a:t>日开始动工，</a:t>
            </a:r>
            <a:r>
              <a:rPr lang="en-US" altLang="zh-CN" sz="2400" b="1" dirty="0">
                <a:solidFill>
                  <a:srgbClr val="002060"/>
                </a:solidFill>
                <a:latin typeface="Tahoma" panose="020B0604030504040204" pitchFamily="34" charset="0"/>
                <a:ea typeface="宋体" panose="02010600030101010101" pitchFamily="2" charset="-122"/>
              </a:rPr>
              <a:t>2010</a:t>
            </a:r>
            <a:r>
              <a:rPr lang="zh-CN" altLang="en-US" sz="2400" b="1" dirty="0">
                <a:solidFill>
                  <a:srgbClr val="002060"/>
                </a:solidFill>
                <a:latin typeface="Tahoma" panose="020B0604030504040204" pitchFamily="34" charset="0"/>
                <a:ea typeface="宋体" panose="02010600030101010101" pitchFamily="2" charset="-122"/>
              </a:rPr>
              <a:t>年</a:t>
            </a:r>
            <a:r>
              <a:rPr lang="en-US" altLang="zh-CN" sz="2400" b="1" dirty="0">
                <a:solidFill>
                  <a:srgbClr val="002060"/>
                </a:solidFill>
                <a:latin typeface="Tahoma" panose="020B0604030504040204" pitchFamily="34" charset="0"/>
                <a:ea typeface="宋体" panose="02010600030101010101" pitchFamily="2" charset="-122"/>
              </a:rPr>
              <a:t>1</a:t>
            </a:r>
            <a:r>
              <a:rPr lang="zh-CN" altLang="en-US" sz="2400" b="1" dirty="0">
                <a:solidFill>
                  <a:srgbClr val="002060"/>
                </a:solidFill>
                <a:latin typeface="Tahoma" panose="020B0604030504040204" pitchFamily="34" charset="0"/>
                <a:ea typeface="宋体" panose="02010600030101010101" pitchFamily="2" charset="-122"/>
              </a:rPr>
              <a:t>月</a:t>
            </a:r>
            <a:r>
              <a:rPr lang="en-US" altLang="zh-CN" sz="2400" b="1" dirty="0">
                <a:solidFill>
                  <a:srgbClr val="002060"/>
                </a:solidFill>
                <a:latin typeface="Tahoma" panose="020B0604030504040204" pitchFamily="34" charset="0"/>
                <a:ea typeface="宋体" panose="02010600030101010101" pitchFamily="2" charset="-122"/>
              </a:rPr>
              <a:t>4</a:t>
            </a:r>
            <a:r>
              <a:rPr lang="zh-CN" altLang="en-US" sz="2400" b="1" dirty="0">
                <a:solidFill>
                  <a:srgbClr val="002060"/>
                </a:solidFill>
                <a:latin typeface="Tahoma" panose="020B0604030504040204" pitchFamily="34" charset="0"/>
                <a:ea typeface="宋体" panose="02010600030101010101" pitchFamily="2" charset="-122"/>
              </a:rPr>
              <a:t>日竣工启用，同时正式更名哈利法塔。</a:t>
            </a:r>
            <a:endParaRPr lang="zh-CN" altLang="en-US" sz="2400" b="1" dirty="0">
              <a:solidFill>
                <a:srgbClr val="002060"/>
              </a:solidFill>
              <a:latin typeface="Tahoma" panose="020B0604030504040204" pitchFamily="34" charset="0"/>
              <a:ea typeface="宋体" panose="02010600030101010101" pitchFamily="2" charset="-122"/>
            </a:endParaRPr>
          </a:p>
          <a:p>
            <a:pPr lvl="0" eaLnBrk="1" hangingPunct="1">
              <a:lnSpc>
                <a:spcPct val="150000"/>
              </a:lnSpc>
            </a:pPr>
            <a:r>
              <a:rPr lang="zh-CN" altLang="en-US" sz="2400" b="1" dirty="0">
                <a:solidFill>
                  <a:srgbClr val="002060"/>
                </a:solidFill>
                <a:latin typeface="Tahoma" panose="020B0604030504040204" pitchFamily="34" charset="0"/>
                <a:ea typeface="宋体" panose="02010600030101010101" pitchFamily="2" charset="-122"/>
              </a:rPr>
              <a:t>     哈利法塔项目，由美国芝加哥公司的美国建筑师阿德里安</a:t>
            </a:r>
            <a:r>
              <a:rPr lang="en-US" altLang="zh-CN" sz="2400" b="1" dirty="0">
                <a:solidFill>
                  <a:srgbClr val="002060"/>
                </a:solidFill>
                <a:latin typeface="Tahoma" panose="020B0604030504040204" pitchFamily="34" charset="0"/>
                <a:ea typeface="宋体" panose="02010600030101010101" pitchFamily="2" charset="-122"/>
              </a:rPr>
              <a:t>·</a:t>
            </a:r>
            <a:r>
              <a:rPr lang="zh-CN" altLang="en-US" sz="2400" b="1" dirty="0">
                <a:solidFill>
                  <a:srgbClr val="002060"/>
                </a:solidFill>
                <a:latin typeface="Tahoma" panose="020B0604030504040204" pitchFamily="34" charset="0"/>
                <a:ea typeface="宋体" panose="02010600030101010101" pitchFamily="2" charset="-122"/>
              </a:rPr>
              <a:t>史密斯（</a:t>
            </a:r>
            <a:r>
              <a:rPr lang="en-US" altLang="zh-CN" sz="2400" b="1" dirty="0">
                <a:solidFill>
                  <a:srgbClr val="002060"/>
                </a:solidFill>
                <a:latin typeface="Tahoma" panose="020B0604030504040204" pitchFamily="34" charset="0"/>
                <a:ea typeface="宋体" panose="02010600030101010101" pitchFamily="2" charset="-122"/>
              </a:rPr>
              <a:t>Adrian Smith</a:t>
            </a:r>
            <a:r>
              <a:rPr lang="zh-CN" altLang="en-US" sz="2400" b="1" dirty="0">
                <a:solidFill>
                  <a:srgbClr val="002060"/>
                </a:solidFill>
                <a:latin typeface="Tahoma" panose="020B0604030504040204" pitchFamily="34" charset="0"/>
                <a:ea typeface="宋体" panose="02010600030101010101" pitchFamily="2" charset="-122"/>
              </a:rPr>
              <a:t>）设计，韩国三星公司负责实施。建筑设计采用了一种具有挑战性的单式结构，由连为一体的管状多塔组成，具有太空时代风格的外形，基座周围采用了富有伊斯兰建筑风格的几何图形</a:t>
            </a:r>
            <a:r>
              <a:rPr lang="en-US" altLang="zh-CN" sz="2400" b="1" dirty="0">
                <a:solidFill>
                  <a:srgbClr val="002060"/>
                </a:solidFill>
                <a:latin typeface="Tahoma" panose="020B0604030504040204" pitchFamily="34" charset="0"/>
                <a:ea typeface="宋体" panose="02010600030101010101" pitchFamily="2" charset="-122"/>
              </a:rPr>
              <a:t>——</a:t>
            </a:r>
            <a:r>
              <a:rPr lang="zh-CN" altLang="en-US" sz="2400" b="1" dirty="0">
                <a:solidFill>
                  <a:srgbClr val="002060"/>
                </a:solidFill>
                <a:latin typeface="Tahoma" panose="020B0604030504040204" pitchFamily="34" charset="0"/>
                <a:ea typeface="宋体" panose="02010600030101010101" pitchFamily="2" charset="-122"/>
              </a:rPr>
              <a:t>六瓣的沙漠之花。</a:t>
            </a:r>
            <a:endParaRPr lang="zh-CN" altLang="en-US" sz="2400" b="1" dirty="0">
              <a:solidFill>
                <a:srgbClr val="002060"/>
              </a:solidFill>
              <a:latin typeface="Tahoma" panose="020B0604030504040204" pitchFamily="34" charset="0"/>
              <a:ea typeface="宋体" panose="02010600030101010101"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200650" y="438150"/>
            <a:ext cx="5201285" cy="518160"/>
          </a:xfrm>
          <a:prstGeom prst="rect">
            <a:avLst/>
          </a:prstGeom>
          <a:noFill/>
        </p:spPr>
        <p:txBody>
          <a:bodyPr wrap="square" rtlCol="0">
            <a:spAutoFit/>
          </a:bodyPr>
          <a:p>
            <a:r>
              <a:rPr lang="zh-CN" altLang="en-US" sz="2800" b="1" dirty="0">
                <a:solidFill>
                  <a:schemeClr val="hlink"/>
                </a:solidFill>
                <a:latin typeface="Times New Roman" panose="02020603050405020304" pitchFamily="18" charset="0"/>
                <a:ea typeface="+mn-ea"/>
                <a:cs typeface="+mn-cs"/>
                <a:sym typeface="+mn-ea"/>
              </a:rPr>
              <a:t>建筑构件的竖向定位</a:t>
            </a:r>
            <a:endParaRPr lang="zh-CN" altLang="en-US" sz="2800" b="1" dirty="0">
              <a:solidFill>
                <a:schemeClr val="hlink"/>
              </a:solidFill>
              <a:latin typeface="Times New Roman" panose="02020603050405020304" pitchFamily="18" charset="0"/>
              <a:ea typeface="+mn-ea"/>
              <a:cs typeface="+mn-cs"/>
            </a:endParaRPr>
          </a:p>
        </p:txBody>
      </p:sp>
      <p:sp>
        <p:nvSpPr>
          <p:cNvPr id="5" name="文本框 4"/>
          <p:cNvSpPr txBox="1"/>
          <p:nvPr/>
        </p:nvSpPr>
        <p:spPr>
          <a:xfrm>
            <a:off x="371475" y="1406525"/>
            <a:ext cx="2458085" cy="3931920"/>
          </a:xfrm>
          <a:prstGeom prst="rect">
            <a:avLst/>
          </a:prstGeom>
          <a:noFill/>
        </p:spPr>
        <p:txBody>
          <a:bodyPr wrap="square" rtlCol="0">
            <a:spAutoFit/>
          </a:bodyPr>
          <a:p>
            <a:pPr>
              <a:lnSpc>
                <a:spcPct val="150000"/>
              </a:lnSpc>
            </a:pPr>
            <a:r>
              <a:rPr lang="zh-CN" altLang="en-US" sz="2800" b="1" dirty="0">
                <a:solidFill>
                  <a:schemeClr val="folHlink"/>
                </a:solidFill>
                <a:latin typeface="Times New Roman" panose="02020603050405020304" pitchFamily="18" charset="0"/>
                <a:sym typeface="+mn-ea"/>
              </a:rPr>
              <a:t>门窗洞口的竖向定位</a:t>
            </a:r>
            <a:r>
              <a:rPr lang="zh-CN" altLang="en-US" sz="2800" b="1" dirty="0">
                <a:latin typeface="Times New Roman" panose="02020603050405020304" pitchFamily="18" charset="0"/>
                <a:sym typeface="+mn-ea"/>
              </a:rPr>
              <a:t> ： 门窗洞口的竖向定位与洞口结构层表面重合，为</a:t>
            </a:r>
            <a:r>
              <a:rPr lang="zh-CN" altLang="en-US" sz="2800" b="1" dirty="0">
                <a:solidFill>
                  <a:schemeClr val="folHlink"/>
                </a:solidFill>
                <a:latin typeface="Times New Roman" panose="02020603050405020304" pitchFamily="18" charset="0"/>
                <a:sym typeface="+mn-ea"/>
              </a:rPr>
              <a:t>结构标高；</a:t>
            </a:r>
            <a:endParaRPr lang="zh-CN" altLang="en-US" sz="2800" b="1" dirty="0">
              <a:solidFill>
                <a:schemeClr val="hlink"/>
              </a:solidFill>
              <a:latin typeface="Times New Roman" panose="02020603050405020304" pitchFamily="18" charset="0"/>
              <a:ea typeface="+mn-ea"/>
              <a:cs typeface="+mn-cs"/>
            </a:endParaRPr>
          </a:p>
        </p:txBody>
      </p:sp>
      <p:pic>
        <p:nvPicPr>
          <p:cNvPr id="52226" name="Picture 4" descr="9"/>
          <p:cNvPicPr>
            <a:picLocks noChangeAspect="1"/>
          </p:cNvPicPr>
          <p:nvPr/>
        </p:nvPicPr>
        <p:blipFill>
          <a:blip r:embed="rId1"/>
          <a:srcRect l="3257" t="5835" r="2978" b="929"/>
          <a:stretch>
            <a:fillRect/>
          </a:stretch>
        </p:blipFill>
        <p:spPr>
          <a:xfrm>
            <a:off x="2967355" y="1141730"/>
            <a:ext cx="9178290" cy="4972050"/>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3"/>
          <p:cNvSpPr>
            <a:spLocks noGrp="1"/>
          </p:cNvSpPr>
          <p:nvPr>
            <p:ph idx="1"/>
          </p:nvPr>
        </p:nvSpPr>
        <p:spPr>
          <a:xfrm>
            <a:off x="2196465" y="2312035"/>
            <a:ext cx="8380095" cy="3047365"/>
          </a:xfrm>
        </p:spPr>
        <p:txBody>
          <a:bodyPr vert="horz" wrap="square" lIns="91440" tIns="45720" rIns="91440" bIns="45720" anchor="t"/>
          <a:p>
            <a:pPr eaLnBrk="1" hangingPunct="1">
              <a:lnSpc>
                <a:spcPct val="200000"/>
              </a:lnSpc>
              <a:spcBef>
                <a:spcPct val="40000"/>
              </a:spcBef>
              <a:buNone/>
            </a:pPr>
            <a:r>
              <a:rPr lang="zh-CN" altLang="en-US" sz="3200" dirty="0"/>
              <a:t>       </a:t>
            </a:r>
            <a:r>
              <a:rPr lang="zh-CN" altLang="en-US" sz="3200" b="1" dirty="0"/>
              <a:t> </a:t>
            </a:r>
            <a:r>
              <a:rPr lang="zh-CN" altLang="en-US" b="1" dirty="0"/>
              <a:t>一幢民用建筑，一般是由</a:t>
            </a:r>
            <a:r>
              <a:rPr lang="zh-CN" altLang="en-US" b="1" dirty="0">
                <a:solidFill>
                  <a:srgbClr val="C00000"/>
                </a:solidFill>
              </a:rPr>
              <a:t>基础、墙（或柱）、楼板层</a:t>
            </a:r>
            <a:r>
              <a:rPr lang="zh-CN" altLang="en-US" b="1" dirty="0">
                <a:solidFill>
                  <a:schemeClr val="tx1"/>
                </a:solidFill>
              </a:rPr>
              <a:t>及</a:t>
            </a:r>
            <a:r>
              <a:rPr lang="zh-CN" altLang="en-US" b="1" dirty="0">
                <a:solidFill>
                  <a:srgbClr val="C00000"/>
                </a:solidFill>
              </a:rPr>
              <a:t>地坪层（楼地层）、屋顶、楼梯</a:t>
            </a:r>
            <a:r>
              <a:rPr lang="zh-CN" altLang="en-US" b="1" dirty="0">
                <a:solidFill>
                  <a:schemeClr val="tx1"/>
                </a:solidFill>
              </a:rPr>
              <a:t>和</a:t>
            </a:r>
            <a:r>
              <a:rPr lang="zh-CN" altLang="en-US" b="1" dirty="0">
                <a:solidFill>
                  <a:srgbClr val="C00000"/>
                </a:solidFill>
              </a:rPr>
              <a:t>门窗</a:t>
            </a:r>
            <a:r>
              <a:rPr lang="zh-CN" altLang="en-US" b="1" dirty="0"/>
              <a:t>等主要部分组成</a:t>
            </a:r>
            <a:r>
              <a:rPr lang="zh-CN" altLang="en-US" b="1" u="sng" dirty="0">
                <a:solidFill>
                  <a:schemeClr val="hlink"/>
                </a:solidFill>
                <a:latin typeface="宋体" panose="02010600030101010101" pitchFamily="2" charset="-122"/>
                <a:hlinkClick r:id="" action="ppaction://noaction"/>
              </a:rPr>
              <a:t>（图1.1）</a:t>
            </a:r>
            <a:r>
              <a:rPr lang="zh-CN" altLang="en-US" b="1" dirty="0">
                <a:latin typeface="宋体" panose="02010600030101010101" pitchFamily="2" charset="-122"/>
              </a:rPr>
              <a:t>。</a:t>
            </a:r>
            <a:r>
              <a:rPr lang="zh-CN" altLang="en-US" dirty="0">
                <a:latin typeface="宋体" panose="02010600030101010101" pitchFamily="2" charset="-122"/>
              </a:rPr>
              <a:t> </a:t>
            </a:r>
            <a:endParaRPr lang="zh-CN" altLang="en-US" dirty="0">
              <a:latin typeface="宋体" panose="02010600030101010101" pitchFamily="2" charset="-122"/>
            </a:endParaRPr>
          </a:p>
        </p:txBody>
      </p:sp>
      <p:sp>
        <p:nvSpPr>
          <p:cNvPr id="54275" name="Rectangle 4"/>
          <p:cNvSpPr>
            <a:spLocks noGrp="1"/>
          </p:cNvSpPr>
          <p:nvPr>
            <p:ph type="title"/>
          </p:nvPr>
        </p:nvSpPr>
        <p:spPr>
          <a:xfrm>
            <a:off x="5152390" y="243840"/>
            <a:ext cx="6294120" cy="754380"/>
          </a:xfrm>
        </p:spPr>
        <p:txBody>
          <a:bodyPr vert="horz" wrap="square" lIns="91440" tIns="45720" rIns="91440" bIns="45720" anchor="b"/>
          <a:p>
            <a:pPr eaLnBrk="1" hangingPunct="1"/>
            <a:r>
              <a:rPr lang="zh-CN" altLang="en-US" sz="4000" b="1" dirty="0">
                <a:solidFill>
                  <a:srgbClr val="C00000"/>
                </a:solidFill>
                <a:latin typeface="楷体" panose="02010609060101010101" charset="-122"/>
                <a:ea typeface="楷体" panose="02010609060101010101" charset="-122"/>
              </a:rPr>
              <a:t>0.4  民用建筑的构造组成</a:t>
            </a:r>
            <a:endParaRPr lang="zh-CN" altLang="en-US" sz="4000" b="1" dirty="0">
              <a:solidFill>
                <a:srgbClr val="C00000"/>
              </a:solidFill>
              <a:latin typeface="楷体" panose="02010609060101010101" charset="-122"/>
              <a:ea typeface="楷体" panose="02010609060101010101" charset="-122"/>
            </a:endParaRPr>
          </a:p>
        </p:txBody>
      </p:sp>
      <p:sp>
        <p:nvSpPr>
          <p:cNvPr id="54276" name="Text Box 7"/>
          <p:cNvSpPr txBox="1"/>
          <p:nvPr/>
        </p:nvSpPr>
        <p:spPr>
          <a:xfrm>
            <a:off x="854393" y="1335088"/>
            <a:ext cx="5410200" cy="579120"/>
          </a:xfrm>
          <a:prstGeom prst="rect">
            <a:avLst/>
          </a:prstGeom>
          <a:noFill/>
          <a:ln w="9525">
            <a:noFill/>
          </a:ln>
        </p:spPr>
        <p:txBody>
          <a:bodyPr>
            <a:spAutoFit/>
          </a:bodyPr>
          <a:p>
            <a:pPr lvl="0" eaLnBrk="1" hangingPunct="1"/>
            <a:r>
              <a:rPr lang="en-US" altLang="zh-CN" sz="3200" b="1" dirty="0">
                <a:solidFill>
                  <a:srgbClr val="7030A0"/>
                </a:solidFill>
                <a:latin typeface="Times New Roman" panose="02020603050405020304" pitchFamily="18" charset="0"/>
                <a:ea typeface="楷体_GB2312" pitchFamily="49" charset="-122"/>
              </a:rPr>
              <a:t>0</a:t>
            </a:r>
            <a:r>
              <a:rPr lang="zh-CN" altLang="en-US" sz="3200" b="1" dirty="0">
                <a:solidFill>
                  <a:srgbClr val="7030A0"/>
                </a:solidFill>
                <a:latin typeface="Times New Roman" panose="02020603050405020304" pitchFamily="18" charset="0"/>
                <a:ea typeface="楷体_GB2312" pitchFamily="49" charset="-122"/>
              </a:rPr>
              <a:t>.</a:t>
            </a:r>
            <a:r>
              <a:rPr lang="en-US" altLang="zh-CN" sz="3200" b="1" dirty="0">
                <a:solidFill>
                  <a:srgbClr val="7030A0"/>
                </a:solidFill>
                <a:latin typeface="Times New Roman" panose="02020603050405020304" pitchFamily="18" charset="0"/>
                <a:ea typeface="楷体_GB2312" pitchFamily="49" charset="-122"/>
              </a:rPr>
              <a:t>4</a:t>
            </a:r>
            <a:r>
              <a:rPr lang="zh-CN" altLang="en-US" sz="3200" b="1" dirty="0">
                <a:solidFill>
                  <a:srgbClr val="7030A0"/>
                </a:solidFill>
                <a:latin typeface="Times New Roman" panose="02020603050405020304" pitchFamily="18" charset="0"/>
                <a:ea typeface="楷体_GB2312" pitchFamily="49" charset="-122"/>
              </a:rPr>
              <a:t>.1  民用建筑的构造组成</a:t>
            </a:r>
            <a:endParaRPr lang="zh-CN" altLang="en-US" sz="3200" b="1" dirty="0">
              <a:solidFill>
                <a:srgbClr val="7030A0"/>
              </a:solidFill>
              <a:latin typeface="Times New Roman" panose="02020603050405020304" pitchFamily="18" charset="0"/>
              <a:ea typeface="楷体_GB2312" pitchFamily="49"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8" name="Picture 4" descr="1"/>
          <p:cNvPicPr>
            <a:picLocks noChangeAspect="1"/>
          </p:cNvPicPr>
          <p:nvPr/>
        </p:nvPicPr>
        <p:blipFill>
          <a:blip r:embed="rId1"/>
          <a:stretch>
            <a:fillRect/>
          </a:stretch>
        </p:blipFill>
        <p:spPr>
          <a:xfrm>
            <a:off x="237490" y="100965"/>
            <a:ext cx="10747375" cy="6689090"/>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3"/>
          <p:cNvSpPr>
            <a:spLocks noGrp="1"/>
          </p:cNvSpPr>
          <p:nvPr>
            <p:ph idx="1"/>
          </p:nvPr>
        </p:nvSpPr>
        <p:spPr>
          <a:xfrm>
            <a:off x="542925" y="1323340"/>
            <a:ext cx="11093450" cy="4829810"/>
          </a:xfrm>
        </p:spPr>
        <p:txBody>
          <a:bodyPr vert="horz" wrap="square" lIns="91440" tIns="45720" rIns="91440" bIns="45720" anchor="t"/>
          <a:p>
            <a:pPr marL="363855" indent="-363855" eaLnBrk="1" hangingPunct="1">
              <a:lnSpc>
                <a:spcPct val="200000"/>
              </a:lnSpc>
            </a:pPr>
            <a:r>
              <a:rPr lang="zh-CN" altLang="en-US" b="1" dirty="0">
                <a:solidFill>
                  <a:schemeClr val="folHlink"/>
                </a:solidFill>
              </a:rPr>
              <a:t>基础：</a:t>
            </a:r>
            <a:r>
              <a:rPr lang="zh-CN" altLang="en-US" b="1" dirty="0"/>
              <a:t>位于建筑物最下部的承重构件。         </a:t>
            </a:r>
            <a:endParaRPr lang="zh-CN" altLang="en-US" b="1" dirty="0"/>
          </a:p>
          <a:p>
            <a:pPr marL="363855" indent="-363855" eaLnBrk="1" hangingPunct="1">
              <a:lnSpc>
                <a:spcPct val="200000"/>
              </a:lnSpc>
            </a:pPr>
            <a:r>
              <a:rPr lang="zh-CN" altLang="en-US" b="1" dirty="0">
                <a:solidFill>
                  <a:schemeClr val="folHlink"/>
                </a:solidFill>
              </a:rPr>
              <a:t>墙（或柱）：</a:t>
            </a:r>
            <a:r>
              <a:rPr lang="zh-CN" altLang="en-US" b="1" dirty="0"/>
              <a:t>建筑物的竖向承重构件，而墙既是承重构件又是围护构件。</a:t>
            </a:r>
            <a:endParaRPr lang="zh-CN" altLang="en-US" b="1" dirty="0"/>
          </a:p>
          <a:p>
            <a:pPr marL="363855" indent="-363855" eaLnBrk="1" hangingPunct="1">
              <a:lnSpc>
                <a:spcPct val="200000"/>
              </a:lnSpc>
            </a:pPr>
            <a:r>
              <a:rPr lang="zh-CN" altLang="en-US" b="1" dirty="0">
                <a:solidFill>
                  <a:schemeClr val="folHlink"/>
                </a:solidFill>
                <a:latin typeface="宋体" panose="02010600030101010101" pitchFamily="2" charset="-122"/>
              </a:rPr>
              <a:t>楼地层：</a:t>
            </a:r>
            <a:r>
              <a:rPr lang="zh-CN" altLang="en-US" b="1" dirty="0">
                <a:latin typeface="宋体" panose="02010600030101010101" pitchFamily="2" charset="-122"/>
              </a:rPr>
              <a:t>楼层是多层建筑中的水平承重构件和竖向分隔构件，它将整个建筑物在垂直方向上分成若干层。</a:t>
            </a:r>
            <a:endParaRPr lang="zh-CN" altLang="en-US"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3"/>
          <p:cNvSpPr>
            <a:spLocks noGrp="1"/>
          </p:cNvSpPr>
          <p:nvPr>
            <p:ph idx="1"/>
          </p:nvPr>
        </p:nvSpPr>
        <p:spPr>
          <a:xfrm>
            <a:off x="375285" y="1245235"/>
            <a:ext cx="11635105" cy="5410200"/>
          </a:xfrm>
        </p:spPr>
        <p:txBody>
          <a:bodyPr vert="horz" wrap="square" lIns="91440" tIns="45720" rIns="91440" bIns="45720" anchor="t"/>
          <a:p>
            <a:pPr marL="449580" indent="-449580" algn="just" eaLnBrk="1" hangingPunct="1">
              <a:lnSpc>
                <a:spcPct val="200000"/>
              </a:lnSpc>
            </a:pPr>
            <a:r>
              <a:rPr lang="zh-CN" altLang="en-US" b="1" dirty="0">
                <a:solidFill>
                  <a:schemeClr val="folHlink"/>
                </a:solidFill>
                <a:latin typeface="宋体" panose="02010600030101010101" pitchFamily="2" charset="-122"/>
              </a:rPr>
              <a:t>楼梯：</a:t>
            </a:r>
            <a:r>
              <a:rPr lang="zh-CN" altLang="en-US" b="1" dirty="0">
                <a:latin typeface="宋体" panose="02010600030101010101" pitchFamily="2" charset="-122"/>
              </a:rPr>
              <a:t>建筑中楼层间的垂直交通设施，供人们上下楼层和紧急疏散之用。</a:t>
            </a:r>
            <a:endParaRPr lang="zh-CN" altLang="en-US" b="1" dirty="0">
              <a:latin typeface="宋体" panose="02010600030101010101" pitchFamily="2" charset="-122"/>
            </a:endParaRPr>
          </a:p>
          <a:p>
            <a:pPr marL="449580" indent="-449580" algn="just" eaLnBrk="1" hangingPunct="1">
              <a:lnSpc>
                <a:spcPct val="200000"/>
              </a:lnSpc>
            </a:pPr>
            <a:r>
              <a:rPr lang="zh-CN" altLang="en-US" b="1" dirty="0">
                <a:solidFill>
                  <a:schemeClr val="folHlink"/>
                </a:solidFill>
                <a:latin typeface="宋体" panose="02010600030101010101" pitchFamily="2" charset="-122"/>
              </a:rPr>
              <a:t>屋顶：</a:t>
            </a:r>
            <a:r>
              <a:rPr lang="zh-CN" altLang="en-US" b="1" dirty="0">
                <a:latin typeface="宋体" panose="02010600030101010101" pitchFamily="2" charset="-122"/>
              </a:rPr>
              <a:t>建筑物顶部的覆盖构件，与外墙共同形成建筑物的外壳。屋顶既是承重构件又是围护构件。</a:t>
            </a:r>
            <a:endParaRPr lang="zh-CN" altLang="en-US" b="1" dirty="0">
              <a:latin typeface="宋体" panose="02010600030101010101" pitchFamily="2" charset="-122"/>
            </a:endParaRPr>
          </a:p>
          <a:p>
            <a:pPr marL="449580" indent="-449580" algn="just" eaLnBrk="1" hangingPunct="1">
              <a:lnSpc>
                <a:spcPct val="200000"/>
              </a:lnSpc>
            </a:pPr>
            <a:r>
              <a:rPr lang="zh-CN" altLang="en-US" b="1" dirty="0">
                <a:solidFill>
                  <a:schemeClr val="folHlink"/>
                </a:solidFill>
              </a:rPr>
              <a:t>门窗：</a:t>
            </a:r>
            <a:r>
              <a:rPr lang="zh-CN" altLang="en-US" b="1" dirty="0"/>
              <a:t>属于非承重构件，门主要用作室内外交通联系及分隔房间，窗主要用作采光和通风。</a:t>
            </a:r>
            <a:endParaRPr lang="zh-CN" altLang="en-US"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3"/>
          <p:cNvSpPr>
            <a:spLocks noGrp="1"/>
          </p:cNvSpPr>
          <p:nvPr>
            <p:ph idx="1"/>
          </p:nvPr>
        </p:nvSpPr>
        <p:spPr>
          <a:xfrm>
            <a:off x="1318895" y="1478915"/>
            <a:ext cx="9752965" cy="4911090"/>
          </a:xfrm>
        </p:spPr>
        <p:txBody>
          <a:bodyPr vert="horz" wrap="square" lIns="91440" tIns="45720" rIns="91440" bIns="45720" anchor="t"/>
          <a:p>
            <a:pPr marL="1814830" indent="-1814830" eaLnBrk="1" hangingPunct="1">
              <a:lnSpc>
                <a:spcPct val="120000"/>
              </a:lnSpc>
              <a:buNone/>
            </a:pPr>
            <a:r>
              <a:rPr lang="zh-CN" altLang="en-US" b="1" dirty="0">
                <a:solidFill>
                  <a:schemeClr val="hlink"/>
                </a:solidFill>
                <a:latin typeface="宋体" panose="02010600030101010101" pitchFamily="2" charset="-122"/>
              </a:rPr>
              <a:t>横    向：</a:t>
            </a:r>
            <a:r>
              <a:rPr lang="zh-CN" altLang="en-US" b="1" dirty="0">
                <a:latin typeface="宋体" panose="02010600030101010101" pitchFamily="2" charset="-122"/>
              </a:rPr>
              <a:t>指建筑物的宽度方向。</a:t>
            </a:r>
            <a:endParaRPr lang="zh-CN" altLang="en-US" b="1" dirty="0">
              <a:latin typeface="宋体" panose="02010600030101010101" pitchFamily="2" charset="-122"/>
            </a:endParaRPr>
          </a:p>
          <a:p>
            <a:pPr marL="1814830" indent="-1814830" eaLnBrk="1" hangingPunct="1">
              <a:lnSpc>
                <a:spcPct val="120000"/>
              </a:lnSpc>
              <a:buNone/>
            </a:pPr>
            <a:r>
              <a:rPr lang="zh-CN" altLang="en-US" b="1" dirty="0">
                <a:solidFill>
                  <a:schemeClr val="hlink"/>
                </a:solidFill>
                <a:latin typeface="宋体" panose="02010600030101010101" pitchFamily="2" charset="-122"/>
              </a:rPr>
              <a:t>纵    向：</a:t>
            </a:r>
            <a:r>
              <a:rPr lang="zh-CN" altLang="en-US" b="1" dirty="0">
                <a:latin typeface="宋体" panose="02010600030101010101" pitchFamily="2" charset="-122"/>
              </a:rPr>
              <a:t>指建筑物的长度方向。</a:t>
            </a:r>
            <a:endParaRPr lang="zh-CN" altLang="en-US" b="1" dirty="0">
              <a:latin typeface="宋体" panose="02010600030101010101" pitchFamily="2" charset="-122"/>
            </a:endParaRPr>
          </a:p>
          <a:p>
            <a:pPr marL="1814830" indent="-1814830" eaLnBrk="1" hangingPunct="1">
              <a:lnSpc>
                <a:spcPct val="120000"/>
              </a:lnSpc>
              <a:buNone/>
            </a:pPr>
            <a:r>
              <a:rPr lang="zh-CN" altLang="en-US" b="1" dirty="0">
                <a:solidFill>
                  <a:schemeClr val="hlink"/>
                </a:solidFill>
                <a:latin typeface="宋体" panose="02010600030101010101" pitchFamily="2" charset="-122"/>
              </a:rPr>
              <a:t>横向轴线：</a:t>
            </a:r>
            <a:r>
              <a:rPr lang="zh-CN" altLang="en-US" b="1" dirty="0">
                <a:latin typeface="宋体" panose="02010600030101010101" pitchFamily="2" charset="-122"/>
              </a:rPr>
              <a:t>平行于建筑物宽度方向设置的轴线，用以确定横向墙体、柱、梁、基础的位置</a:t>
            </a:r>
            <a:endParaRPr lang="zh-CN" altLang="en-US" b="1" dirty="0">
              <a:latin typeface="宋体" panose="02010600030101010101" pitchFamily="2" charset="-122"/>
            </a:endParaRPr>
          </a:p>
          <a:p>
            <a:pPr marL="1814830" indent="-1814830" eaLnBrk="1" hangingPunct="1">
              <a:lnSpc>
                <a:spcPct val="120000"/>
              </a:lnSpc>
              <a:buNone/>
            </a:pPr>
            <a:r>
              <a:rPr lang="zh-CN" altLang="en-US" b="1" dirty="0">
                <a:solidFill>
                  <a:schemeClr val="hlink"/>
                </a:solidFill>
                <a:latin typeface="宋体" panose="02010600030101010101" pitchFamily="2" charset="-122"/>
              </a:rPr>
              <a:t>纵向轴线：</a:t>
            </a:r>
            <a:r>
              <a:rPr lang="zh-CN" altLang="en-US" b="1" dirty="0">
                <a:latin typeface="宋体" panose="02010600030101010101" pitchFamily="2" charset="-122"/>
              </a:rPr>
              <a:t>平行于建筑物长度方向设置的轴线，用以确定纵向墙体、柱、梁、基础的位置</a:t>
            </a:r>
            <a:endParaRPr lang="zh-CN" altLang="en-US" b="1" dirty="0">
              <a:latin typeface="宋体" panose="02010600030101010101" pitchFamily="2" charset="-122"/>
            </a:endParaRPr>
          </a:p>
          <a:p>
            <a:pPr marL="1814830" indent="-1814830" eaLnBrk="1" hangingPunct="1">
              <a:lnSpc>
                <a:spcPct val="120000"/>
              </a:lnSpc>
              <a:buNone/>
            </a:pPr>
            <a:r>
              <a:rPr lang="zh-CN" altLang="en-US" b="1" dirty="0">
                <a:solidFill>
                  <a:schemeClr val="hlink"/>
                </a:solidFill>
                <a:latin typeface="宋体" panose="02010600030101010101" pitchFamily="2" charset="-122"/>
              </a:rPr>
              <a:t>开    间：</a:t>
            </a:r>
            <a:r>
              <a:rPr lang="zh-CN" altLang="en-US" b="1" dirty="0">
                <a:latin typeface="宋体" panose="02010600030101010101" pitchFamily="2" charset="-122"/>
              </a:rPr>
              <a:t>两相邻横向定位轴线之间的距离。</a:t>
            </a:r>
            <a:endParaRPr lang="zh-CN" altLang="en-US" b="1" dirty="0">
              <a:latin typeface="宋体" panose="02010600030101010101" pitchFamily="2" charset="-122"/>
            </a:endParaRPr>
          </a:p>
        </p:txBody>
      </p:sp>
      <p:sp>
        <p:nvSpPr>
          <p:cNvPr id="58371" name="Rectangle 4"/>
          <p:cNvSpPr>
            <a:spLocks noGrp="1"/>
          </p:cNvSpPr>
          <p:nvPr>
            <p:ph type="title"/>
          </p:nvPr>
        </p:nvSpPr>
        <p:spPr>
          <a:xfrm>
            <a:off x="5408295" y="234633"/>
            <a:ext cx="4953000" cy="754062"/>
          </a:xfrm>
        </p:spPr>
        <p:txBody>
          <a:bodyPr vert="horz" wrap="square" lIns="91440" tIns="45720" rIns="91440" bIns="45720" anchor="b"/>
          <a:p>
            <a:pPr eaLnBrk="1" hangingPunct="1"/>
            <a:r>
              <a:rPr lang="en-US" altLang="zh-CN" sz="3200" b="1" dirty="0">
                <a:solidFill>
                  <a:schemeClr val="folHlink"/>
                </a:solidFill>
                <a:latin typeface="Times New Roman" panose="02020603050405020304" pitchFamily="18" charset="0"/>
                <a:ea typeface="楷体_GB2312" pitchFamily="49" charset="-122"/>
              </a:rPr>
              <a:t>0</a:t>
            </a:r>
            <a:r>
              <a:rPr lang="zh-CN" altLang="en-US" sz="3200" b="1" dirty="0">
                <a:solidFill>
                  <a:schemeClr val="folHlink"/>
                </a:solidFill>
                <a:latin typeface="Times New Roman" panose="02020603050405020304" pitchFamily="18" charset="0"/>
                <a:ea typeface="楷体_GB2312" pitchFamily="49" charset="-122"/>
              </a:rPr>
              <a:t>.</a:t>
            </a:r>
            <a:r>
              <a:rPr lang="en-US" altLang="zh-CN" sz="3200" b="1" dirty="0">
                <a:solidFill>
                  <a:schemeClr val="folHlink"/>
                </a:solidFill>
                <a:latin typeface="Times New Roman" panose="02020603050405020304" pitchFamily="18" charset="0"/>
                <a:ea typeface="楷体_GB2312" pitchFamily="49" charset="-122"/>
              </a:rPr>
              <a:t>4</a:t>
            </a:r>
            <a:r>
              <a:rPr lang="zh-CN" altLang="en-US" sz="3200" b="1" dirty="0">
                <a:solidFill>
                  <a:schemeClr val="folHlink"/>
                </a:solidFill>
                <a:latin typeface="Times New Roman" panose="02020603050405020304" pitchFamily="18" charset="0"/>
                <a:ea typeface="楷体_GB2312" pitchFamily="49" charset="-122"/>
              </a:rPr>
              <a:t>.4  常用专业名词</a:t>
            </a:r>
            <a:endParaRPr lang="zh-CN" altLang="en-US" sz="3200" b="1" dirty="0">
              <a:solidFill>
                <a:schemeClr val="folHlink"/>
              </a:solidFill>
              <a:latin typeface="Times New Roman" panose="02020603050405020304" pitchFamily="18" charset="0"/>
              <a:ea typeface="楷体_GB2312" pitchFamily="49"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3"/>
          <p:cNvSpPr>
            <a:spLocks noGrp="1"/>
          </p:cNvSpPr>
          <p:nvPr>
            <p:ph idx="1"/>
          </p:nvPr>
        </p:nvSpPr>
        <p:spPr>
          <a:xfrm>
            <a:off x="2208213" y="1412875"/>
            <a:ext cx="8208962" cy="4967288"/>
          </a:xfrm>
        </p:spPr>
        <p:txBody>
          <a:bodyPr vert="horz" wrap="square" lIns="91440" tIns="45720" rIns="91440" bIns="45720" anchor="t"/>
          <a:p>
            <a:pPr marL="1814830" indent="-1814830" eaLnBrk="1" hangingPunct="1">
              <a:lnSpc>
                <a:spcPct val="120000"/>
              </a:lnSpc>
              <a:buNone/>
            </a:pPr>
            <a:r>
              <a:rPr lang="zh-CN" altLang="en-US" b="1" dirty="0">
                <a:solidFill>
                  <a:schemeClr val="hlink"/>
                </a:solidFill>
                <a:latin typeface="宋体" panose="02010600030101010101" pitchFamily="2" charset="-122"/>
              </a:rPr>
              <a:t>进    深：</a:t>
            </a:r>
            <a:r>
              <a:rPr lang="zh-CN" altLang="en-US" b="1" dirty="0">
                <a:latin typeface="宋体" panose="02010600030101010101" pitchFamily="2" charset="-122"/>
              </a:rPr>
              <a:t>两相邻纵向定位轴线之间的距离。</a:t>
            </a:r>
            <a:endParaRPr lang="zh-CN" altLang="en-US" b="1" dirty="0">
              <a:solidFill>
                <a:schemeClr val="hlink"/>
              </a:solidFill>
              <a:latin typeface="宋体" panose="02010600030101010101" pitchFamily="2" charset="-122"/>
            </a:endParaRPr>
          </a:p>
          <a:p>
            <a:pPr marL="1814830" indent="-1814830" eaLnBrk="1" hangingPunct="1">
              <a:lnSpc>
                <a:spcPct val="120000"/>
              </a:lnSpc>
              <a:buNone/>
            </a:pPr>
            <a:r>
              <a:rPr lang="zh-CN" altLang="en-US" b="1" dirty="0">
                <a:solidFill>
                  <a:schemeClr val="hlink"/>
                </a:solidFill>
                <a:latin typeface="宋体" panose="02010600030101010101" pitchFamily="2" charset="-122"/>
              </a:rPr>
              <a:t>层    高：</a:t>
            </a:r>
            <a:r>
              <a:rPr lang="zh-CN" altLang="en-US" b="1" dirty="0">
                <a:latin typeface="宋体" panose="02010600030101010101" pitchFamily="2" charset="-122"/>
              </a:rPr>
              <a:t>指层间高度，即地面至楼面或楼面至楼面的高度。</a:t>
            </a:r>
            <a:endParaRPr lang="zh-CN" altLang="en-US" b="1" dirty="0">
              <a:latin typeface="宋体" panose="02010600030101010101" pitchFamily="2" charset="-122"/>
            </a:endParaRPr>
          </a:p>
          <a:p>
            <a:pPr marL="1814830" indent="-1814830" eaLnBrk="1" hangingPunct="1">
              <a:lnSpc>
                <a:spcPct val="120000"/>
              </a:lnSpc>
              <a:buNone/>
            </a:pPr>
            <a:r>
              <a:rPr lang="zh-CN" altLang="en-US" b="1" dirty="0">
                <a:solidFill>
                  <a:schemeClr val="hlink"/>
                </a:solidFill>
                <a:latin typeface="宋体" panose="02010600030101010101" pitchFamily="2" charset="-122"/>
              </a:rPr>
              <a:t>净    高：</a:t>
            </a:r>
            <a:r>
              <a:rPr lang="zh-CN" altLang="en-US" b="1" dirty="0">
                <a:latin typeface="宋体" panose="02010600030101010101" pitchFamily="2" charset="-122"/>
              </a:rPr>
              <a:t>指房间的净空高度，即地面至顶棚下皮的高度。它等于层高减去楼地面厚度、楼板厚度和顶棚高度。</a:t>
            </a:r>
            <a:endParaRPr lang="zh-CN" altLang="en-US" b="1" dirty="0">
              <a:latin typeface="宋体" panose="02010600030101010101" pitchFamily="2" charset="-122"/>
            </a:endParaRPr>
          </a:p>
          <a:p>
            <a:pPr marL="1814830" indent="-1814830" eaLnBrk="1" hangingPunct="1">
              <a:lnSpc>
                <a:spcPct val="120000"/>
              </a:lnSpc>
              <a:buNone/>
            </a:pPr>
            <a:r>
              <a:rPr lang="zh-CN" altLang="en-US" b="1" dirty="0">
                <a:solidFill>
                  <a:schemeClr val="hlink"/>
                </a:solidFill>
                <a:latin typeface="宋体" panose="02010600030101010101" pitchFamily="2" charset="-122"/>
              </a:rPr>
              <a:t>建筑高度：</a:t>
            </a:r>
            <a:r>
              <a:rPr lang="zh-CN" altLang="en-US" b="1" dirty="0">
                <a:latin typeface="宋体" panose="02010600030101010101" pitchFamily="2" charset="-122"/>
              </a:rPr>
              <a:t>指室外地坪至檐口顶部的总高度。</a:t>
            </a:r>
            <a:endParaRPr lang="zh-CN" altLang="en-US" b="1" dirty="0">
              <a:latin typeface="宋体" panose="02010600030101010101" pitchFamily="2" charset="-122"/>
            </a:endParaRPr>
          </a:p>
          <a:p>
            <a:pPr marL="1814830" indent="-1814830" eaLnBrk="1" hangingPunct="1">
              <a:lnSpc>
                <a:spcPct val="120000"/>
              </a:lnSpc>
              <a:buNone/>
            </a:pPr>
            <a:r>
              <a:rPr lang="zh-CN" altLang="en-US" b="1" dirty="0">
                <a:solidFill>
                  <a:schemeClr val="hlink"/>
                </a:solidFill>
                <a:latin typeface="宋体" panose="02010600030101010101" pitchFamily="2" charset="-122"/>
              </a:rPr>
              <a:t>建筑朝向：</a:t>
            </a:r>
            <a:r>
              <a:rPr lang="zh-CN" altLang="en-US" b="1" dirty="0">
                <a:latin typeface="宋体" panose="02010600030101010101" pitchFamily="2" charset="-122"/>
              </a:rPr>
              <a:t>建筑的最长立面及主要开口部位的朝向</a:t>
            </a:r>
            <a:endParaRPr lang="zh-CN" altLang="en-US" b="1" dirty="0">
              <a:latin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3"/>
          <p:cNvSpPr>
            <a:spLocks noGrp="1"/>
          </p:cNvSpPr>
          <p:nvPr>
            <p:ph idx="1"/>
          </p:nvPr>
        </p:nvSpPr>
        <p:spPr>
          <a:xfrm>
            <a:off x="2208213" y="1412875"/>
            <a:ext cx="7920037" cy="4784725"/>
          </a:xfrm>
        </p:spPr>
        <p:txBody>
          <a:bodyPr vert="horz" wrap="square" lIns="91440" tIns="45720" rIns="91440" bIns="45720" anchor="t"/>
          <a:p>
            <a:pPr marL="1814830" indent="-1814830" eaLnBrk="1" hangingPunct="1">
              <a:lnSpc>
                <a:spcPct val="120000"/>
              </a:lnSpc>
              <a:buNone/>
            </a:pPr>
            <a:r>
              <a:rPr lang="zh-CN" altLang="en-US" b="1" dirty="0">
                <a:solidFill>
                  <a:schemeClr val="hlink"/>
                </a:solidFill>
                <a:latin typeface="宋体" panose="02010600030101010101" pitchFamily="2" charset="-122"/>
              </a:rPr>
              <a:t>建筑面积：</a:t>
            </a:r>
            <a:r>
              <a:rPr lang="zh-CN" altLang="en-US" b="1" dirty="0">
                <a:latin typeface="宋体" panose="02010600030101010101" pitchFamily="2" charset="-122"/>
              </a:rPr>
              <a:t>指建筑物外包尺寸的乘积再乘以层数，由使用面积、交通面积和结构面积组成。</a:t>
            </a:r>
            <a:endParaRPr lang="zh-CN" altLang="en-US" b="1" dirty="0">
              <a:latin typeface="宋体" panose="02010600030101010101" pitchFamily="2" charset="-122"/>
            </a:endParaRPr>
          </a:p>
          <a:p>
            <a:pPr marL="1814830" indent="-1814830" eaLnBrk="1" hangingPunct="1">
              <a:lnSpc>
                <a:spcPct val="120000"/>
              </a:lnSpc>
              <a:buNone/>
            </a:pPr>
            <a:r>
              <a:rPr lang="zh-CN" altLang="en-US" b="1" dirty="0">
                <a:solidFill>
                  <a:schemeClr val="hlink"/>
                </a:solidFill>
                <a:latin typeface="宋体" panose="02010600030101010101" pitchFamily="2" charset="-122"/>
              </a:rPr>
              <a:t>使用面积：</a:t>
            </a:r>
            <a:r>
              <a:rPr lang="zh-CN" altLang="en-US" b="1" dirty="0">
                <a:latin typeface="宋体" panose="02010600030101010101" pitchFamily="2" charset="-122"/>
              </a:rPr>
              <a:t>指主要使用房间和辅助使用房间的净面积。</a:t>
            </a:r>
            <a:endParaRPr lang="zh-CN" altLang="en-US" b="1" dirty="0">
              <a:latin typeface="宋体" panose="02010600030101010101" pitchFamily="2" charset="-122"/>
            </a:endParaRPr>
          </a:p>
          <a:p>
            <a:pPr marL="1814830" indent="-1814830" eaLnBrk="1" hangingPunct="1">
              <a:lnSpc>
                <a:spcPct val="120000"/>
              </a:lnSpc>
              <a:buNone/>
            </a:pPr>
            <a:r>
              <a:rPr lang="zh-CN" altLang="en-US" b="1" dirty="0">
                <a:solidFill>
                  <a:schemeClr val="hlink"/>
                </a:solidFill>
                <a:latin typeface="宋体" panose="02010600030101010101" pitchFamily="2" charset="-122"/>
              </a:rPr>
              <a:t>交通面积：</a:t>
            </a:r>
            <a:r>
              <a:rPr lang="zh-CN" altLang="en-US" b="1" dirty="0">
                <a:latin typeface="宋体" panose="02010600030101010101" pitchFamily="2" charset="-122"/>
              </a:rPr>
              <a:t>指走道、楼梯间和门厅等交通设施的净面积。</a:t>
            </a:r>
            <a:endParaRPr lang="zh-CN" altLang="en-US" b="1" dirty="0">
              <a:latin typeface="宋体" panose="02010600030101010101" pitchFamily="2" charset="-122"/>
            </a:endParaRPr>
          </a:p>
          <a:p>
            <a:pPr marL="1814830" indent="-1814830" eaLnBrk="1" hangingPunct="1">
              <a:lnSpc>
                <a:spcPct val="120000"/>
              </a:lnSpc>
              <a:buNone/>
            </a:pPr>
            <a:r>
              <a:rPr lang="zh-CN" altLang="en-US" b="1" dirty="0">
                <a:solidFill>
                  <a:schemeClr val="hlink"/>
                </a:solidFill>
                <a:latin typeface="宋体" panose="02010600030101010101" pitchFamily="2" charset="-122"/>
              </a:rPr>
              <a:t>结构面积：</a:t>
            </a:r>
            <a:r>
              <a:rPr lang="zh-CN" altLang="en-US" b="1" dirty="0">
                <a:latin typeface="宋体" panose="02010600030101010101" pitchFamily="2" charset="-122"/>
              </a:rPr>
              <a:t>指墙体、柱子等所占的面积。 </a:t>
            </a:r>
            <a:endParaRPr lang="zh-CN" altLang="en-US" b="1" dirty="0">
              <a:latin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590"/>
          <p:cNvSpPr/>
          <p:nvPr/>
        </p:nvSpPr>
        <p:spPr>
          <a:xfrm>
            <a:off x="-34925" y="-47625"/>
            <a:ext cx="12230100" cy="6891338"/>
          </a:xfrm>
          <a:prstGeom prst="rect">
            <a:avLst/>
          </a:prstGeom>
          <a:noFill/>
          <a:ln w="9525">
            <a:noFill/>
          </a:ln>
        </p:spPr>
        <p:txBody>
          <a:bodyPr anchor="t"/>
          <a:p>
            <a:pPr lvl="0" indent="0"/>
            <a:endParaRPr lang="zh-CN" altLang="en-US">
              <a:latin typeface="Calibri" panose="020F0502020204030204" pitchFamily="2" charset="0"/>
              <a:ea typeface="宋体" panose="02010600030101010101" pitchFamily="2" charset="-122"/>
            </a:endParaRPr>
          </a:p>
        </p:txBody>
      </p:sp>
      <p:sp>
        <p:nvSpPr>
          <p:cNvPr id="14339" name="Freeform 591"/>
          <p:cNvSpPr/>
          <p:nvPr/>
        </p:nvSpPr>
        <p:spPr>
          <a:xfrm>
            <a:off x="101600" y="2924175"/>
            <a:ext cx="1535113" cy="628650"/>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0"/>
              </a:cxn>
            </a:cxnLst>
            <a:pathLst>
              <a:path w="482" h="197">
                <a:moveTo>
                  <a:pt x="197" y="0"/>
                </a:moveTo>
                <a:cubicBezTo>
                  <a:pt x="131" y="0"/>
                  <a:pt x="76" y="51"/>
                  <a:pt x="70" y="116"/>
                </a:cubicBezTo>
                <a:cubicBezTo>
                  <a:pt x="30" y="122"/>
                  <a:pt x="0" y="156"/>
                  <a:pt x="0" y="197"/>
                </a:cubicBezTo>
                <a:cubicBezTo>
                  <a:pt x="482" y="197"/>
                  <a:pt x="482" y="197"/>
                  <a:pt x="482" y="197"/>
                </a:cubicBezTo>
                <a:cubicBezTo>
                  <a:pt x="475" y="143"/>
                  <a:pt x="429" y="101"/>
                  <a:pt x="373" y="101"/>
                </a:cubicBezTo>
                <a:cubicBezTo>
                  <a:pt x="356" y="101"/>
                  <a:pt x="339" y="105"/>
                  <a:pt x="324" y="113"/>
                </a:cubicBezTo>
                <a:cubicBezTo>
                  <a:pt x="317" y="49"/>
                  <a:pt x="263" y="0"/>
                  <a:pt x="197" y="0"/>
                </a:cubicBezTo>
              </a:path>
            </a:pathLst>
          </a:custGeom>
          <a:solidFill>
            <a:schemeClr val="bg1">
              <a:alpha val="39998"/>
            </a:schemeClr>
          </a:solidFill>
          <a:ln w="9525">
            <a:noFill/>
          </a:ln>
        </p:spPr>
        <p:txBody>
          <a:bodyPr/>
          <a:p>
            <a:endParaRPr lang="zh-CN" altLang="en-US"/>
          </a:p>
        </p:txBody>
      </p:sp>
      <p:sp>
        <p:nvSpPr>
          <p:cNvPr id="14340" name="Freeform 1173"/>
          <p:cNvSpPr/>
          <p:nvPr/>
        </p:nvSpPr>
        <p:spPr>
          <a:xfrm>
            <a:off x="3232150" y="1460500"/>
            <a:ext cx="1035050" cy="300038"/>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Lst>
            <a:pathLst>
              <a:path w="403" h="115">
                <a:moveTo>
                  <a:pt x="196" y="0"/>
                </a:moveTo>
                <a:cubicBezTo>
                  <a:pt x="150" y="0"/>
                  <a:pt x="111" y="27"/>
                  <a:pt x="92" y="66"/>
                </a:cubicBezTo>
                <a:cubicBezTo>
                  <a:pt x="87" y="65"/>
                  <a:pt x="81" y="64"/>
                  <a:pt x="76" y="64"/>
                </a:cubicBezTo>
                <a:cubicBezTo>
                  <a:pt x="42" y="64"/>
                  <a:pt x="12" y="85"/>
                  <a:pt x="0" y="115"/>
                </a:cubicBezTo>
                <a:cubicBezTo>
                  <a:pt x="403" y="115"/>
                  <a:pt x="403" y="115"/>
                  <a:pt x="403" y="115"/>
                </a:cubicBezTo>
                <a:cubicBezTo>
                  <a:pt x="390" y="85"/>
                  <a:pt x="361" y="64"/>
                  <a:pt x="327" y="64"/>
                </a:cubicBezTo>
                <a:cubicBezTo>
                  <a:pt x="317" y="64"/>
                  <a:pt x="309" y="66"/>
                  <a:pt x="301" y="69"/>
                </a:cubicBezTo>
                <a:cubicBezTo>
                  <a:pt x="283" y="28"/>
                  <a:pt x="243" y="0"/>
                  <a:pt x="196" y="0"/>
                </a:cubicBezTo>
              </a:path>
            </a:pathLst>
          </a:custGeom>
          <a:solidFill>
            <a:schemeClr val="bg1">
              <a:alpha val="29999"/>
            </a:schemeClr>
          </a:solidFill>
          <a:ln w="9525">
            <a:noFill/>
          </a:ln>
        </p:spPr>
        <p:txBody>
          <a:bodyPr/>
          <a:p>
            <a:endParaRPr lang="zh-CN" altLang="en-US"/>
          </a:p>
        </p:txBody>
      </p:sp>
      <p:sp>
        <p:nvSpPr>
          <p:cNvPr id="14341" name="任意多边形 1178"/>
          <p:cNvSpPr/>
          <p:nvPr/>
        </p:nvSpPr>
        <p:spPr>
          <a:xfrm>
            <a:off x="2400300" y="2584450"/>
            <a:ext cx="2555875" cy="1689100"/>
          </a:xfrm>
          <a:custGeom>
            <a:avLst/>
            <a:gdLst/>
            <a:ahLst/>
            <a:cxnLst/>
            <a:pathLst>
              <a:path w="2223018" h="1085766">
                <a:moveTo>
                  <a:pt x="717361" y="632124"/>
                </a:moveTo>
                <a:lnTo>
                  <a:pt x="717361" y="765986"/>
                </a:lnTo>
                <a:lnTo>
                  <a:pt x="855227" y="765986"/>
                </a:lnTo>
                <a:lnTo>
                  <a:pt x="854083" y="632124"/>
                </a:lnTo>
                <a:lnTo>
                  <a:pt x="717361" y="632124"/>
                </a:lnTo>
                <a:close/>
                <a:moveTo>
                  <a:pt x="545172" y="510276"/>
                </a:moveTo>
                <a:lnTo>
                  <a:pt x="1029133" y="510276"/>
                </a:lnTo>
                <a:lnTo>
                  <a:pt x="1029133" y="751112"/>
                </a:lnTo>
                <a:lnTo>
                  <a:pt x="855227" y="887262"/>
                </a:lnTo>
                <a:lnTo>
                  <a:pt x="545172" y="887834"/>
                </a:lnTo>
                <a:lnTo>
                  <a:pt x="545172" y="510276"/>
                </a:lnTo>
                <a:close/>
                <a:moveTo>
                  <a:pt x="542884" y="19450"/>
                </a:moveTo>
                <a:lnTo>
                  <a:pt x="1018836" y="19450"/>
                </a:lnTo>
                <a:lnTo>
                  <a:pt x="1018836" y="347239"/>
                </a:lnTo>
                <a:lnTo>
                  <a:pt x="845502" y="475952"/>
                </a:lnTo>
                <a:lnTo>
                  <a:pt x="806030" y="476525"/>
                </a:lnTo>
                <a:lnTo>
                  <a:pt x="806030" y="355820"/>
                </a:lnTo>
                <a:lnTo>
                  <a:pt x="845502" y="356392"/>
                </a:lnTo>
                <a:lnTo>
                  <a:pt x="845502" y="142443"/>
                </a:lnTo>
                <a:lnTo>
                  <a:pt x="778572" y="142443"/>
                </a:lnTo>
                <a:lnTo>
                  <a:pt x="702488" y="475952"/>
                </a:lnTo>
                <a:lnTo>
                  <a:pt x="530870" y="476525"/>
                </a:lnTo>
                <a:lnTo>
                  <a:pt x="606954" y="142443"/>
                </a:lnTo>
                <a:lnTo>
                  <a:pt x="542884" y="142443"/>
                </a:lnTo>
                <a:lnTo>
                  <a:pt x="542884" y="19450"/>
                </a:lnTo>
                <a:close/>
                <a:moveTo>
                  <a:pt x="1870058" y="9153"/>
                </a:moveTo>
                <a:lnTo>
                  <a:pt x="2013645" y="9153"/>
                </a:lnTo>
                <a:lnTo>
                  <a:pt x="2013645" y="89813"/>
                </a:lnTo>
                <a:lnTo>
                  <a:pt x="2054833" y="89813"/>
                </a:lnTo>
                <a:lnTo>
                  <a:pt x="2031951" y="18306"/>
                </a:lnTo>
                <a:lnTo>
                  <a:pt x="2169245" y="18306"/>
                </a:lnTo>
                <a:lnTo>
                  <a:pt x="2192127" y="89813"/>
                </a:lnTo>
                <a:lnTo>
                  <a:pt x="2215009" y="89813"/>
                </a:lnTo>
                <a:lnTo>
                  <a:pt x="2157231" y="218526"/>
                </a:lnTo>
                <a:lnTo>
                  <a:pt x="2013645" y="218526"/>
                </a:lnTo>
                <a:lnTo>
                  <a:pt x="2013645" y="575490"/>
                </a:lnTo>
                <a:lnTo>
                  <a:pt x="2067418" y="258570"/>
                </a:lnTo>
                <a:lnTo>
                  <a:pt x="2197276" y="258570"/>
                </a:lnTo>
                <a:lnTo>
                  <a:pt x="2114899" y="692190"/>
                </a:lnTo>
                <a:lnTo>
                  <a:pt x="2013645" y="692190"/>
                </a:lnTo>
                <a:lnTo>
                  <a:pt x="2013645" y="767702"/>
                </a:lnTo>
                <a:lnTo>
                  <a:pt x="2223018" y="767702"/>
                </a:lnTo>
                <a:lnTo>
                  <a:pt x="2165240" y="894127"/>
                </a:lnTo>
                <a:lnTo>
                  <a:pt x="1862050" y="894127"/>
                </a:lnTo>
                <a:lnTo>
                  <a:pt x="1862050" y="218526"/>
                </a:lnTo>
                <a:lnTo>
                  <a:pt x="1809992" y="218526"/>
                </a:lnTo>
                <a:lnTo>
                  <a:pt x="1809992" y="757977"/>
                </a:lnTo>
                <a:lnTo>
                  <a:pt x="1858045" y="757977"/>
                </a:lnTo>
                <a:lnTo>
                  <a:pt x="1794547" y="894127"/>
                </a:lnTo>
                <a:lnTo>
                  <a:pt x="1656681" y="894127"/>
                </a:lnTo>
                <a:lnTo>
                  <a:pt x="1656681" y="89813"/>
                </a:lnTo>
                <a:lnTo>
                  <a:pt x="1870058" y="89813"/>
                </a:lnTo>
                <a:lnTo>
                  <a:pt x="1870058" y="9153"/>
                </a:lnTo>
                <a:close/>
                <a:moveTo>
                  <a:pt x="1323743" y="4004"/>
                </a:moveTo>
                <a:lnTo>
                  <a:pt x="1487351" y="4004"/>
                </a:lnTo>
                <a:lnTo>
                  <a:pt x="1487351" y="82948"/>
                </a:lnTo>
                <a:lnTo>
                  <a:pt x="1634942" y="82948"/>
                </a:lnTo>
                <a:lnTo>
                  <a:pt x="1586890" y="202509"/>
                </a:lnTo>
                <a:lnTo>
                  <a:pt x="1487351" y="202509"/>
                </a:lnTo>
                <a:lnTo>
                  <a:pt x="1487351" y="356392"/>
                </a:lnTo>
                <a:lnTo>
                  <a:pt x="1644667" y="356392"/>
                </a:lnTo>
                <a:lnTo>
                  <a:pt x="1598331" y="477097"/>
                </a:lnTo>
                <a:lnTo>
                  <a:pt x="1527968" y="477097"/>
                </a:lnTo>
                <a:lnTo>
                  <a:pt x="1527968" y="605238"/>
                </a:lnTo>
                <a:lnTo>
                  <a:pt x="1637803" y="605238"/>
                </a:lnTo>
                <a:lnTo>
                  <a:pt x="1591466" y="724226"/>
                </a:lnTo>
                <a:lnTo>
                  <a:pt x="1527968" y="724226"/>
                </a:lnTo>
                <a:lnTo>
                  <a:pt x="1527968" y="920442"/>
                </a:lnTo>
                <a:lnTo>
                  <a:pt x="1586890" y="947328"/>
                </a:lnTo>
                <a:lnTo>
                  <a:pt x="2217298" y="947328"/>
                </a:lnTo>
                <a:lnTo>
                  <a:pt x="2165812" y="1068605"/>
                </a:lnTo>
                <a:lnTo>
                  <a:pt x="1534832" y="1068605"/>
                </a:lnTo>
                <a:lnTo>
                  <a:pt x="1343765" y="979936"/>
                </a:lnTo>
                <a:lnTo>
                  <a:pt x="1343765" y="1031993"/>
                </a:lnTo>
                <a:lnTo>
                  <a:pt x="1194458" y="1085766"/>
                </a:lnTo>
                <a:lnTo>
                  <a:pt x="1194458" y="556041"/>
                </a:lnTo>
                <a:lnTo>
                  <a:pt x="1343765" y="556041"/>
                </a:lnTo>
                <a:lnTo>
                  <a:pt x="1343765" y="842070"/>
                </a:lnTo>
                <a:lnTo>
                  <a:pt x="1374656" y="856943"/>
                </a:lnTo>
                <a:lnTo>
                  <a:pt x="1374656" y="477097"/>
                </a:lnTo>
                <a:lnTo>
                  <a:pt x="1178440" y="477097"/>
                </a:lnTo>
                <a:lnTo>
                  <a:pt x="1178440" y="356392"/>
                </a:lnTo>
                <a:lnTo>
                  <a:pt x="1323743" y="356392"/>
                </a:lnTo>
                <a:lnTo>
                  <a:pt x="1323743" y="202509"/>
                </a:lnTo>
                <a:lnTo>
                  <a:pt x="1178440" y="202509"/>
                </a:lnTo>
                <a:lnTo>
                  <a:pt x="1178440" y="82948"/>
                </a:lnTo>
                <a:lnTo>
                  <a:pt x="1323743" y="82948"/>
                </a:lnTo>
                <a:lnTo>
                  <a:pt x="1323743" y="4004"/>
                </a:lnTo>
                <a:close/>
                <a:moveTo>
                  <a:pt x="161321" y="0"/>
                </a:moveTo>
                <a:lnTo>
                  <a:pt x="342663" y="0"/>
                </a:lnTo>
                <a:lnTo>
                  <a:pt x="342663" y="78944"/>
                </a:lnTo>
                <a:lnTo>
                  <a:pt x="506844" y="78944"/>
                </a:lnTo>
                <a:lnTo>
                  <a:pt x="452498" y="198504"/>
                </a:lnTo>
                <a:lnTo>
                  <a:pt x="342663" y="198504"/>
                </a:lnTo>
                <a:lnTo>
                  <a:pt x="342663" y="352388"/>
                </a:lnTo>
                <a:lnTo>
                  <a:pt x="517141" y="352388"/>
                </a:lnTo>
                <a:lnTo>
                  <a:pt x="465656" y="473092"/>
                </a:lnTo>
                <a:lnTo>
                  <a:pt x="387284" y="473092"/>
                </a:lnTo>
                <a:lnTo>
                  <a:pt x="387284" y="601233"/>
                </a:lnTo>
                <a:lnTo>
                  <a:pt x="509704" y="601233"/>
                </a:lnTo>
                <a:lnTo>
                  <a:pt x="458219" y="719649"/>
                </a:lnTo>
                <a:lnTo>
                  <a:pt x="387284" y="719649"/>
                </a:lnTo>
                <a:lnTo>
                  <a:pt x="387856" y="915865"/>
                </a:lnTo>
                <a:lnTo>
                  <a:pt x="453070" y="943324"/>
                </a:lnTo>
                <a:lnTo>
                  <a:pt x="1060024" y="942752"/>
                </a:lnTo>
                <a:lnTo>
                  <a:pt x="1005107" y="1064028"/>
                </a:lnTo>
                <a:lnTo>
                  <a:pt x="395293" y="1064028"/>
                </a:lnTo>
                <a:lnTo>
                  <a:pt x="183631" y="975931"/>
                </a:lnTo>
                <a:lnTo>
                  <a:pt x="183631" y="1027988"/>
                </a:lnTo>
                <a:lnTo>
                  <a:pt x="17734" y="1081762"/>
                </a:lnTo>
                <a:lnTo>
                  <a:pt x="17734" y="552036"/>
                </a:lnTo>
                <a:lnTo>
                  <a:pt x="183631" y="552036"/>
                </a:lnTo>
                <a:lnTo>
                  <a:pt x="183059" y="837493"/>
                </a:lnTo>
                <a:lnTo>
                  <a:pt x="217383" y="852939"/>
                </a:lnTo>
                <a:lnTo>
                  <a:pt x="217955" y="473092"/>
                </a:lnTo>
                <a:lnTo>
                  <a:pt x="0" y="473092"/>
                </a:lnTo>
                <a:lnTo>
                  <a:pt x="0" y="352388"/>
                </a:lnTo>
                <a:lnTo>
                  <a:pt x="161321" y="352388"/>
                </a:lnTo>
                <a:lnTo>
                  <a:pt x="161321" y="198504"/>
                </a:lnTo>
                <a:lnTo>
                  <a:pt x="0" y="198504"/>
                </a:lnTo>
                <a:lnTo>
                  <a:pt x="0" y="78944"/>
                </a:lnTo>
                <a:lnTo>
                  <a:pt x="161321" y="78944"/>
                </a:lnTo>
                <a:lnTo>
                  <a:pt x="161321" y="0"/>
                </a:lnTo>
                <a:close/>
              </a:path>
            </a:pathLst>
          </a:custGeom>
          <a:solidFill>
            <a:srgbClr val="0000FF"/>
          </a:solidFill>
          <a:ln w="9525">
            <a:noFill/>
          </a:ln>
        </p:spPr>
        <p:txBody>
          <a:bodyPr/>
          <a:p>
            <a:endParaRPr lang="zh-CN" altLang="en-US"/>
          </a:p>
        </p:txBody>
      </p:sp>
      <p:sp>
        <p:nvSpPr>
          <p:cNvPr id="14342" name="任意多边形 1181"/>
          <p:cNvSpPr/>
          <p:nvPr/>
        </p:nvSpPr>
        <p:spPr>
          <a:xfrm>
            <a:off x="1122363" y="2638425"/>
            <a:ext cx="1203325" cy="1619250"/>
          </a:xfrm>
          <a:custGeom>
            <a:avLst/>
            <a:gdLst/>
            <a:ahLst/>
            <a:cxnLst/>
            <a:pathLst>
              <a:path w="1046294" h="1040573">
                <a:moveTo>
                  <a:pt x="695051" y="648713"/>
                </a:moveTo>
                <a:lnTo>
                  <a:pt x="897559" y="648713"/>
                </a:lnTo>
                <a:lnTo>
                  <a:pt x="1046294" y="1040573"/>
                </a:lnTo>
                <a:lnTo>
                  <a:pt x="843786" y="1040573"/>
                </a:lnTo>
                <a:lnTo>
                  <a:pt x="695051" y="648713"/>
                </a:lnTo>
                <a:close/>
                <a:moveTo>
                  <a:pt x="148735" y="648713"/>
                </a:moveTo>
                <a:lnTo>
                  <a:pt x="351244" y="648713"/>
                </a:lnTo>
                <a:lnTo>
                  <a:pt x="202509" y="1040573"/>
                </a:lnTo>
                <a:lnTo>
                  <a:pt x="0" y="1040573"/>
                </a:lnTo>
                <a:lnTo>
                  <a:pt x="148735" y="648713"/>
                </a:lnTo>
                <a:close/>
                <a:moveTo>
                  <a:pt x="240837" y="133861"/>
                </a:moveTo>
                <a:lnTo>
                  <a:pt x="240837" y="463367"/>
                </a:lnTo>
                <a:lnTo>
                  <a:pt x="811178" y="463367"/>
                </a:lnTo>
                <a:lnTo>
                  <a:pt x="811178" y="133861"/>
                </a:lnTo>
                <a:lnTo>
                  <a:pt x="240837" y="133861"/>
                </a:lnTo>
                <a:close/>
                <a:moveTo>
                  <a:pt x="50913" y="0"/>
                </a:moveTo>
                <a:lnTo>
                  <a:pt x="1001674" y="0"/>
                </a:lnTo>
                <a:lnTo>
                  <a:pt x="1001674" y="463367"/>
                </a:lnTo>
                <a:lnTo>
                  <a:pt x="811178" y="600088"/>
                </a:lnTo>
                <a:lnTo>
                  <a:pt x="50913" y="600088"/>
                </a:lnTo>
                <a:lnTo>
                  <a:pt x="50913" y="0"/>
                </a:lnTo>
                <a:close/>
              </a:path>
            </a:pathLst>
          </a:custGeom>
          <a:solidFill>
            <a:srgbClr val="0000FF"/>
          </a:solidFill>
          <a:ln w="9525">
            <a:noFill/>
          </a:ln>
        </p:spPr>
        <p:txBody>
          <a:bodyPr/>
          <a:p>
            <a:endParaRPr lang="zh-CN" altLang="en-US"/>
          </a:p>
        </p:txBody>
      </p:sp>
      <p:sp>
        <p:nvSpPr>
          <p:cNvPr id="14343" name="任意多边形 1183"/>
          <p:cNvSpPr/>
          <p:nvPr/>
        </p:nvSpPr>
        <p:spPr>
          <a:xfrm>
            <a:off x="5297488" y="2597150"/>
            <a:ext cx="3929062" cy="1698625"/>
          </a:xfrm>
          <a:custGeom>
            <a:avLst/>
            <a:gdLst/>
            <a:ahLst/>
            <a:cxnLst/>
            <a:pathLst>
              <a:path w="3415759" h="1090915">
                <a:moveTo>
                  <a:pt x="1823149" y="590936"/>
                </a:moveTo>
                <a:lnTo>
                  <a:pt x="1999343" y="590936"/>
                </a:lnTo>
                <a:lnTo>
                  <a:pt x="2042247" y="673313"/>
                </a:lnTo>
                <a:lnTo>
                  <a:pt x="2224733" y="593225"/>
                </a:lnTo>
                <a:lnTo>
                  <a:pt x="2204139" y="739671"/>
                </a:lnTo>
                <a:lnTo>
                  <a:pt x="2101741" y="788868"/>
                </a:lnTo>
                <a:lnTo>
                  <a:pt x="2235603" y="1049155"/>
                </a:lnTo>
                <a:lnTo>
                  <a:pt x="2055404" y="1049155"/>
                </a:lnTo>
                <a:lnTo>
                  <a:pt x="1823149" y="590936"/>
                </a:lnTo>
                <a:close/>
                <a:moveTo>
                  <a:pt x="2506186" y="552036"/>
                </a:moveTo>
                <a:lnTo>
                  <a:pt x="2506186" y="860948"/>
                </a:lnTo>
                <a:lnTo>
                  <a:pt x="2549091" y="860948"/>
                </a:lnTo>
                <a:lnTo>
                  <a:pt x="2549091" y="552036"/>
                </a:lnTo>
                <a:lnTo>
                  <a:pt x="2506186" y="552036"/>
                </a:lnTo>
                <a:close/>
                <a:moveTo>
                  <a:pt x="2703546" y="339803"/>
                </a:moveTo>
                <a:lnTo>
                  <a:pt x="2891753" y="339803"/>
                </a:lnTo>
                <a:lnTo>
                  <a:pt x="2891753" y="885546"/>
                </a:lnTo>
                <a:lnTo>
                  <a:pt x="2991863" y="945612"/>
                </a:lnTo>
                <a:lnTo>
                  <a:pt x="3415759" y="945612"/>
                </a:lnTo>
                <a:lnTo>
                  <a:pt x="3360269" y="1057736"/>
                </a:lnTo>
                <a:lnTo>
                  <a:pt x="2944955" y="1057736"/>
                </a:lnTo>
                <a:lnTo>
                  <a:pt x="2870587" y="1015403"/>
                </a:lnTo>
                <a:lnTo>
                  <a:pt x="2741874" y="1078902"/>
                </a:lnTo>
                <a:lnTo>
                  <a:pt x="2741874" y="463367"/>
                </a:lnTo>
                <a:lnTo>
                  <a:pt x="2703546" y="463367"/>
                </a:lnTo>
                <a:lnTo>
                  <a:pt x="2703546" y="339803"/>
                </a:lnTo>
                <a:close/>
                <a:moveTo>
                  <a:pt x="438196" y="263147"/>
                </a:moveTo>
                <a:lnTo>
                  <a:pt x="624687" y="263147"/>
                </a:lnTo>
                <a:lnTo>
                  <a:pt x="623543" y="1005678"/>
                </a:lnTo>
                <a:lnTo>
                  <a:pt x="439340" y="1089771"/>
                </a:lnTo>
                <a:lnTo>
                  <a:pt x="438196" y="263147"/>
                </a:lnTo>
                <a:close/>
                <a:moveTo>
                  <a:pt x="884401" y="243125"/>
                </a:moveTo>
                <a:lnTo>
                  <a:pt x="1050298" y="993665"/>
                </a:lnTo>
                <a:lnTo>
                  <a:pt x="868956" y="993665"/>
                </a:lnTo>
                <a:lnTo>
                  <a:pt x="705919" y="243697"/>
                </a:lnTo>
                <a:lnTo>
                  <a:pt x="884401" y="243125"/>
                </a:lnTo>
                <a:close/>
                <a:moveTo>
                  <a:pt x="2506186" y="142443"/>
                </a:moveTo>
                <a:lnTo>
                  <a:pt x="2506186" y="422179"/>
                </a:lnTo>
                <a:lnTo>
                  <a:pt x="2549091" y="422179"/>
                </a:lnTo>
                <a:lnTo>
                  <a:pt x="2549091" y="142443"/>
                </a:lnTo>
                <a:lnTo>
                  <a:pt x="2506186" y="142443"/>
                </a:lnTo>
                <a:close/>
                <a:moveTo>
                  <a:pt x="1362642" y="132718"/>
                </a:moveTo>
                <a:lnTo>
                  <a:pt x="1362642" y="399869"/>
                </a:lnTo>
                <a:lnTo>
                  <a:pt x="1424996" y="399869"/>
                </a:lnTo>
                <a:lnTo>
                  <a:pt x="1424996" y="132718"/>
                </a:lnTo>
                <a:lnTo>
                  <a:pt x="1362642" y="132718"/>
                </a:lnTo>
                <a:close/>
                <a:moveTo>
                  <a:pt x="1802555" y="129858"/>
                </a:moveTo>
                <a:lnTo>
                  <a:pt x="1802555" y="227679"/>
                </a:lnTo>
                <a:lnTo>
                  <a:pt x="2038243" y="227679"/>
                </a:lnTo>
                <a:lnTo>
                  <a:pt x="1987329" y="347240"/>
                </a:lnTo>
                <a:lnTo>
                  <a:pt x="1802555" y="347240"/>
                </a:lnTo>
                <a:lnTo>
                  <a:pt x="1802555" y="435909"/>
                </a:lnTo>
                <a:lnTo>
                  <a:pt x="2051400" y="435909"/>
                </a:lnTo>
                <a:lnTo>
                  <a:pt x="2051400" y="129858"/>
                </a:lnTo>
                <a:lnTo>
                  <a:pt x="1802555" y="129858"/>
                </a:lnTo>
                <a:close/>
                <a:moveTo>
                  <a:pt x="2802512" y="10869"/>
                </a:moveTo>
                <a:cubicBezTo>
                  <a:pt x="2817386" y="11251"/>
                  <a:pt x="2831973" y="15351"/>
                  <a:pt x="2846275" y="23169"/>
                </a:cubicBezTo>
                <a:cubicBezTo>
                  <a:pt x="2860576" y="30987"/>
                  <a:pt x="2872017" y="42714"/>
                  <a:pt x="2880598" y="58350"/>
                </a:cubicBezTo>
                <a:cubicBezTo>
                  <a:pt x="2889179" y="73986"/>
                  <a:pt x="2893469" y="89623"/>
                  <a:pt x="2893469" y="105259"/>
                </a:cubicBezTo>
                <a:cubicBezTo>
                  <a:pt x="2893088" y="121658"/>
                  <a:pt x="2886509" y="141394"/>
                  <a:pt x="2873733" y="164467"/>
                </a:cubicBezTo>
                <a:cubicBezTo>
                  <a:pt x="2860957" y="187540"/>
                  <a:pt x="2837217" y="199077"/>
                  <a:pt x="2802512" y="199077"/>
                </a:cubicBezTo>
                <a:cubicBezTo>
                  <a:pt x="2767045" y="199458"/>
                  <a:pt x="2742923" y="188017"/>
                  <a:pt x="2730147" y="164753"/>
                </a:cubicBezTo>
                <a:cubicBezTo>
                  <a:pt x="2717371" y="141489"/>
                  <a:pt x="2710887" y="121753"/>
                  <a:pt x="2710697" y="105545"/>
                </a:cubicBezTo>
                <a:cubicBezTo>
                  <a:pt x="2710506" y="89337"/>
                  <a:pt x="2714797" y="73605"/>
                  <a:pt x="2723568" y="58350"/>
                </a:cubicBezTo>
                <a:cubicBezTo>
                  <a:pt x="2732340" y="42714"/>
                  <a:pt x="2743781" y="30891"/>
                  <a:pt x="2757891" y="22883"/>
                </a:cubicBezTo>
                <a:cubicBezTo>
                  <a:pt x="2772002" y="14874"/>
                  <a:pt x="2786876" y="10869"/>
                  <a:pt x="2802512" y="10869"/>
                </a:cubicBezTo>
                <a:close/>
                <a:moveTo>
                  <a:pt x="2356307" y="10869"/>
                </a:moveTo>
                <a:lnTo>
                  <a:pt x="2693821" y="10869"/>
                </a:lnTo>
                <a:lnTo>
                  <a:pt x="2693821" y="422179"/>
                </a:lnTo>
                <a:lnTo>
                  <a:pt x="2630895" y="489110"/>
                </a:lnTo>
                <a:lnTo>
                  <a:pt x="2693821" y="550320"/>
                </a:lnTo>
                <a:lnTo>
                  <a:pt x="2693821" y="860948"/>
                </a:lnTo>
                <a:lnTo>
                  <a:pt x="2579409" y="985656"/>
                </a:lnTo>
                <a:lnTo>
                  <a:pt x="2506186" y="985656"/>
                </a:lnTo>
                <a:lnTo>
                  <a:pt x="2506186" y="1021124"/>
                </a:lnTo>
                <a:lnTo>
                  <a:pt x="2356307" y="1090915"/>
                </a:lnTo>
                <a:lnTo>
                  <a:pt x="2356307" y="10869"/>
                </a:lnTo>
                <a:close/>
                <a:moveTo>
                  <a:pt x="21738" y="9725"/>
                </a:moveTo>
                <a:lnTo>
                  <a:pt x="1051442" y="9725"/>
                </a:lnTo>
                <a:lnTo>
                  <a:pt x="983939" y="150452"/>
                </a:lnTo>
                <a:lnTo>
                  <a:pt x="469659" y="150452"/>
                </a:lnTo>
                <a:lnTo>
                  <a:pt x="188779" y="993665"/>
                </a:lnTo>
                <a:lnTo>
                  <a:pt x="0" y="993665"/>
                </a:lnTo>
                <a:lnTo>
                  <a:pt x="278020" y="150452"/>
                </a:lnTo>
                <a:lnTo>
                  <a:pt x="21738" y="150452"/>
                </a:lnTo>
                <a:lnTo>
                  <a:pt x="21738" y="9725"/>
                </a:lnTo>
                <a:close/>
                <a:moveTo>
                  <a:pt x="1630365" y="7437"/>
                </a:moveTo>
                <a:lnTo>
                  <a:pt x="2223017" y="7437"/>
                </a:lnTo>
                <a:lnTo>
                  <a:pt x="2223017" y="418747"/>
                </a:lnTo>
                <a:lnTo>
                  <a:pt x="2051400" y="553753"/>
                </a:lnTo>
                <a:lnTo>
                  <a:pt x="1802555" y="553753"/>
                </a:lnTo>
                <a:lnTo>
                  <a:pt x="1802555" y="921014"/>
                </a:lnTo>
                <a:lnTo>
                  <a:pt x="1942137" y="921014"/>
                </a:lnTo>
                <a:lnTo>
                  <a:pt x="1886647" y="1046295"/>
                </a:lnTo>
                <a:lnTo>
                  <a:pt x="1630365" y="1046295"/>
                </a:lnTo>
                <a:lnTo>
                  <a:pt x="1630365" y="7437"/>
                </a:lnTo>
                <a:close/>
                <a:moveTo>
                  <a:pt x="1188736" y="5149"/>
                </a:moveTo>
                <a:lnTo>
                  <a:pt x="1599474" y="5149"/>
                </a:lnTo>
                <a:lnTo>
                  <a:pt x="1599474" y="399869"/>
                </a:lnTo>
                <a:lnTo>
                  <a:pt x="1513093" y="501695"/>
                </a:lnTo>
                <a:lnTo>
                  <a:pt x="1513093" y="606954"/>
                </a:lnTo>
                <a:lnTo>
                  <a:pt x="1602906" y="606954"/>
                </a:lnTo>
                <a:lnTo>
                  <a:pt x="1555425" y="724798"/>
                </a:lnTo>
                <a:lnTo>
                  <a:pt x="1513093" y="724798"/>
                </a:lnTo>
                <a:lnTo>
                  <a:pt x="1513093" y="938176"/>
                </a:lnTo>
                <a:lnTo>
                  <a:pt x="1609771" y="938176"/>
                </a:lnTo>
                <a:lnTo>
                  <a:pt x="1561146" y="1056020"/>
                </a:lnTo>
                <a:lnTo>
                  <a:pt x="1188736" y="1056020"/>
                </a:lnTo>
                <a:lnTo>
                  <a:pt x="1188736" y="577207"/>
                </a:lnTo>
                <a:lnTo>
                  <a:pt x="1338043" y="577207"/>
                </a:lnTo>
                <a:lnTo>
                  <a:pt x="1338043" y="938176"/>
                </a:lnTo>
                <a:lnTo>
                  <a:pt x="1359782" y="938176"/>
                </a:lnTo>
                <a:lnTo>
                  <a:pt x="1359782" y="518857"/>
                </a:lnTo>
                <a:lnTo>
                  <a:pt x="1188736" y="518857"/>
                </a:lnTo>
                <a:lnTo>
                  <a:pt x="1188736" y="5149"/>
                </a:lnTo>
                <a:close/>
                <a:moveTo>
                  <a:pt x="3036484" y="0"/>
                </a:moveTo>
                <a:lnTo>
                  <a:pt x="3203525" y="0"/>
                </a:lnTo>
                <a:lnTo>
                  <a:pt x="3185219" y="52058"/>
                </a:lnTo>
                <a:lnTo>
                  <a:pt x="3412326" y="52058"/>
                </a:lnTo>
                <a:lnTo>
                  <a:pt x="3364845" y="164181"/>
                </a:lnTo>
                <a:lnTo>
                  <a:pt x="3153184" y="164181"/>
                </a:lnTo>
                <a:lnTo>
                  <a:pt x="3121149" y="258571"/>
                </a:lnTo>
                <a:lnTo>
                  <a:pt x="3396881" y="258571"/>
                </a:lnTo>
                <a:lnTo>
                  <a:pt x="3396881" y="762554"/>
                </a:lnTo>
                <a:lnTo>
                  <a:pt x="3276748" y="880398"/>
                </a:lnTo>
                <a:lnTo>
                  <a:pt x="3161765" y="880398"/>
                </a:lnTo>
                <a:lnTo>
                  <a:pt x="3161765" y="762554"/>
                </a:lnTo>
                <a:lnTo>
                  <a:pt x="3243569" y="762554"/>
                </a:lnTo>
                <a:lnTo>
                  <a:pt x="3243569" y="366690"/>
                </a:lnTo>
                <a:lnTo>
                  <a:pt x="3103415" y="366690"/>
                </a:lnTo>
                <a:lnTo>
                  <a:pt x="3103415" y="438769"/>
                </a:lnTo>
                <a:lnTo>
                  <a:pt x="3235560" y="438769"/>
                </a:lnTo>
                <a:lnTo>
                  <a:pt x="3193800" y="540023"/>
                </a:lnTo>
                <a:lnTo>
                  <a:pt x="3103415" y="540023"/>
                </a:lnTo>
                <a:lnTo>
                  <a:pt x="3103415" y="617251"/>
                </a:lnTo>
                <a:lnTo>
                  <a:pt x="3237848" y="617251"/>
                </a:lnTo>
                <a:lnTo>
                  <a:pt x="3193800" y="717933"/>
                </a:lnTo>
                <a:lnTo>
                  <a:pt x="3103415" y="717933"/>
                </a:lnTo>
                <a:lnTo>
                  <a:pt x="3103415" y="826624"/>
                </a:lnTo>
                <a:lnTo>
                  <a:pt x="2950103" y="889551"/>
                </a:lnTo>
                <a:lnTo>
                  <a:pt x="2950675" y="395865"/>
                </a:lnTo>
                <a:lnTo>
                  <a:pt x="2897474" y="395865"/>
                </a:lnTo>
                <a:lnTo>
                  <a:pt x="2986143" y="164181"/>
                </a:lnTo>
                <a:lnTo>
                  <a:pt x="2920356" y="164181"/>
                </a:lnTo>
                <a:lnTo>
                  <a:pt x="2920356" y="52058"/>
                </a:lnTo>
                <a:lnTo>
                  <a:pt x="3019322" y="52058"/>
                </a:lnTo>
                <a:lnTo>
                  <a:pt x="3036484" y="0"/>
                </a:lnTo>
                <a:close/>
              </a:path>
            </a:pathLst>
          </a:custGeom>
          <a:solidFill>
            <a:srgbClr val="0000FF"/>
          </a:solidFill>
          <a:ln w="9525">
            <a:noFill/>
          </a:ln>
        </p:spPr>
        <p:txBody>
          <a:bodyPr/>
          <a:p>
            <a:endParaRPr lang="zh-CN" altLang="en-US"/>
          </a:p>
        </p:txBody>
      </p:sp>
      <p:cxnSp>
        <p:nvCxnSpPr>
          <p:cNvPr id="14344" name="直接连接符 2557"/>
          <p:cNvCxnSpPr/>
          <p:nvPr/>
        </p:nvCxnSpPr>
        <p:spPr>
          <a:xfrm flipV="1">
            <a:off x="11501438" y="4005263"/>
            <a:ext cx="0" cy="2863850"/>
          </a:xfrm>
          <a:prstGeom prst="line">
            <a:avLst/>
          </a:prstGeom>
          <a:ln w="12700" cap="flat" cmpd="sng">
            <a:solidFill>
              <a:schemeClr val="bg1">
                <a:alpha val="51999"/>
              </a:schemeClr>
            </a:solidFill>
            <a:prstDash val="solid"/>
            <a:bevel/>
            <a:headEnd type="none" w="med" len="med"/>
            <a:tailEnd type="triangle" w="med" len="med"/>
          </a:ln>
        </p:spPr>
      </p:cxnSp>
      <p:cxnSp>
        <p:nvCxnSpPr>
          <p:cNvPr id="14345" name="直接连接符 1189"/>
          <p:cNvCxnSpPr/>
          <p:nvPr/>
        </p:nvCxnSpPr>
        <p:spPr>
          <a:xfrm flipV="1">
            <a:off x="9598025" y="5311775"/>
            <a:ext cx="0" cy="1543050"/>
          </a:xfrm>
          <a:prstGeom prst="line">
            <a:avLst/>
          </a:prstGeom>
          <a:ln w="12700" cap="flat" cmpd="sng">
            <a:solidFill>
              <a:schemeClr val="bg1">
                <a:alpha val="51999"/>
              </a:schemeClr>
            </a:solidFill>
            <a:prstDash val="solid"/>
            <a:bevel/>
            <a:headEnd type="none" w="med" len="med"/>
            <a:tailEnd type="triangle" w="med" len="med"/>
          </a:ln>
        </p:spPr>
      </p:cxnSp>
      <p:cxnSp>
        <p:nvCxnSpPr>
          <p:cNvPr id="14346" name="直接连接符 1190"/>
          <p:cNvCxnSpPr/>
          <p:nvPr/>
        </p:nvCxnSpPr>
        <p:spPr>
          <a:xfrm flipV="1">
            <a:off x="5197475" y="5011738"/>
            <a:ext cx="0" cy="1881187"/>
          </a:xfrm>
          <a:prstGeom prst="line">
            <a:avLst/>
          </a:prstGeom>
          <a:ln w="12700" cap="flat" cmpd="sng">
            <a:solidFill>
              <a:schemeClr val="bg1">
                <a:alpha val="51999"/>
              </a:schemeClr>
            </a:solidFill>
            <a:prstDash val="solid"/>
            <a:bevel/>
            <a:headEnd type="none" w="med" len="med"/>
            <a:tailEnd type="triangle" w="med" len="med"/>
          </a:ln>
        </p:spPr>
      </p:cxnSp>
      <p:cxnSp>
        <p:nvCxnSpPr>
          <p:cNvPr id="14347" name="直接连接符 1191"/>
          <p:cNvCxnSpPr/>
          <p:nvPr/>
        </p:nvCxnSpPr>
        <p:spPr>
          <a:xfrm flipV="1">
            <a:off x="1614488" y="5773738"/>
            <a:ext cx="0" cy="1084262"/>
          </a:xfrm>
          <a:prstGeom prst="line">
            <a:avLst/>
          </a:prstGeom>
          <a:ln w="12700" cap="flat" cmpd="sng">
            <a:solidFill>
              <a:schemeClr val="bg1">
                <a:alpha val="51999"/>
              </a:schemeClr>
            </a:solidFill>
            <a:prstDash val="solid"/>
            <a:bevel/>
            <a:headEnd type="none" w="med" len="med"/>
            <a:tailEnd type="triangle" w="med" len="med"/>
          </a:ln>
        </p:spPr>
      </p:cxnSp>
      <p:cxnSp>
        <p:nvCxnSpPr>
          <p:cNvPr id="14348" name="直接连接符 1158"/>
          <p:cNvCxnSpPr/>
          <p:nvPr/>
        </p:nvCxnSpPr>
        <p:spPr>
          <a:xfrm>
            <a:off x="2824163" y="2886075"/>
            <a:ext cx="7524750" cy="0"/>
          </a:xfrm>
          <a:prstGeom prst="line">
            <a:avLst/>
          </a:prstGeom>
          <a:ln w="25400" cap="flat" cmpd="sng">
            <a:solidFill>
              <a:schemeClr val="bg1">
                <a:alpha val="62999"/>
              </a:schemeClr>
            </a:solidFill>
            <a:prstDash val="solid"/>
            <a:bevel/>
            <a:headEnd type="none" w="med" len="med"/>
            <a:tailEnd type="none" w="med" len="med"/>
          </a:ln>
        </p:spPr>
      </p:cxnSp>
      <p:cxnSp>
        <p:nvCxnSpPr>
          <p:cNvPr id="14349" name="直接连接符 1213"/>
          <p:cNvCxnSpPr/>
          <p:nvPr/>
        </p:nvCxnSpPr>
        <p:spPr>
          <a:xfrm>
            <a:off x="2824163" y="4352925"/>
            <a:ext cx="7524750" cy="0"/>
          </a:xfrm>
          <a:prstGeom prst="line">
            <a:avLst/>
          </a:prstGeom>
          <a:ln w="25400" cap="flat" cmpd="sng">
            <a:solidFill>
              <a:schemeClr val="bg1">
                <a:alpha val="62999"/>
              </a:schemeClr>
            </a:solidFill>
            <a:prstDash val="solid"/>
            <a:bevel/>
            <a:headEnd type="none" w="med" len="med"/>
            <a:tailEnd type="none" w="med" len="med"/>
          </a:ln>
        </p:spPr>
      </p:cxnSp>
      <p:sp>
        <p:nvSpPr>
          <p:cNvPr id="14350" name="Freeform 592"/>
          <p:cNvSpPr/>
          <p:nvPr/>
        </p:nvSpPr>
        <p:spPr>
          <a:xfrm>
            <a:off x="11006138" y="3484563"/>
            <a:ext cx="1120775" cy="458787"/>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0"/>
              </a:cxn>
            </a:cxnLst>
            <a:pathLst>
              <a:path w="352" h="144">
                <a:moveTo>
                  <a:pt x="208" y="0"/>
                </a:moveTo>
                <a:cubicBezTo>
                  <a:pt x="160" y="0"/>
                  <a:pt x="120" y="36"/>
                  <a:pt x="115" y="82"/>
                </a:cubicBezTo>
                <a:cubicBezTo>
                  <a:pt x="104" y="77"/>
                  <a:pt x="92" y="74"/>
                  <a:pt x="79" y="74"/>
                </a:cubicBezTo>
                <a:cubicBezTo>
                  <a:pt x="38" y="74"/>
                  <a:pt x="4" y="104"/>
                  <a:pt x="0" y="144"/>
                </a:cubicBezTo>
                <a:cubicBezTo>
                  <a:pt x="352" y="144"/>
                  <a:pt x="352" y="144"/>
                  <a:pt x="352" y="144"/>
                </a:cubicBezTo>
                <a:cubicBezTo>
                  <a:pt x="352" y="113"/>
                  <a:pt x="330" y="89"/>
                  <a:pt x="301" y="84"/>
                </a:cubicBezTo>
                <a:cubicBezTo>
                  <a:pt x="297" y="37"/>
                  <a:pt x="257" y="0"/>
                  <a:pt x="208" y="0"/>
                </a:cubicBezTo>
              </a:path>
            </a:pathLst>
          </a:custGeom>
          <a:solidFill>
            <a:schemeClr val="bg1">
              <a:alpha val="50000"/>
            </a:schemeClr>
          </a:solidFill>
          <a:ln w="9525">
            <a:noFill/>
          </a:ln>
        </p:spPr>
        <p:txBody>
          <a:bodyPr/>
          <a:p>
            <a:endParaRPr lang="zh-CN" altLang="en-US"/>
          </a:p>
        </p:txBody>
      </p:sp>
      <p:sp>
        <p:nvSpPr>
          <p:cNvPr id="10254" name="直角三角形 1"/>
          <p:cNvSpPr/>
          <p:nvPr/>
        </p:nvSpPr>
        <p:spPr>
          <a:xfrm flipH="1">
            <a:off x="8077200" y="1974850"/>
            <a:ext cx="3908425" cy="4697413"/>
          </a:xfrm>
          <a:prstGeom prst="rtTriangle">
            <a:avLst/>
          </a:prstGeom>
          <a:solidFill>
            <a:schemeClr val="accent2"/>
          </a:solidFill>
          <a:ln w="9525">
            <a:noFill/>
          </a:ln>
        </p:spPr>
        <p:txBody>
          <a:bodyPr wrap="square" anchor="ctr"/>
          <a:p>
            <a:pPr lvl="0" indent="0" algn="ctr" eaLnBrk="0" hangingPunct="0"/>
            <a:endParaRPr lang="zh-CN" altLang="en-US">
              <a:solidFill>
                <a:srgbClr val="FFFFFF"/>
              </a:solidFill>
              <a:latin typeface="Arial" panose="020B0604020202020204" pitchFamily="34" charset="0"/>
              <a:ea typeface="黑体" panose="02010609060101010101" charset="-122"/>
              <a:sym typeface="Arial" panose="020B0604020202020204" pitchFamily="34" charset="0"/>
            </a:endParaRPr>
          </a:p>
        </p:txBody>
      </p:sp>
      <p:sp>
        <p:nvSpPr>
          <p:cNvPr id="14352" name="直接连接符 69"/>
          <p:cNvSpPr/>
          <p:nvPr/>
        </p:nvSpPr>
        <p:spPr>
          <a:xfrm>
            <a:off x="923925" y="1182688"/>
            <a:ext cx="10644188" cy="1587"/>
          </a:xfrm>
          <a:prstGeom prst="line">
            <a:avLst/>
          </a:prstGeom>
          <a:ln w="19050" cap="flat" cmpd="sng">
            <a:solidFill>
              <a:srgbClr val="21A3D0"/>
            </a:solidFill>
            <a:prstDash val="sysDash"/>
            <a:bevel/>
            <a:headEnd type="none" w="med" len="med"/>
            <a:tailEnd type="none" w="med" len="med"/>
          </a:ln>
        </p:spPr>
        <p:txBody>
          <a:bodyPr anchor="t"/>
          <a:p>
            <a:pPr lvl="0" indent="0" eaLnBrk="0" hangingPunct="0"/>
            <a:endParaRPr lang="zh-CN" altLang="en-US" dirty="0">
              <a:latin typeface="Arial" panose="020B0604020202020204" pitchFamily="34" charset="0"/>
              <a:ea typeface="宋体" panose="02010600030101010101" pitchFamily="2" charset="-122"/>
            </a:endParaRPr>
          </a:p>
        </p:txBody>
      </p:sp>
      <p:sp>
        <p:nvSpPr>
          <p:cNvPr id="10256" name="文本框 15377"/>
          <p:cNvSpPr txBox="1"/>
          <p:nvPr/>
        </p:nvSpPr>
        <p:spPr>
          <a:xfrm>
            <a:off x="1898650" y="5291138"/>
            <a:ext cx="6265863" cy="1096962"/>
          </a:xfrm>
          <a:prstGeom prst="rect">
            <a:avLst/>
          </a:prstGeom>
          <a:noFill/>
          <a:ln w="9525">
            <a:noFill/>
          </a:ln>
        </p:spPr>
        <p:txBody>
          <a:bodyPr wrap="square" anchor="t">
            <a:spAutoFit/>
          </a:bodyPr>
          <a:p>
            <a:pPr lvl="0" indent="0" algn="ctr" eaLnBrk="0" hangingPunct="0"/>
            <a:r>
              <a:rPr lang="zh-CN" altLang="en-US" sz="6600" b="1" dirty="0">
                <a:latin typeface="Palatino Linotype" panose="02040502050505030304" charset="0"/>
                <a:ea typeface="黑体" panose="02010609060101010101" charset="-122"/>
              </a:rPr>
              <a:t>THANK   YOU!</a:t>
            </a:r>
            <a:endParaRPr lang="zh-CN" altLang="en-US" sz="6600" b="1" dirty="0">
              <a:latin typeface="Palatino Linotype" panose="0204050205050503030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500"/>
                                        <p:tgtEl>
                                          <p:spTgt spid="14339"/>
                                        </p:tgtEl>
                                      </p:cBhvr>
                                    </p:animEffect>
                                  </p:childTnLst>
                                </p:cTn>
                              </p:par>
                              <p:par>
                                <p:cTn id="8" presetID="42" presetClass="path" presetSubtype="0" accel="50000" decel="50000" autoRev="1" fill="hold" nodeType="withEffect">
                                  <p:stCondLst>
                                    <p:cond delay="500"/>
                                  </p:stCondLst>
                                  <p:childTnLst>
                                    <p:animMotion origin="layout" path="M -3.95833E-6 -2.22222E-6 L 0.06628 -2.22222E-6 " pathEditMode="relative" rAng="0" ptsTypes="AA">
                                      <p:cBhvr>
                                        <p:cTn id="9" dur="4600" fill="hold"/>
                                        <p:tgtEl>
                                          <p:spTgt spid="14339"/>
                                        </p:tgtEl>
                                        <p:attrNameLst>
                                          <p:attrName>ppt_x</p:attrName>
                                          <p:attrName>ppt_y</p:attrName>
                                        </p:attrNameLst>
                                      </p:cBhvr>
                                      <p:rCtr x="3300" y="0"/>
                                    </p:animMotion>
                                  </p:childTnLst>
                                </p:cTn>
                              </p:par>
                              <p:par>
                                <p:cTn id="10" presetID="10" presetClass="entr" presetSubtype="0" fill="hold" nodeType="with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fade">
                                      <p:cBhvr>
                                        <p:cTn id="12" dur="500"/>
                                        <p:tgtEl>
                                          <p:spTgt spid="14340"/>
                                        </p:tgtEl>
                                      </p:cBhvr>
                                    </p:animEffect>
                                  </p:childTnLst>
                                </p:cTn>
                              </p:par>
                              <p:par>
                                <p:cTn id="13" presetID="42" presetClass="path" presetSubtype="0" accel="50000" decel="50000" autoRev="1" fill="hold" nodeType="withEffect">
                                  <p:stCondLst>
                                    <p:cond delay="500"/>
                                  </p:stCondLst>
                                  <p:childTnLst>
                                    <p:animMotion origin="layout" path="M -2.08333E-6 -2.22222E-6 L 0.0793 -0.00023 " pathEditMode="relative" rAng="0" ptsTypes="AA">
                                      <p:cBhvr>
                                        <p:cTn id="14" dur="3100" fill="hold"/>
                                        <p:tgtEl>
                                          <p:spTgt spid="14340"/>
                                        </p:tgtEl>
                                        <p:attrNameLst>
                                          <p:attrName>ppt_x</p:attrName>
                                          <p:attrName>ppt_y</p:attrName>
                                        </p:attrNameLst>
                                      </p:cBhvr>
                                      <p:rCtr x="4000" y="0"/>
                                    </p:animMotion>
                                  </p:childTnLst>
                                </p:cTn>
                              </p:par>
                              <p:par>
                                <p:cTn id="15" presetID="10" presetClass="entr" presetSubtype="0" fill="hold" nodeType="withEffect">
                                  <p:stCondLst>
                                    <p:cond delay="0"/>
                                  </p:stCondLst>
                                  <p:childTnLst>
                                    <p:set>
                                      <p:cBhvr>
                                        <p:cTn id="16" dur="1" fill="hold">
                                          <p:stCondLst>
                                            <p:cond delay="0"/>
                                          </p:stCondLst>
                                        </p:cTn>
                                        <p:tgtEl>
                                          <p:spTgt spid="14350"/>
                                        </p:tgtEl>
                                        <p:attrNameLst>
                                          <p:attrName>style.visibility</p:attrName>
                                        </p:attrNameLst>
                                      </p:cBhvr>
                                      <p:to>
                                        <p:strVal val="visible"/>
                                      </p:to>
                                    </p:set>
                                    <p:animEffect transition="in" filter="fade">
                                      <p:cBhvr>
                                        <p:cTn id="17" dur="500"/>
                                        <p:tgtEl>
                                          <p:spTgt spid="14350"/>
                                        </p:tgtEl>
                                      </p:cBhvr>
                                    </p:animEffect>
                                  </p:childTnLst>
                                </p:cTn>
                              </p:par>
                              <p:par>
                                <p:cTn id="18" presetID="42" presetClass="path" presetSubtype="0" accel="50000" decel="50000" autoRev="1" fill="hold" nodeType="withEffect">
                                  <p:stCondLst>
                                    <p:cond delay="500"/>
                                  </p:stCondLst>
                                  <p:childTnLst>
                                    <p:animMotion origin="layout" path="M -4.16667E-7 2.96296E-6 L -0.11263 -0.00023 " pathEditMode="relative" rAng="0" ptsTypes="AA">
                                      <p:cBhvr>
                                        <p:cTn id="19" dur="4000" fill="hold"/>
                                        <p:tgtEl>
                                          <p:spTgt spid="14350"/>
                                        </p:tgtEl>
                                        <p:attrNameLst>
                                          <p:attrName>ppt_x</p:attrName>
                                          <p:attrName>ppt_y</p:attrName>
                                        </p:attrNameLst>
                                      </p:cBhvr>
                                      <p:rCtr x="-4800" y="0"/>
                                    </p:animMotion>
                                  </p:childTnLst>
                                </p:cTn>
                              </p:par>
                              <p:par>
                                <p:cTn id="20" presetID="2" presetClass="entr" presetSubtype="4" decel="56000" fill="hold" nodeType="withEffect">
                                  <p:stCondLst>
                                    <p:cond delay="0"/>
                                  </p:stCondLst>
                                  <p:childTnLst>
                                    <p:set>
                                      <p:cBhvr>
                                        <p:cTn id="21" dur="1" fill="hold">
                                          <p:stCondLst>
                                            <p:cond delay="0"/>
                                          </p:stCondLst>
                                        </p:cTn>
                                        <p:tgtEl>
                                          <p:spTgt spid="14344"/>
                                        </p:tgtEl>
                                        <p:attrNameLst>
                                          <p:attrName>style.visibility</p:attrName>
                                        </p:attrNameLst>
                                      </p:cBhvr>
                                      <p:to>
                                        <p:strVal val="visible"/>
                                      </p:to>
                                    </p:set>
                                    <p:anim calcmode="lin" valueType="num">
                                      <p:cBhvr>
                                        <p:cTn id="22" dur="750" fill="hold"/>
                                        <p:tgtEl>
                                          <p:spTgt spid="14344"/>
                                        </p:tgtEl>
                                        <p:attrNameLst>
                                          <p:attrName>ppt_x</p:attrName>
                                        </p:attrNameLst>
                                      </p:cBhvr>
                                      <p:tavLst>
                                        <p:tav tm="0">
                                          <p:val>
                                            <p:strVal val="#ppt_x"/>
                                          </p:val>
                                        </p:tav>
                                        <p:tav tm="100000">
                                          <p:val>
                                            <p:strVal val="#ppt_x"/>
                                          </p:val>
                                        </p:tav>
                                      </p:tavLst>
                                    </p:anim>
                                    <p:anim calcmode="lin" valueType="num">
                                      <p:cBhvr>
                                        <p:cTn id="23" dur="750" fill="hold"/>
                                        <p:tgtEl>
                                          <p:spTgt spid="14344"/>
                                        </p:tgtEl>
                                        <p:attrNameLst>
                                          <p:attrName>ppt_y</p:attrName>
                                        </p:attrNameLst>
                                      </p:cBhvr>
                                      <p:tavLst>
                                        <p:tav tm="0">
                                          <p:val>
                                            <p:strVal val="1+#ppt_h/2"/>
                                          </p:val>
                                        </p:tav>
                                        <p:tav tm="100000">
                                          <p:val>
                                            <p:strVal val="#ppt_y"/>
                                          </p:val>
                                        </p:tav>
                                      </p:tavLst>
                                    </p:anim>
                                  </p:childTnLst>
                                </p:cTn>
                              </p:par>
                              <p:par>
                                <p:cTn id="24" presetID="2" presetClass="entr" presetSubtype="4" decel="56000" fill="hold" nodeType="withEffect">
                                  <p:stCondLst>
                                    <p:cond delay="100"/>
                                  </p:stCondLst>
                                  <p:childTnLst>
                                    <p:set>
                                      <p:cBhvr>
                                        <p:cTn id="25" dur="1" fill="hold">
                                          <p:stCondLst>
                                            <p:cond delay="0"/>
                                          </p:stCondLst>
                                        </p:cTn>
                                        <p:tgtEl>
                                          <p:spTgt spid="14345"/>
                                        </p:tgtEl>
                                        <p:attrNameLst>
                                          <p:attrName>style.visibility</p:attrName>
                                        </p:attrNameLst>
                                      </p:cBhvr>
                                      <p:to>
                                        <p:strVal val="visible"/>
                                      </p:to>
                                    </p:set>
                                    <p:anim calcmode="lin" valueType="num">
                                      <p:cBhvr>
                                        <p:cTn id="26" dur="750" fill="hold"/>
                                        <p:tgtEl>
                                          <p:spTgt spid="14345"/>
                                        </p:tgtEl>
                                        <p:attrNameLst>
                                          <p:attrName>ppt_x</p:attrName>
                                        </p:attrNameLst>
                                      </p:cBhvr>
                                      <p:tavLst>
                                        <p:tav tm="0">
                                          <p:val>
                                            <p:strVal val="#ppt_x"/>
                                          </p:val>
                                        </p:tav>
                                        <p:tav tm="100000">
                                          <p:val>
                                            <p:strVal val="#ppt_x"/>
                                          </p:val>
                                        </p:tav>
                                      </p:tavLst>
                                    </p:anim>
                                    <p:anim calcmode="lin" valueType="num">
                                      <p:cBhvr>
                                        <p:cTn id="27" dur="750" fill="hold"/>
                                        <p:tgtEl>
                                          <p:spTgt spid="14345"/>
                                        </p:tgtEl>
                                        <p:attrNameLst>
                                          <p:attrName>ppt_y</p:attrName>
                                        </p:attrNameLst>
                                      </p:cBhvr>
                                      <p:tavLst>
                                        <p:tav tm="0">
                                          <p:val>
                                            <p:strVal val="1+#ppt_h/2"/>
                                          </p:val>
                                        </p:tav>
                                        <p:tav tm="100000">
                                          <p:val>
                                            <p:strVal val="#ppt_y"/>
                                          </p:val>
                                        </p:tav>
                                      </p:tavLst>
                                    </p:anim>
                                  </p:childTnLst>
                                </p:cTn>
                              </p:par>
                              <p:par>
                                <p:cTn id="28" presetID="2" presetClass="entr" presetSubtype="4" decel="56000" fill="hold" nodeType="withEffect">
                                  <p:stCondLst>
                                    <p:cond delay="300"/>
                                  </p:stCondLst>
                                  <p:childTnLst>
                                    <p:set>
                                      <p:cBhvr>
                                        <p:cTn id="29" dur="1" fill="hold">
                                          <p:stCondLst>
                                            <p:cond delay="0"/>
                                          </p:stCondLst>
                                        </p:cTn>
                                        <p:tgtEl>
                                          <p:spTgt spid="14346"/>
                                        </p:tgtEl>
                                        <p:attrNameLst>
                                          <p:attrName>style.visibility</p:attrName>
                                        </p:attrNameLst>
                                      </p:cBhvr>
                                      <p:to>
                                        <p:strVal val="visible"/>
                                      </p:to>
                                    </p:set>
                                    <p:anim calcmode="lin" valueType="num">
                                      <p:cBhvr>
                                        <p:cTn id="30" dur="750" fill="hold"/>
                                        <p:tgtEl>
                                          <p:spTgt spid="14346"/>
                                        </p:tgtEl>
                                        <p:attrNameLst>
                                          <p:attrName>ppt_x</p:attrName>
                                        </p:attrNameLst>
                                      </p:cBhvr>
                                      <p:tavLst>
                                        <p:tav tm="0">
                                          <p:val>
                                            <p:strVal val="#ppt_x"/>
                                          </p:val>
                                        </p:tav>
                                        <p:tav tm="100000">
                                          <p:val>
                                            <p:strVal val="#ppt_x"/>
                                          </p:val>
                                        </p:tav>
                                      </p:tavLst>
                                    </p:anim>
                                    <p:anim calcmode="lin" valueType="num">
                                      <p:cBhvr>
                                        <p:cTn id="31" dur="750" fill="hold"/>
                                        <p:tgtEl>
                                          <p:spTgt spid="14346"/>
                                        </p:tgtEl>
                                        <p:attrNameLst>
                                          <p:attrName>ppt_y</p:attrName>
                                        </p:attrNameLst>
                                      </p:cBhvr>
                                      <p:tavLst>
                                        <p:tav tm="0">
                                          <p:val>
                                            <p:strVal val="1+#ppt_h/2"/>
                                          </p:val>
                                        </p:tav>
                                        <p:tav tm="100000">
                                          <p:val>
                                            <p:strVal val="#ppt_y"/>
                                          </p:val>
                                        </p:tav>
                                      </p:tavLst>
                                    </p:anim>
                                  </p:childTnLst>
                                </p:cTn>
                              </p:par>
                              <p:par>
                                <p:cTn id="32" presetID="2" presetClass="entr" presetSubtype="4" decel="56000" fill="hold" nodeType="withEffect">
                                  <p:stCondLst>
                                    <p:cond delay="500"/>
                                  </p:stCondLst>
                                  <p:childTnLst>
                                    <p:set>
                                      <p:cBhvr>
                                        <p:cTn id="33" dur="1" fill="hold">
                                          <p:stCondLst>
                                            <p:cond delay="0"/>
                                          </p:stCondLst>
                                        </p:cTn>
                                        <p:tgtEl>
                                          <p:spTgt spid="14347"/>
                                        </p:tgtEl>
                                        <p:attrNameLst>
                                          <p:attrName>style.visibility</p:attrName>
                                        </p:attrNameLst>
                                      </p:cBhvr>
                                      <p:to>
                                        <p:strVal val="visible"/>
                                      </p:to>
                                    </p:set>
                                    <p:anim calcmode="lin" valueType="num">
                                      <p:cBhvr>
                                        <p:cTn id="34" dur="750" fill="hold"/>
                                        <p:tgtEl>
                                          <p:spTgt spid="14347"/>
                                        </p:tgtEl>
                                        <p:attrNameLst>
                                          <p:attrName>ppt_x</p:attrName>
                                        </p:attrNameLst>
                                      </p:cBhvr>
                                      <p:tavLst>
                                        <p:tav tm="0">
                                          <p:val>
                                            <p:strVal val="#ppt_x"/>
                                          </p:val>
                                        </p:tav>
                                        <p:tav tm="100000">
                                          <p:val>
                                            <p:strVal val="#ppt_x"/>
                                          </p:val>
                                        </p:tav>
                                      </p:tavLst>
                                    </p:anim>
                                    <p:anim calcmode="lin" valueType="num">
                                      <p:cBhvr>
                                        <p:cTn id="35" dur="750" fill="hold"/>
                                        <p:tgtEl>
                                          <p:spTgt spid="14347"/>
                                        </p:tgtEl>
                                        <p:attrNameLst>
                                          <p:attrName>ppt_y</p:attrName>
                                        </p:attrNameLst>
                                      </p:cBhvr>
                                      <p:tavLst>
                                        <p:tav tm="0">
                                          <p:val>
                                            <p:strVal val="1+#ppt_h/2"/>
                                          </p:val>
                                        </p:tav>
                                        <p:tav tm="100000">
                                          <p:val>
                                            <p:strVal val="#ppt_y"/>
                                          </p:val>
                                        </p:tav>
                                      </p:tavLst>
                                    </p:anim>
                                  </p:childTnLst>
                                </p:cTn>
                              </p:par>
                              <p:par>
                                <p:cTn id="36" presetID="22" presetClass="entr" presetSubtype="8" fill="hold" nodeType="withEffect">
                                  <p:stCondLst>
                                    <p:cond delay="1500"/>
                                  </p:stCondLst>
                                  <p:childTnLst>
                                    <p:set>
                                      <p:cBhvr>
                                        <p:cTn id="37" dur="1" fill="hold">
                                          <p:stCondLst>
                                            <p:cond delay="0"/>
                                          </p:stCondLst>
                                        </p:cTn>
                                        <p:tgtEl>
                                          <p:spTgt spid="14348"/>
                                        </p:tgtEl>
                                        <p:attrNameLst>
                                          <p:attrName>style.visibility</p:attrName>
                                        </p:attrNameLst>
                                      </p:cBhvr>
                                      <p:to>
                                        <p:strVal val="visible"/>
                                      </p:to>
                                    </p:set>
                                    <p:animEffect transition="in" filter="wipe(left)">
                                      <p:cBhvr>
                                        <p:cTn id="38" dur="500"/>
                                        <p:tgtEl>
                                          <p:spTgt spid="14348"/>
                                        </p:tgtEl>
                                      </p:cBhvr>
                                    </p:animEffect>
                                  </p:childTnLst>
                                </p:cTn>
                              </p:par>
                              <p:par>
                                <p:cTn id="39" presetID="22" presetClass="entr" presetSubtype="2" fill="hold" nodeType="withEffect">
                                  <p:stCondLst>
                                    <p:cond delay="1500"/>
                                  </p:stCondLst>
                                  <p:childTnLst>
                                    <p:set>
                                      <p:cBhvr>
                                        <p:cTn id="40" dur="1" fill="hold">
                                          <p:stCondLst>
                                            <p:cond delay="0"/>
                                          </p:stCondLst>
                                        </p:cTn>
                                        <p:tgtEl>
                                          <p:spTgt spid="14349"/>
                                        </p:tgtEl>
                                        <p:attrNameLst>
                                          <p:attrName>style.visibility</p:attrName>
                                        </p:attrNameLst>
                                      </p:cBhvr>
                                      <p:to>
                                        <p:strVal val="visible"/>
                                      </p:to>
                                    </p:set>
                                    <p:animEffect transition="in" filter="wipe(right)">
                                      <p:cBhvr>
                                        <p:cTn id="41" dur="500"/>
                                        <p:tgtEl>
                                          <p:spTgt spid="14349"/>
                                        </p:tgtEl>
                                      </p:cBhvr>
                                    </p:animEffect>
                                  </p:childTnLst>
                                </p:cTn>
                              </p:par>
                              <p:par>
                                <p:cTn id="42" presetID="10" presetClass="entr" presetSubtype="0" fill="hold" nodeType="withEffect">
                                  <p:stCondLst>
                                    <p:cond delay="1750"/>
                                  </p:stCondLst>
                                  <p:childTnLst>
                                    <p:set>
                                      <p:cBhvr>
                                        <p:cTn id="43" dur="1" fill="hold">
                                          <p:stCondLst>
                                            <p:cond delay="0"/>
                                          </p:stCondLst>
                                        </p:cTn>
                                        <p:tgtEl>
                                          <p:spTgt spid="14341"/>
                                        </p:tgtEl>
                                        <p:attrNameLst>
                                          <p:attrName>style.visibility</p:attrName>
                                        </p:attrNameLst>
                                      </p:cBhvr>
                                      <p:to>
                                        <p:strVal val="visible"/>
                                      </p:to>
                                    </p:set>
                                    <p:animEffect transition="in" filter="fade">
                                      <p:cBhvr>
                                        <p:cTn id="44" dur="500"/>
                                        <p:tgtEl>
                                          <p:spTgt spid="14341"/>
                                        </p:tgtEl>
                                      </p:cBhvr>
                                    </p:animEffect>
                                  </p:childTnLst>
                                </p:cTn>
                              </p:par>
                              <p:par>
                                <p:cTn id="45" presetID="10" presetClass="entr" presetSubtype="0" fill="hold" nodeType="withEffect">
                                  <p:stCondLst>
                                    <p:cond delay="1750"/>
                                  </p:stCondLst>
                                  <p:childTnLst>
                                    <p:set>
                                      <p:cBhvr>
                                        <p:cTn id="46" dur="1" fill="hold">
                                          <p:stCondLst>
                                            <p:cond delay="0"/>
                                          </p:stCondLst>
                                        </p:cTn>
                                        <p:tgtEl>
                                          <p:spTgt spid="14342"/>
                                        </p:tgtEl>
                                        <p:attrNameLst>
                                          <p:attrName>style.visibility</p:attrName>
                                        </p:attrNameLst>
                                      </p:cBhvr>
                                      <p:to>
                                        <p:strVal val="visible"/>
                                      </p:to>
                                    </p:set>
                                    <p:animEffect transition="in" filter="fade">
                                      <p:cBhvr>
                                        <p:cTn id="47" dur="500"/>
                                        <p:tgtEl>
                                          <p:spTgt spid="14342"/>
                                        </p:tgtEl>
                                      </p:cBhvr>
                                    </p:animEffect>
                                  </p:childTnLst>
                                </p:cTn>
                              </p:par>
                              <p:par>
                                <p:cTn id="48" presetID="10" presetClass="entr" presetSubtype="0" fill="hold" nodeType="withEffect">
                                  <p:stCondLst>
                                    <p:cond delay="1750"/>
                                  </p:stCondLst>
                                  <p:childTnLst>
                                    <p:set>
                                      <p:cBhvr>
                                        <p:cTn id="49" dur="1" fill="hold">
                                          <p:stCondLst>
                                            <p:cond delay="0"/>
                                          </p:stCondLst>
                                        </p:cTn>
                                        <p:tgtEl>
                                          <p:spTgt spid="14343"/>
                                        </p:tgtEl>
                                        <p:attrNameLst>
                                          <p:attrName>style.visibility</p:attrName>
                                        </p:attrNameLst>
                                      </p:cBhvr>
                                      <p:to>
                                        <p:strVal val="visible"/>
                                      </p:to>
                                    </p:set>
                                    <p:animEffect transition="in" filter="fade">
                                      <p:cBhvr>
                                        <p:cTn id="50" dur="500"/>
                                        <p:tgtEl>
                                          <p:spTgt spid="14343"/>
                                        </p:tgtEl>
                                      </p:cBhvr>
                                    </p:animEffect>
                                  </p:childTnLst>
                                </p:cTn>
                              </p:par>
                            </p:childTnLst>
                          </p:cTn>
                        </p:par>
                        <p:par>
                          <p:cTn id="51" fill="hold">
                            <p:stCondLst>
                              <p:cond delay="500"/>
                            </p:stCondLst>
                            <p:childTnLst>
                              <p:par>
                                <p:cTn id="52" presetID="2" presetClass="entr" presetSubtype="2" fill="hold" nodeType="afterEffect">
                                  <p:stCondLst>
                                    <p:cond delay="0"/>
                                  </p:stCondLst>
                                  <p:childTnLst>
                                    <p:set>
                                      <p:cBhvr>
                                        <p:cTn id="53" dur="1" fill="hold">
                                          <p:stCondLst>
                                            <p:cond delay="0"/>
                                          </p:stCondLst>
                                        </p:cTn>
                                        <p:tgtEl>
                                          <p:spTgt spid="14352"/>
                                        </p:tgtEl>
                                        <p:attrNameLst>
                                          <p:attrName>style.visibility</p:attrName>
                                        </p:attrNameLst>
                                      </p:cBhvr>
                                      <p:to>
                                        <p:strVal val="visible"/>
                                      </p:to>
                                    </p:set>
                                    <p:anim calcmode="lin" valueType="num">
                                      <p:cBhvr>
                                        <p:cTn id="54" dur="500" fill="hold"/>
                                        <p:tgtEl>
                                          <p:spTgt spid="14352"/>
                                        </p:tgtEl>
                                        <p:attrNameLst>
                                          <p:attrName>ppt_x</p:attrName>
                                        </p:attrNameLst>
                                      </p:cBhvr>
                                      <p:tavLst>
                                        <p:tav tm="0">
                                          <p:val>
                                            <p:strVal val="1+#ppt_w/2"/>
                                          </p:val>
                                        </p:tav>
                                        <p:tav tm="100000">
                                          <p:val>
                                            <p:strVal val="#ppt_x"/>
                                          </p:val>
                                        </p:tav>
                                      </p:tavLst>
                                    </p:anim>
                                    <p:anim calcmode="lin" valueType="num">
                                      <p:cBhvr>
                                        <p:cTn id="55" dur="500" fill="hold"/>
                                        <p:tgtEl>
                                          <p:spTgt spid="143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1"/>
          <p:cNvSpPr>
            <a:spLocks noGrp="1"/>
          </p:cNvSpPr>
          <p:nvPr>
            <p:ph type="title"/>
          </p:nvPr>
        </p:nvSpPr>
        <p:spPr>
          <a:xfrm>
            <a:off x="4715510" y="276860"/>
            <a:ext cx="2117725" cy="753745"/>
          </a:xfrm>
        </p:spPr>
        <p:txBody>
          <a:bodyPr vert="horz" wrap="square" lIns="91440" tIns="45720" rIns="91440" bIns="45720" anchor="b"/>
          <a:p>
            <a:r>
              <a:rPr lang="zh-CN" altLang="en-US" sz="4000" b="1" dirty="0"/>
              <a:t>迪拜塔</a:t>
            </a:r>
            <a:endParaRPr lang="zh-CN" altLang="en-US" sz="4000" b="1" dirty="0"/>
          </a:p>
        </p:txBody>
      </p:sp>
      <p:pic>
        <p:nvPicPr>
          <p:cNvPr id="2" name="图片 1" descr="迪拜塔"/>
          <p:cNvPicPr>
            <a:picLocks noChangeAspect="1"/>
          </p:cNvPicPr>
          <p:nvPr/>
        </p:nvPicPr>
        <p:blipFill>
          <a:blip r:embed="rId1"/>
          <a:stretch>
            <a:fillRect/>
          </a:stretch>
        </p:blipFill>
        <p:spPr>
          <a:xfrm>
            <a:off x="206375" y="1163320"/>
            <a:ext cx="6224270" cy="5438140"/>
          </a:xfrm>
          <a:prstGeom prst="rect">
            <a:avLst/>
          </a:prstGeom>
        </p:spPr>
      </p:pic>
      <p:pic>
        <p:nvPicPr>
          <p:cNvPr id="3" name="图片 2" descr="迪拜塔近景"/>
          <p:cNvPicPr>
            <a:picLocks noChangeAspect="1"/>
          </p:cNvPicPr>
          <p:nvPr/>
        </p:nvPicPr>
        <p:blipFill>
          <a:blip r:embed="rId2"/>
          <a:stretch>
            <a:fillRect/>
          </a:stretch>
        </p:blipFill>
        <p:spPr>
          <a:xfrm>
            <a:off x="7084695" y="13970"/>
            <a:ext cx="4997450" cy="68300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内容占位符 2"/>
          <p:cNvSpPr>
            <a:spLocks noGrp="1"/>
          </p:cNvSpPr>
          <p:nvPr>
            <p:ph idx="1"/>
          </p:nvPr>
        </p:nvSpPr>
        <p:spPr>
          <a:xfrm>
            <a:off x="541655" y="1376045"/>
            <a:ext cx="10870565" cy="5030470"/>
          </a:xfrm>
        </p:spPr>
        <p:txBody>
          <a:bodyPr vert="horz" wrap="square" lIns="91440" tIns="45720" rIns="91440" bIns="45720" anchor="t"/>
          <a:p>
            <a:r>
              <a:rPr lang="zh-CN" altLang="en-US" b="1" dirty="0"/>
              <a:t>苏州中南中心</a:t>
            </a:r>
            <a:r>
              <a:rPr lang="en-US" altLang="zh-CN" b="1" dirty="0"/>
              <a:t>——</a:t>
            </a:r>
            <a:r>
              <a:rPr lang="zh-CN" altLang="en-US" b="1" dirty="0"/>
              <a:t>高度</a:t>
            </a:r>
            <a:r>
              <a:rPr lang="en-US" altLang="zh-CN" b="1" dirty="0"/>
              <a:t>729</a:t>
            </a:r>
            <a:r>
              <a:rPr lang="zh-CN" altLang="en-US" b="1" dirty="0"/>
              <a:t>米（在建）</a:t>
            </a:r>
            <a:endParaRPr lang="zh-CN" altLang="en-US" b="1" dirty="0"/>
          </a:p>
          <a:p>
            <a:pPr>
              <a:lnSpc>
                <a:spcPct val="150000"/>
              </a:lnSpc>
              <a:buNone/>
            </a:pPr>
            <a:r>
              <a:rPr lang="zh-CN" altLang="en-US" sz="2400" dirty="0"/>
              <a:t>      </a:t>
            </a:r>
            <a:r>
              <a:rPr lang="zh-CN" altLang="en-US" sz="2400" b="1" dirty="0">
                <a:solidFill>
                  <a:srgbClr val="002060"/>
                </a:solidFill>
              </a:rPr>
              <a:t>  苏州中南中心位于苏州工业园区苏州中心内，毗邻在建的东方之门。该项目集观光、七星级酒店、顶级公寓、国际</a:t>
            </a:r>
            <a:r>
              <a:rPr lang="en-US" altLang="zh-CN" sz="2400" b="1" dirty="0">
                <a:solidFill>
                  <a:srgbClr val="002060"/>
                </a:solidFill>
              </a:rPr>
              <a:t>5A</a:t>
            </a:r>
            <a:r>
              <a:rPr lang="zh-CN" altLang="en-US" sz="2400" b="1" dirty="0">
                <a:solidFill>
                  <a:srgbClr val="002060"/>
                </a:solidFill>
              </a:rPr>
              <a:t>级写字楼、世界顶级商业一体化现代大型综合体。项目总建筑面积约</a:t>
            </a:r>
            <a:r>
              <a:rPr lang="en-US" altLang="zh-CN" sz="2400" b="1" dirty="0">
                <a:solidFill>
                  <a:srgbClr val="002060"/>
                </a:solidFill>
              </a:rPr>
              <a:t>50</a:t>
            </a:r>
            <a:r>
              <a:rPr lang="zh-CN" altLang="en-US" sz="2400" b="1" dirty="0">
                <a:solidFill>
                  <a:srgbClr val="002060"/>
                </a:solidFill>
              </a:rPr>
              <a:t>万平方米，地上</a:t>
            </a:r>
            <a:r>
              <a:rPr lang="en-US" altLang="zh-CN" sz="2400" b="1" dirty="0">
                <a:solidFill>
                  <a:srgbClr val="002060"/>
                </a:solidFill>
              </a:rPr>
              <a:t>138</a:t>
            </a:r>
            <a:r>
              <a:rPr lang="zh-CN" altLang="en-US" sz="2400" b="1" dirty="0">
                <a:solidFill>
                  <a:srgbClr val="002060"/>
                </a:solidFill>
              </a:rPr>
              <a:t>层，地下</a:t>
            </a:r>
            <a:r>
              <a:rPr lang="en-US" altLang="zh-CN" sz="2400" b="1" dirty="0">
                <a:solidFill>
                  <a:srgbClr val="002060"/>
                </a:solidFill>
              </a:rPr>
              <a:t>5</a:t>
            </a:r>
            <a:r>
              <a:rPr lang="zh-CN" altLang="en-US" sz="2400" b="1" dirty="0">
                <a:solidFill>
                  <a:srgbClr val="002060"/>
                </a:solidFill>
              </a:rPr>
              <a:t>层，檐口高度</a:t>
            </a:r>
            <a:r>
              <a:rPr lang="en-US" altLang="zh-CN" sz="2400" b="1" dirty="0">
                <a:solidFill>
                  <a:srgbClr val="002060"/>
                </a:solidFill>
              </a:rPr>
              <a:t>598</a:t>
            </a:r>
            <a:r>
              <a:rPr lang="zh-CN" altLang="en-US" sz="2400" b="1" dirty="0">
                <a:solidFill>
                  <a:srgbClr val="002060"/>
                </a:solidFill>
              </a:rPr>
              <a:t>米，塔冠最高点</a:t>
            </a:r>
            <a:r>
              <a:rPr lang="en-US" altLang="zh-CN" sz="2400" b="1" dirty="0">
                <a:solidFill>
                  <a:srgbClr val="002060"/>
                </a:solidFill>
              </a:rPr>
              <a:t>729</a:t>
            </a:r>
            <a:r>
              <a:rPr lang="zh-CN" altLang="en-US" sz="2400" b="1" dirty="0">
                <a:solidFill>
                  <a:srgbClr val="002060"/>
                </a:solidFill>
              </a:rPr>
              <a:t>米，建成后将超越深圳最高楼平安国际金融中心（</a:t>
            </a:r>
            <a:r>
              <a:rPr lang="en-US" altLang="zh-CN" sz="2400" b="1" dirty="0">
                <a:solidFill>
                  <a:srgbClr val="002060"/>
                </a:solidFill>
              </a:rPr>
              <a:t>600</a:t>
            </a:r>
            <a:r>
              <a:rPr lang="zh-CN" altLang="en-US" sz="2400" b="1" dirty="0">
                <a:solidFill>
                  <a:srgbClr val="002060"/>
                </a:solidFill>
              </a:rPr>
              <a:t>米）和上海中心大厦（</a:t>
            </a:r>
            <a:r>
              <a:rPr lang="en-US" altLang="zh-CN" sz="2400" b="1" dirty="0">
                <a:solidFill>
                  <a:srgbClr val="002060"/>
                </a:solidFill>
              </a:rPr>
              <a:t>623</a:t>
            </a:r>
            <a:r>
              <a:rPr lang="zh-CN" altLang="en-US" sz="2400" b="1" dirty="0">
                <a:solidFill>
                  <a:srgbClr val="002060"/>
                </a:solidFill>
              </a:rPr>
              <a:t>米，目前已建成的中国第一高楼），在世界十大高楼中排名第二。</a:t>
            </a:r>
            <a:endParaRPr lang="zh-CN" altLang="en-US" sz="2400" b="1" dirty="0">
              <a:solidFill>
                <a:srgbClr val="002060"/>
              </a:solidFill>
            </a:endParaRPr>
          </a:p>
        </p:txBody>
      </p:sp>
      <p:sp>
        <p:nvSpPr>
          <p:cNvPr id="4" name="标题 1"/>
          <p:cNvSpPr txBox="1"/>
          <p:nvPr/>
        </p:nvSpPr>
        <p:spPr bwMode="auto">
          <a:xfrm>
            <a:off x="5237480" y="333375"/>
            <a:ext cx="4097020" cy="754380"/>
          </a:xfrm>
          <a:prstGeom prst="rect">
            <a:avLst/>
          </a:prstGeom>
          <a:noFill/>
          <a:ln w="9525">
            <a:noFill/>
            <a:miter lim="800000"/>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4000" b="1" i="0" u="none" strike="noStrike" kern="0" cap="none" spc="0" normalizeH="0" baseline="0" noProof="0" dirty="0">
                <a:ln>
                  <a:noFill/>
                </a:ln>
                <a:solidFill>
                  <a:schemeClr val="tx2"/>
                </a:solidFill>
                <a:effectLst/>
                <a:uLnTx/>
                <a:uFillTx/>
                <a:latin typeface="楷体" panose="02010609060101010101" charset="-122"/>
                <a:ea typeface="楷体" panose="02010609060101010101" charset="-122"/>
                <a:cs typeface="+mj-cs"/>
              </a:rPr>
              <a:t>世界高楼排名</a:t>
            </a:r>
            <a:endParaRPr kumimoji="1" lang="zh-CN" altLang="en-US" sz="4000" b="1" i="0" u="none" strike="noStrike" kern="0" cap="none" spc="0" normalizeH="0" baseline="0" noProof="0" dirty="0">
              <a:ln>
                <a:noFill/>
              </a:ln>
              <a:solidFill>
                <a:schemeClr val="tx2"/>
              </a:solidFill>
              <a:effectLst/>
              <a:uLnTx/>
              <a:uFillTx/>
              <a:latin typeface="楷体" panose="02010609060101010101" charset="-122"/>
              <a:ea typeface="楷体" panose="02010609060101010101" charset="-122"/>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txBox="1"/>
          <p:nvPr/>
        </p:nvSpPr>
        <p:spPr bwMode="auto">
          <a:xfrm>
            <a:off x="5856605" y="135890"/>
            <a:ext cx="5019675" cy="754380"/>
          </a:xfrm>
          <a:prstGeom prst="rect">
            <a:avLst/>
          </a:prstGeom>
          <a:noFill/>
          <a:ln w="9525">
            <a:noFill/>
            <a:miter lim="800000"/>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1" sz="4000" b="1" i="0" u="none" strike="noStrike" kern="0" cap="none" spc="0" normalizeH="0" baseline="0" noProof="0" dirty="0">
                <a:ln>
                  <a:noFill/>
                </a:ln>
                <a:solidFill>
                  <a:schemeClr val="tx2"/>
                </a:solidFill>
                <a:effectLst/>
                <a:uLnTx/>
                <a:uFillTx/>
                <a:latin typeface="楷体" panose="02010609060101010101" charset="-122"/>
                <a:ea typeface="楷体" panose="02010609060101010101" charset="-122"/>
                <a:cs typeface="+mj-cs"/>
              </a:rPr>
              <a:t>苏州中南中心</a:t>
            </a:r>
            <a:endParaRPr kumimoji="1" sz="4000" b="1" i="0" u="none" strike="noStrike" kern="0" cap="none" spc="0" normalizeH="0" baseline="0" noProof="0" dirty="0">
              <a:ln>
                <a:noFill/>
              </a:ln>
              <a:solidFill>
                <a:schemeClr val="tx2"/>
              </a:solidFill>
              <a:effectLst/>
              <a:uLnTx/>
              <a:uFillTx/>
              <a:latin typeface="楷体" panose="02010609060101010101" charset="-122"/>
              <a:ea typeface="楷体" panose="02010609060101010101" charset="-122"/>
              <a:cs typeface="+mj-cs"/>
            </a:endParaRPr>
          </a:p>
        </p:txBody>
      </p:sp>
      <p:pic>
        <p:nvPicPr>
          <p:cNvPr id="3" name="内容占位符 2" descr="苏州中南中心"/>
          <p:cNvPicPr>
            <a:picLocks noChangeAspect="1"/>
          </p:cNvPicPr>
          <p:nvPr>
            <p:ph idx="1"/>
          </p:nvPr>
        </p:nvPicPr>
        <p:blipFill>
          <a:blip r:embed="rId1"/>
          <a:srcRect t="17014" r="617"/>
          <a:stretch>
            <a:fillRect/>
          </a:stretch>
        </p:blipFill>
        <p:spPr>
          <a:xfrm>
            <a:off x="1386205" y="1276985"/>
            <a:ext cx="10145395" cy="52946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内容占位符 2"/>
          <p:cNvSpPr>
            <a:spLocks noGrp="1"/>
          </p:cNvSpPr>
          <p:nvPr>
            <p:ph idx="1"/>
          </p:nvPr>
        </p:nvSpPr>
        <p:spPr>
          <a:xfrm>
            <a:off x="541655" y="1415415"/>
            <a:ext cx="10709275" cy="5030470"/>
          </a:xfrm>
        </p:spPr>
        <p:txBody>
          <a:bodyPr vert="horz" wrap="square" lIns="91440" tIns="45720" rIns="91440" bIns="45720" anchor="t"/>
          <a:p>
            <a:r>
              <a:rPr lang="zh-CN" altLang="en-US" b="1" dirty="0"/>
              <a:t>武汉绿地中心</a:t>
            </a:r>
            <a:r>
              <a:rPr lang="en-US" altLang="zh-CN" b="1" dirty="0"/>
              <a:t>——</a:t>
            </a:r>
            <a:r>
              <a:rPr lang="zh-CN" altLang="en-US" b="1" dirty="0"/>
              <a:t>高度</a:t>
            </a:r>
            <a:r>
              <a:rPr lang="en-US" altLang="zh-CN" b="1" dirty="0"/>
              <a:t>636</a:t>
            </a:r>
            <a:r>
              <a:rPr lang="zh-CN" altLang="en-US" b="1" dirty="0"/>
              <a:t>米（在建）</a:t>
            </a:r>
            <a:endParaRPr lang="zh-CN" altLang="en-US" b="1" dirty="0"/>
          </a:p>
          <a:p>
            <a:endParaRPr lang="zh-CN" altLang="en-US" b="1" dirty="0"/>
          </a:p>
          <a:p>
            <a:pPr>
              <a:lnSpc>
                <a:spcPct val="200000"/>
              </a:lnSpc>
              <a:buNone/>
            </a:pPr>
            <a:r>
              <a:rPr lang="zh-CN" altLang="en-US" sz="2400" dirty="0"/>
              <a:t>      </a:t>
            </a:r>
            <a:r>
              <a:rPr lang="zh-CN" altLang="en-US" sz="2400" b="1" dirty="0">
                <a:solidFill>
                  <a:srgbClr val="002060"/>
                </a:solidFill>
              </a:rPr>
              <a:t>  武汉绿地中心，位于武昌滨江商务区核心区，与汉口拜年外滩隔江相望，是中部特大城市武汉新一轮城市发展的重点区域。金融城总建筑面积约</a:t>
            </a:r>
            <a:r>
              <a:rPr lang="en-US" altLang="zh-CN" sz="2400" b="1" dirty="0">
                <a:solidFill>
                  <a:srgbClr val="002060"/>
                </a:solidFill>
              </a:rPr>
              <a:t>300</a:t>
            </a:r>
            <a:r>
              <a:rPr lang="zh-CN" altLang="en-US" sz="2400" b="1" dirty="0">
                <a:solidFill>
                  <a:srgbClr val="002060"/>
                </a:solidFill>
              </a:rPr>
              <a:t>万平方米，总投资逾</a:t>
            </a:r>
            <a:r>
              <a:rPr lang="en-US" altLang="zh-CN" sz="2400" b="1" dirty="0">
                <a:solidFill>
                  <a:srgbClr val="002060"/>
                </a:solidFill>
              </a:rPr>
              <a:t>300</a:t>
            </a:r>
            <a:r>
              <a:rPr lang="zh-CN" altLang="en-US" sz="2400" b="1" dirty="0">
                <a:solidFill>
                  <a:srgbClr val="002060"/>
                </a:solidFill>
              </a:rPr>
              <a:t>亿元。建成后将成为一个集超五星级酒店、高档商场、顶级写字楼和公寓等于一体的超高层城市综合体，建成后将由泰国正大集团、美国万豪集团分别负责高档商场和白金五星级酒店的运营。</a:t>
            </a:r>
            <a:endParaRPr lang="zh-CN" altLang="en-US" sz="2400" b="1" dirty="0">
              <a:solidFill>
                <a:srgbClr val="002060"/>
              </a:solidFill>
            </a:endParaRPr>
          </a:p>
          <a:p>
            <a:pPr>
              <a:lnSpc>
                <a:spcPct val="150000"/>
              </a:lnSpc>
              <a:buNone/>
            </a:pPr>
            <a:endParaRPr lang="zh-CN" altLang="en-US" sz="2400" b="1" dirty="0">
              <a:solidFill>
                <a:srgbClr val="002060"/>
              </a:solidFill>
            </a:endParaRPr>
          </a:p>
        </p:txBody>
      </p:sp>
      <p:sp>
        <p:nvSpPr>
          <p:cNvPr id="4" name="标题 1"/>
          <p:cNvSpPr txBox="1"/>
          <p:nvPr/>
        </p:nvSpPr>
        <p:spPr bwMode="auto">
          <a:xfrm>
            <a:off x="6273800" y="333375"/>
            <a:ext cx="3685540" cy="754380"/>
          </a:xfrm>
          <a:prstGeom prst="rect">
            <a:avLst/>
          </a:prstGeom>
          <a:noFill/>
          <a:ln w="9525">
            <a:noFill/>
            <a:miter lim="800000"/>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4000" b="1" i="0" u="none" strike="noStrike" kern="0" cap="none" spc="0" normalizeH="0" baseline="0" noProof="0" dirty="0">
                <a:ln>
                  <a:noFill/>
                </a:ln>
                <a:solidFill>
                  <a:schemeClr val="tx2"/>
                </a:solidFill>
                <a:effectLst/>
                <a:uLnTx/>
                <a:uFillTx/>
                <a:latin typeface="楷体" panose="02010609060101010101" charset="-122"/>
                <a:ea typeface="楷体" panose="02010609060101010101" charset="-122"/>
                <a:cs typeface="+mj-cs"/>
              </a:rPr>
              <a:t>世界高楼排名</a:t>
            </a:r>
            <a:endParaRPr kumimoji="1" lang="zh-CN" altLang="en-US" sz="4000" b="1" i="0" u="none" strike="noStrike" kern="0" cap="none" spc="0" normalizeH="0" baseline="0" noProof="0" dirty="0">
              <a:ln>
                <a:noFill/>
              </a:ln>
              <a:solidFill>
                <a:schemeClr val="tx2"/>
              </a:solidFill>
              <a:effectLst/>
              <a:uLnTx/>
              <a:uFillTx/>
              <a:latin typeface="楷体" panose="02010609060101010101" charset="-122"/>
              <a:ea typeface="楷体" panose="02010609060101010101" charset="-122"/>
              <a:cs typeface="+mj-cs"/>
            </a:endParaRP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6766</Words>
  <Application>WPS 演示</Application>
  <PresentationFormat>宽屏</PresentationFormat>
  <Paragraphs>591</Paragraphs>
  <Slides>58</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58</vt:i4>
      </vt:variant>
    </vt:vector>
  </HeadingPairs>
  <TitlesOfParts>
    <vt:vector size="74" baseType="lpstr">
      <vt:lpstr>Arial</vt:lpstr>
      <vt:lpstr>宋体</vt:lpstr>
      <vt:lpstr>Wingdings</vt:lpstr>
      <vt:lpstr>Calibri</vt:lpstr>
      <vt:lpstr>华文楷体</vt:lpstr>
      <vt:lpstr>楷体</vt:lpstr>
      <vt:lpstr>华文行楷</vt:lpstr>
      <vt:lpstr>Tahoma</vt:lpstr>
      <vt:lpstr>微软雅黑</vt:lpstr>
      <vt:lpstr>Arial Unicode MS</vt:lpstr>
      <vt:lpstr>Times New Roman</vt:lpstr>
      <vt:lpstr>黑体</vt:lpstr>
      <vt:lpstr>楷体_GB2312</vt:lpstr>
      <vt:lpstr>Palatino Linotype</vt:lpstr>
      <vt:lpstr>新宋体</vt:lpstr>
      <vt:lpstr>Office 主题</vt:lpstr>
      <vt:lpstr>PowerPoint 演示文稿</vt:lpstr>
      <vt:lpstr>PowerPoint 演示文稿</vt:lpstr>
      <vt:lpstr>课程目标</vt:lpstr>
      <vt:lpstr>世界高楼排名</vt:lpstr>
      <vt:lpstr>世界高楼排名</vt:lpstr>
      <vt:lpstr>迪拜塔</vt:lpstr>
      <vt:lpstr>PowerPoint 演示文稿</vt:lpstr>
      <vt:lpstr>PowerPoint 演示文稿</vt:lpstr>
      <vt:lpstr>PowerPoint 演示文稿</vt:lpstr>
      <vt:lpstr>PowerPoint 演示文稿</vt:lpstr>
      <vt:lpstr>PowerPoint 演示文稿</vt:lpstr>
      <vt:lpstr>PowerPoint 演示文稿</vt:lpstr>
      <vt:lpstr>0.1  建筑的构成要素</vt:lpstr>
      <vt:lpstr>0.1.1  建筑功能</vt:lpstr>
      <vt:lpstr>0.1.2  建筑的物质技术条件</vt:lpstr>
      <vt:lpstr>0.1.3  建筑形象</vt:lpstr>
      <vt:lpstr>PowerPoint 演示文稿</vt:lpstr>
      <vt:lpstr>0.2 建筑的分类和等级划分</vt:lpstr>
      <vt:lpstr>0.2.1.1 按建筑物的使用性质分</vt:lpstr>
      <vt:lpstr>0.2.1.2按主要承重结构的材料分</vt:lpstr>
      <vt:lpstr>0.2.1.3  按结构的承重方式分</vt:lpstr>
      <vt:lpstr>罗马万神庙</vt:lpstr>
      <vt:lpstr>0.2.1.4按建筑的层数或总高度分</vt:lpstr>
      <vt:lpstr>0.2.1.5 按建筑的规模和数量分</vt:lpstr>
      <vt:lpstr>0.2.2  建筑的等级划分</vt:lpstr>
      <vt:lpstr>0.2.2.2  耐火等级</vt:lpstr>
      <vt:lpstr>PowerPoint 演示文稿</vt:lpstr>
      <vt:lpstr>表0.1 高层民用建筑构件的燃烧性能和耐火极限 </vt:lpstr>
      <vt:lpstr>表0.2 多层建筑构件的燃烧性能和耐火极限 </vt:lpstr>
      <vt:lpstr>0.3  建筑模数协调统一标准</vt:lpstr>
      <vt:lpstr>PowerPoint 演示文稿</vt:lpstr>
      <vt:lpstr>PowerPoint 演示文稿</vt:lpstr>
      <vt:lpstr>PowerPoint 演示文稿</vt:lpstr>
      <vt:lpstr>PowerPoint 演示文稿</vt:lpstr>
      <vt:lpstr>0.3.2  几种尺寸及其相互关系</vt:lpstr>
      <vt:lpstr>PowerPoint 演示文稿</vt:lpstr>
      <vt:lpstr>PowerPoint 演示文稿</vt:lpstr>
      <vt:lpstr>0.3.3  定位轴线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0.3.3.2 标高及构件的竖向定位</vt:lpstr>
      <vt:lpstr>PowerPoint 演示文稿</vt:lpstr>
      <vt:lpstr>PowerPoint 演示文稿</vt:lpstr>
      <vt:lpstr>PowerPoint 演示文稿</vt:lpstr>
      <vt:lpstr>0.4  民用建筑的构造组成</vt:lpstr>
      <vt:lpstr>PowerPoint 演示文稿</vt:lpstr>
      <vt:lpstr>PowerPoint 演示文稿</vt:lpstr>
      <vt:lpstr>PowerPoint 演示文稿</vt:lpstr>
      <vt:lpstr>0.4.4  常用专业名词</vt:lpstr>
      <vt:lpstr>PowerPoint 演示文稿</vt:lpstr>
      <vt:lpstr>PowerPoint 演示文稿</vt:lpstr>
      <vt:lpstr>PowerPoint 演示文稿</vt:lpstr>
    </vt:vector>
  </TitlesOfParts>
  <LinksUpToDate>false</LinksUpToDate>
  <SharedDoc>false</SharedDoc>
  <HyperlinksChanged>false</HyperlinksChanged>
  <AppVersion>14.0000</AppVersion>
  <Manager>yoyo</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yoyo</dc:creator>
  <cp:lastModifiedBy>建筑-唐霄</cp:lastModifiedBy>
  <cp:revision>805</cp:revision>
  <dcterms:created xsi:type="dcterms:W3CDTF">2014-08-10T02:25:00Z</dcterms:created>
  <dcterms:modified xsi:type="dcterms:W3CDTF">2018-08-28T00:28:25Z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2052-10.1.0.7401</vt:lpwstr>
  </property>
</Properties>
</file>